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3.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56" r:id="rId1"/>
    <p:sldMasterId id="2147483871" r:id="rId2"/>
  </p:sldMasterIdLst>
  <p:notesMasterIdLst>
    <p:notesMasterId r:id="rId101"/>
  </p:notesMasterIdLst>
  <p:handoutMasterIdLst>
    <p:handoutMasterId r:id="rId102"/>
  </p:handoutMasterIdLst>
  <p:sldIdLst>
    <p:sldId id="386" r:id="rId3"/>
    <p:sldId id="343" r:id="rId4"/>
    <p:sldId id="387" r:id="rId5"/>
    <p:sldId id="397" r:id="rId6"/>
    <p:sldId id="323" r:id="rId7"/>
    <p:sldId id="260" r:id="rId8"/>
    <p:sldId id="388" r:id="rId9"/>
    <p:sldId id="389" r:id="rId10"/>
    <p:sldId id="262" r:id="rId11"/>
    <p:sldId id="448" r:id="rId12"/>
    <p:sldId id="449" r:id="rId13"/>
    <p:sldId id="398" r:id="rId14"/>
    <p:sldId id="300" r:id="rId15"/>
    <p:sldId id="400" r:id="rId16"/>
    <p:sldId id="399" r:id="rId17"/>
    <p:sldId id="402" r:id="rId18"/>
    <p:sldId id="301" r:id="rId19"/>
    <p:sldId id="302" r:id="rId20"/>
    <p:sldId id="303" r:id="rId21"/>
    <p:sldId id="305" r:id="rId22"/>
    <p:sldId id="306" r:id="rId23"/>
    <p:sldId id="307" r:id="rId24"/>
    <p:sldId id="308" r:id="rId25"/>
    <p:sldId id="304" r:id="rId26"/>
    <p:sldId id="450" r:id="rId27"/>
    <p:sldId id="451" r:id="rId28"/>
    <p:sldId id="408" r:id="rId29"/>
    <p:sldId id="311" r:id="rId30"/>
    <p:sldId id="310" r:id="rId31"/>
    <p:sldId id="403" r:id="rId32"/>
    <p:sldId id="390" r:id="rId33"/>
    <p:sldId id="391" r:id="rId34"/>
    <p:sldId id="393" r:id="rId35"/>
    <p:sldId id="394" r:id="rId36"/>
    <p:sldId id="395" r:id="rId37"/>
    <p:sldId id="396" r:id="rId38"/>
    <p:sldId id="392" r:id="rId39"/>
    <p:sldId id="309" r:id="rId40"/>
    <p:sldId id="420" r:id="rId41"/>
    <p:sldId id="414" r:id="rId42"/>
    <p:sldId id="409" r:id="rId43"/>
    <p:sldId id="405" r:id="rId44"/>
    <p:sldId id="404" r:id="rId45"/>
    <p:sldId id="406" r:id="rId46"/>
    <p:sldId id="410" r:id="rId47"/>
    <p:sldId id="452" r:id="rId48"/>
    <p:sldId id="411" r:id="rId49"/>
    <p:sldId id="412" r:id="rId50"/>
    <p:sldId id="413" r:id="rId51"/>
    <p:sldId id="421" r:id="rId52"/>
    <p:sldId id="407" r:id="rId53"/>
    <p:sldId id="263" r:id="rId54"/>
    <p:sldId id="415" r:id="rId55"/>
    <p:sldId id="422" r:id="rId56"/>
    <p:sldId id="313" r:id="rId57"/>
    <p:sldId id="416" r:id="rId58"/>
    <p:sldId id="417" r:id="rId59"/>
    <p:sldId id="314" r:id="rId60"/>
    <p:sldId id="315" r:id="rId61"/>
    <p:sldId id="419" r:id="rId62"/>
    <p:sldId id="316" r:id="rId63"/>
    <p:sldId id="423" r:id="rId64"/>
    <p:sldId id="436" r:id="rId65"/>
    <p:sldId id="424" r:id="rId66"/>
    <p:sldId id="264" r:id="rId67"/>
    <p:sldId id="427" r:id="rId68"/>
    <p:sldId id="426" r:id="rId69"/>
    <p:sldId id="428" r:id="rId70"/>
    <p:sldId id="444" r:id="rId71"/>
    <p:sldId id="429" r:id="rId72"/>
    <p:sldId id="317" r:id="rId73"/>
    <p:sldId id="431" r:id="rId74"/>
    <p:sldId id="443" r:id="rId75"/>
    <p:sldId id="430" r:id="rId76"/>
    <p:sldId id="437" r:id="rId77"/>
    <p:sldId id="438" r:id="rId78"/>
    <p:sldId id="440" r:id="rId79"/>
    <p:sldId id="441" r:id="rId80"/>
    <p:sldId id="445" r:id="rId81"/>
    <p:sldId id="442" r:id="rId82"/>
    <p:sldId id="432" r:id="rId83"/>
    <p:sldId id="433" r:id="rId84"/>
    <p:sldId id="318" r:id="rId85"/>
    <p:sldId id="434" r:id="rId86"/>
    <p:sldId id="319" r:id="rId87"/>
    <p:sldId id="446" r:id="rId88"/>
    <p:sldId id="320" r:id="rId89"/>
    <p:sldId id="321" r:id="rId90"/>
    <p:sldId id="267" r:id="rId91"/>
    <p:sldId id="299" r:id="rId92"/>
    <p:sldId id="269" r:id="rId93"/>
    <p:sldId id="447" r:id="rId94"/>
    <p:sldId id="271" r:id="rId95"/>
    <p:sldId id="272" r:id="rId96"/>
    <p:sldId id="273" r:id="rId97"/>
    <p:sldId id="274" r:id="rId98"/>
    <p:sldId id="276" r:id="rId99"/>
    <p:sldId id="322" r:id="rId100"/>
  </p:sldIdLst>
  <p:sldSz cx="9144000" cy="6858000" type="screen4x3"/>
  <p:notesSz cx="6997700" cy="9283700"/>
  <p:custShowLst>
    <p:custShow name="Custom Show 1" id="0">
      <p:sldLst>
        <p:sld r:id="rId54"/>
        <p:sld r:id="rId93"/>
      </p:sldLst>
    </p:custShow>
  </p:custShowLst>
  <p:defaultTextStyle>
    <a:defPPr>
      <a:defRPr lang="en-US"/>
    </a:defPPr>
    <a:lvl1pPr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42003365-D0D8-4646-9027-E5050EB2E287}">
          <p14:sldIdLst>
            <p14:sldId id="386"/>
            <p14:sldId id="343"/>
            <p14:sldId id="387"/>
            <p14:sldId id="397"/>
            <p14:sldId id="323"/>
            <p14:sldId id="260"/>
            <p14:sldId id="388"/>
            <p14:sldId id="389"/>
          </p14:sldIdLst>
        </p14:section>
        <p14:section name="Semi-structured Data" id="{E9E3C2ED-52BB-41DE-A5FB-5CD6258DD660}">
          <p14:sldIdLst>
            <p14:sldId id="262"/>
            <p14:sldId id="448"/>
            <p14:sldId id="449"/>
            <p14:sldId id="398"/>
            <p14:sldId id="300"/>
            <p14:sldId id="400"/>
            <p14:sldId id="399"/>
            <p14:sldId id="402"/>
            <p14:sldId id="301"/>
            <p14:sldId id="302"/>
            <p14:sldId id="303"/>
            <p14:sldId id="305"/>
            <p14:sldId id="306"/>
            <p14:sldId id="307"/>
            <p14:sldId id="308"/>
            <p14:sldId id="304"/>
            <p14:sldId id="450"/>
            <p14:sldId id="451"/>
            <p14:sldId id="408"/>
            <p14:sldId id="311"/>
            <p14:sldId id="310"/>
            <p14:sldId id="403"/>
            <p14:sldId id="390"/>
            <p14:sldId id="391"/>
            <p14:sldId id="393"/>
            <p14:sldId id="394"/>
            <p14:sldId id="395"/>
            <p14:sldId id="396"/>
            <p14:sldId id="392"/>
            <p14:sldId id="309"/>
            <p14:sldId id="420"/>
            <p14:sldId id="414"/>
            <p14:sldId id="409"/>
            <p14:sldId id="405"/>
            <p14:sldId id="404"/>
            <p14:sldId id="406"/>
            <p14:sldId id="410"/>
            <p14:sldId id="452"/>
            <p14:sldId id="411"/>
            <p14:sldId id="412"/>
            <p14:sldId id="413"/>
            <p14:sldId id="421"/>
            <p14:sldId id="407"/>
          </p14:sldIdLst>
        </p14:section>
        <p14:section name="Object Orientation" id="{7F07051D-3682-4309-866B-D733A84BF8AA}">
          <p14:sldIdLst>
            <p14:sldId id="263"/>
            <p14:sldId id="415"/>
            <p14:sldId id="422"/>
            <p14:sldId id="313"/>
            <p14:sldId id="416"/>
            <p14:sldId id="417"/>
            <p14:sldId id="314"/>
            <p14:sldId id="315"/>
            <p14:sldId id="419"/>
            <p14:sldId id="316"/>
            <p14:sldId id="423"/>
            <p14:sldId id="436"/>
            <p14:sldId id="424"/>
          </p14:sldIdLst>
        </p14:section>
        <p14:section name="Textual Data" id="{E4DBAEFE-D2E9-460F-A19D-78E1200559D0}">
          <p14:sldIdLst>
            <p14:sldId id="264"/>
            <p14:sldId id="427"/>
            <p14:sldId id="426"/>
            <p14:sldId id="428"/>
            <p14:sldId id="444"/>
            <p14:sldId id="429"/>
            <p14:sldId id="317"/>
            <p14:sldId id="431"/>
            <p14:sldId id="443"/>
            <p14:sldId id="430"/>
            <p14:sldId id="437"/>
            <p14:sldId id="438"/>
            <p14:sldId id="440"/>
            <p14:sldId id="441"/>
            <p14:sldId id="445"/>
            <p14:sldId id="442"/>
            <p14:sldId id="432"/>
            <p14:sldId id="433"/>
            <p14:sldId id="318"/>
            <p14:sldId id="434"/>
            <p14:sldId id="319"/>
            <p14:sldId id="446"/>
            <p14:sldId id="320"/>
            <p14:sldId id="321"/>
          </p14:sldIdLst>
        </p14:section>
        <p14:section name="Spatial Data" id="{4EB87F01-CE99-4F5D-AF26-F4F0D5A399E0}">
          <p14:sldIdLst>
            <p14:sldId id="267"/>
            <p14:sldId id="299"/>
            <p14:sldId id="269"/>
            <p14:sldId id="447"/>
            <p14:sldId id="271"/>
            <p14:sldId id="272"/>
            <p14:sldId id="273"/>
            <p14:sldId id="274"/>
            <p14:sldId id="276"/>
            <p14:sldId id="322"/>
          </p14:sldIdLst>
        </p14:section>
      </p14:sectionLst>
    </p:ext>
    <p:ext uri="{EFAFB233-063F-42B5-8137-9DF3F51BA10A}">
      <p15:sldGuideLst xmlns:p15="http://schemas.microsoft.com/office/powerpoint/2012/main">
        <p15:guide id="1" orient="horz" pos="679">
          <p15:clr>
            <a:srgbClr val="A4A3A4"/>
          </p15:clr>
        </p15:guide>
        <p15:guide id="2" pos="5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68" autoAdjust="0"/>
  </p:normalViewPr>
  <p:slideViewPr>
    <p:cSldViewPr snapToGrid="0">
      <p:cViewPr varScale="1">
        <p:scale>
          <a:sx n="85" d="100"/>
          <a:sy n="85" d="100"/>
        </p:scale>
        <p:origin x="1824" y="27"/>
      </p:cViewPr>
      <p:guideLst>
        <p:guide orient="horz" pos="679"/>
        <p:guide pos="521"/>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none" lIns="93031" tIns="46516" rIns="93031" bIns="46516" numCol="1" anchor="t" anchorCtr="0" compatLnSpc="1">
            <a:prstTxWarp prst="textNoShape">
              <a:avLst/>
            </a:prstTxWarp>
          </a:bodyPr>
          <a:lstStyle>
            <a:lvl1pPr defTabSz="930275">
              <a:defRPr sz="1200">
                <a:latin typeface="Helvetica" charset="0"/>
                <a:ea typeface="+mn-ea"/>
              </a:defRPr>
            </a:lvl1pPr>
          </a:lstStyle>
          <a:p>
            <a:pPr>
              <a:defRPr/>
            </a:pPr>
            <a:endParaRPr lang="en-US"/>
          </a:p>
        </p:txBody>
      </p:sp>
      <p:sp>
        <p:nvSpPr>
          <p:cNvPr id="58371"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none" lIns="93031" tIns="46516" rIns="93031" bIns="46516" numCol="1" anchor="t" anchorCtr="0" compatLnSpc="1">
            <a:prstTxWarp prst="textNoShape">
              <a:avLst/>
            </a:prstTxWarp>
          </a:bodyPr>
          <a:lstStyle>
            <a:lvl1pPr algn="r" defTabSz="930275">
              <a:defRPr sz="1200">
                <a:latin typeface="Helvetica" charset="0"/>
                <a:ea typeface="+mn-ea"/>
              </a:defRPr>
            </a:lvl1pPr>
          </a:lstStyle>
          <a:p>
            <a:pPr>
              <a:defRPr/>
            </a:pPr>
            <a:endParaRPr lang="en-US"/>
          </a:p>
        </p:txBody>
      </p:sp>
      <p:sp>
        <p:nvSpPr>
          <p:cNvPr id="58372"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none" lIns="93031" tIns="46516" rIns="93031" bIns="46516" numCol="1" anchor="b" anchorCtr="0" compatLnSpc="1">
            <a:prstTxWarp prst="textNoShape">
              <a:avLst/>
            </a:prstTxWarp>
          </a:bodyPr>
          <a:lstStyle>
            <a:lvl1pPr defTabSz="930275">
              <a:defRPr sz="1200">
                <a:latin typeface="Helvetica" charset="0"/>
                <a:ea typeface="+mn-ea"/>
              </a:defRPr>
            </a:lvl1pPr>
          </a:lstStyle>
          <a:p>
            <a:pPr>
              <a:defRPr/>
            </a:pPr>
            <a:endParaRPr lang="en-US"/>
          </a:p>
        </p:txBody>
      </p:sp>
      <p:sp>
        <p:nvSpPr>
          <p:cNvPr id="58373"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none" lIns="93031" tIns="46516" rIns="93031" bIns="46516" numCol="1" anchor="b" anchorCtr="0" compatLnSpc="1">
            <a:prstTxWarp prst="textNoShape">
              <a:avLst/>
            </a:prstTxWarp>
          </a:bodyPr>
          <a:lstStyle>
            <a:lvl1pPr algn="r" defTabSz="930275">
              <a:defRPr sz="1200"/>
            </a:lvl1pPr>
          </a:lstStyle>
          <a:p>
            <a:fld id="{30A6A227-F7E7-48F5-A8F6-E6E63EA912B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5120" units="cm"/>
          <inkml:channel name="Y" type="integer" max="2160" units="cm"/>
          <inkml:channel name="T" type="integer" max="2.14748E9" units="dev"/>
        </inkml:traceFormat>
        <inkml:channelProperties>
          <inkml:channelProperty channel="X" name="resolution" value="147.97688" units="1/cm"/>
          <inkml:channelProperty channel="Y" name="resolution" value="111.34021" units="1/cm"/>
          <inkml:channelProperty channel="T" name="resolution" value="1" units="1/dev"/>
        </inkml:channelProperties>
      </inkml:inkSource>
      <inkml:timestamp xml:id="ts0" timeString="2024-10-31T05:57:06.710"/>
    </inkml:context>
    <inkml:brush xml:id="br0">
      <inkml:brushProperty name="width" value="0.05292" units="cm"/>
      <inkml:brushProperty name="height" value="0.05292" units="cm"/>
      <inkml:brushProperty name="color" value="#FF0000"/>
    </inkml:brush>
  </inkml:definitions>
  <inkml:trace contextRef="#ctx0" brushRef="#br0">7927 14322 0,'-12'0'172,"-1"0"-172,-12 0 16,13 0-1,-1 0-15,-12 0 16,12 0 0,-12 0-1,13 0 17,37 0 186,-13 0-218,14 0 16,-14 0 0,1 0-16,12 0 15,-13-25 1,13 25-16,-12 0 15,12 0-15,-12 0 16,-1 0 15,-12-13-15,25 13 0,-12 0 30,12 0-30,-13 0 15,1 0 1,12 0 77,-25 25 78,0-12 267,13-13-454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6T13:25:53.5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261 0,'0'50,"-12"88,-131 617,108-628,14-54,-6 42,22-89,-1 6,1 0,1 1,3-1,0 1,5 41,1-42,12 41,-4-25,-4-11,2-1,20 44,51 85,-23-55,-52-97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6T13:25:56.38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1,'0'235,"1"-214,1 1,0-1,2 0,10 35,36 77,-39-105,0 1,12 53,-20-55,4 15,0-19,-2 0,-1 1,-1 0,0 44,-3-65,0-1,-1 1,1-1,-1 1,0-1,0 1,0-1,0 0,0 1,0-1,0 0,-1 0,0 0,1 0,-1 0,0 0,0 0,0 0,0-1,0 1,0-1,0 0,0 1,-3 0,-6 2,0 0,0-1,0 0,-12 1,9-1,50-2,159-3,-174 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6T13:25:59.85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103 0,'0'5,"0"0,-1-1,0 1,0 0,0-1,-1 1,0-1,0 1,0-1,0 0,-5 7,-2 7,0 0,1 1,-6 21,13-35,-4 11,0 1,2 0,-2 20,2 53,3-78,-2 17,2-28,-2 9,2-10,0 0,0 1,-1-1,1 0,0 0,0 1,0-1,-1 0,1 0,0 0,0 1,0-1,-1 0,1 0,0 0,0 0,-1 0,1 0,0 1,-1-1,1 0,0 0,0 0,-1 0,1 0,0 0,-1 0,1 0,-8-3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6T13:25:37.32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6,'3'0,"9"0,10 0,6 0,7 0,7 0,-1 0,-3 0,1 0,-4 0,-3 0,-2 0,-4 0,-2 0,-1 0,2-3,-5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6T13:25:41.79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1,'0'0,"0"0,0 1,1-1,-1 0,0 1,0-1,0 1,0-1,1 0,-1 0,0 1,0-1,1 0,-1 1,0-1,0 0,1 0,-1 1,0-1,1 0,-1 0,0 0,1 0,-1 1,1-1,-1 0,0 0,1 0,13 2,-11-2,191 4,-121-5,308 1,-281-6,-16 0,109 5,-101 2,4 5,-10 0,-65-6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6T13:25:49.66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0,'3'1,"0"-1,-1 1,1-1,0 1,0 0,0 0,-1 0,1 1,4 2,13 6,-4-5,-1-1,1-1,26 2,51-1,-72-4,201-1,-161-6,-46 5,5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6T13:25:51.39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0 206,'6'0,"20"0,35 4,126 32,3 14,-150-39,-32-9,240 62,3-17,126-23,2-30,-350 5,-1-1,0-2,1-1,-1-1,-1-2,0 0,0-2,28-14,167-96,-63 34,-108 60,2 3,0 3,104-26,-131 40,115-25,-110 26,1 1,49 1,-59 4,-3-1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6T13:30:37.86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1,'0'1,"0"1,1 0,-1-1,1 1,-1-1,1 1,-1-1,1 1,0-1,0 1,-1-1,3 2,15 17,-7-9,6 10,-4-4,1-1,23 21,-4-12,2-2,54 29,-65-39,-6-4,-1-2,23 7,-4-1,-26-9,1-1,0-1,0 0,21 2,47-4,-46 0,-7-1,251 11,-144 10,0 0,-28 0,-19-3,-12-1,-50-10,0 0,32 2,-37-7,-7-1,-1 1,16 3,6 3,45 3,69 13,-104-15,39 2,-38-5,11 6,-35-7,19 3,141-3,-105-6,-38 2,-11-1,1 2,39 4,113 29,-127-26,83 3,53-12,-82 0,638 1,-592-7,-70 1,-66 5,0-2,25-6,3-1,22-5,4-1,-47 12,4 0,40-3,6 8,40-2,-47-10,-3 1,37 5,-17 2,-61 0,28-7,-30 5,33-3,-12 7,-26 2,0-2,27-4,-8-2,1 1,60-2,-46 6,0-2,56-12,92-35,-139 32,55-16,-85 27,1 2,31-2,52-7,-34 4,-39 6,49-5,-69 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6T13:30:40.72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2816,'1162'0,"-1126"0,0-2,-1-1,0-2,1-1,36-12,-50 11,-1 0,-1-2,26-13,-40 18,174-111,29-56,-69 54,26-20,167-131,-238 196,170-119,-126 118,-53 30,-66 33,0 2,0 0,23-5,-9 1,35-16,-21 7,136-69,-160 77,5-2,-2-1,0-2,-1-1,46-43,-9-4,59-77,177-235,-75 132,-206 228,244-227,-184 175,-46 44,-7 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6T13:30:43.592"/>
    </inkml:context>
    <inkml:brush xml:id="br0">
      <inkml:brushProperty name="width" value="0.05" units="cm"/>
      <inkml:brushProperty name="height" value="0.05" units="cm"/>
      <inkml:brushProperty name="color" value="#E71224"/>
      <inkml:brushProperty name="ignorePressure" value="1"/>
    </inkml:brush>
  </inkml:definitions>
  <inkml:trace contextRef="#ctx0" brushRef="#br0">778 879,'-3'-58,"2"50,0 0,-1 0,0 1,-1-1,-4-9,3 9,0 1,0 0,-1 0,0 0,0 0,-1 1,1 0,-2 0,-11-9,-69-62,78 68,-3 0,0 0,0 0,-14-7,9 6,-16-13,17 10,0-1,1-1,0 0,-16-23,5 3,8 13,-18-32,23 32,5 8,0 1,-10-26,15 31,-1 0,1 1,-2 0,1 0,-1 0,0 1,0-1,-1 1,-7-6,-9-7,-29-18,51 37,-24-17,7 6,-1-2,-25-24,40 35,0-1,0 1,0-1,0 1,-1 0,-3-2,-7-2</inkml:trace>
</inkml:ink>
</file>

<file path=ppt/ink/ink2.xml><?xml version="1.0" encoding="utf-8"?>
<inkml:ink xmlns:inkml="http://www.w3.org/2003/InkML">
  <inkml:definitions>
    <inkml:context xml:id="ctx0">
      <inkml:inkSource xml:id="inkSrc0">
        <inkml:traceFormat>
          <inkml:channel name="X" type="integer" max="5120" units="cm"/>
          <inkml:channel name="Y" type="integer" max="2160" units="cm"/>
          <inkml:channel name="T" type="integer" max="2.14748E9" units="dev"/>
        </inkml:traceFormat>
        <inkml:channelProperties>
          <inkml:channelProperty channel="X" name="resolution" value="147.97688" units="1/cm"/>
          <inkml:channelProperty channel="Y" name="resolution" value="111.34021" units="1/cm"/>
          <inkml:channelProperty channel="T" name="resolution" value="1" units="1/dev"/>
        </inkml:channelProperties>
      </inkml:inkSource>
      <inkml:timestamp xml:id="ts0" timeString="2024-10-31T06:02:39.696"/>
    </inkml:context>
    <inkml:brush xml:id="br0">
      <inkml:brushProperty name="width" value="0.05292" units="cm"/>
      <inkml:brushProperty name="height" value="0.05292" units="cm"/>
      <inkml:brushProperty name="color" value="#FF0000"/>
    </inkml:brush>
  </inkml:definitions>
  <inkml:trace contextRef="#ctx0" brushRef="#br0">24384 13331 0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6T13:30:46.099"/>
    </inkml:context>
    <inkml:brush xml:id="br0">
      <inkml:brushProperty name="width" value="0.05" units="cm"/>
      <inkml:brushProperty name="height" value="0.05" units="cm"/>
      <inkml:brushProperty name="color" value="#E71224"/>
      <inkml:brushProperty name="ignorePressure" value="1"/>
    </inkml:brush>
  </inkml:definitions>
  <inkml:trace contextRef="#ctx0" brushRef="#br0">692 1108,'-3'0,"-1"0,1 0,-1-1,1 1,0-1,-1 0,1 0,0 0,-1 0,1-1,0 1,0-1,-4-2,1-2,0 1,1-1,-1 0,-7-12,-71-118,11-7,48 91,14 30,-2 1,0 0,-32-36,28 36,2-1,-15-27,5 8,5 11,3 4,1 0,-14-32,-13-59,37 100,-1 0,0 1,-19-30,-36-41,42 60</inkml:trace>
</inkml:ink>
</file>

<file path=ppt/ink/ink3.xml><?xml version="1.0" encoding="utf-8"?>
<inkml:ink xmlns:inkml="http://www.w3.org/2003/InkML">
  <inkml:definitions>
    <inkml:context xml:id="ctx0">
      <inkml:inkSource xml:id="inkSrc0">
        <inkml:traceFormat>
          <inkml:channel name="X" type="integer" max="5120" units="cm"/>
          <inkml:channel name="Y" type="integer" max="2160" units="cm"/>
          <inkml:channel name="T" type="integer" max="2.14748E9" units="dev"/>
        </inkml:traceFormat>
        <inkml:channelProperties>
          <inkml:channelProperty channel="X" name="resolution" value="147.97688" units="1/cm"/>
          <inkml:channelProperty channel="Y" name="resolution" value="111.34021" units="1/cm"/>
          <inkml:channelProperty channel="T" name="resolution" value="1" units="1/dev"/>
        </inkml:channelProperties>
      </inkml:inkSource>
      <inkml:timestamp xml:id="ts0" timeString="2024-10-31T06:34:15.310"/>
    </inkml:context>
    <inkml:brush xml:id="br0">
      <inkml:brushProperty name="width" value="0.05292" units="cm"/>
      <inkml:brushProperty name="height" value="0.05292" units="cm"/>
      <inkml:brushProperty name="color" value="#FF0000"/>
    </inkml:brush>
  </inkml:definitions>
  <inkml:trace contextRef="#ctx0" brushRef="#br0">10712 8202 0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6T13:25:37.32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6,'3'0,"9"0,10 0,6 0,7 0,7 0,-1 0,-3 0,1 0,-4 0,-3 0,-2 0,-4 0,-2 0,-1 0,2-3,-5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6T13:25:41.79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1,'0'0,"0"0,0 1,1-1,-1 0,0 1,0-1,0 1,0-1,1 0,-1 0,0 1,0-1,1 0,-1 1,0-1,0 0,1 0,-1 1,0-1,1 0,-1 0,0 0,1 0,-1 1,1-1,-1 0,0 0,1 0,13 2,-11-2,191 4,-121-5,308 1,-281-6,-16 0,109 5,-101 2,4 5,-10 0,-65-6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6T13:25:45.21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1,'0'6,"1"1,0-1,0 1,1-1,3 12,16 29,12 12,-27-49,1-1,0 0,16 16,-4-7,1-1,1-1,0-1,35 18,61 37,-94-56,0-1,0-1,1-1,1-1,0-1,0-1,1-1,27 3,26 2,40 4,-42-10,95 4,-150-10,7 0,1 1,52 9,-48-3,56 14,-70-16,1 0,0-2,0-1,35 1,-34-2,1 1,21 5,10 2,135 11,-117-8,-41-6,36 3,28-9,-61-1,67 7,60 25,-124-23,0-3,50 2,77-8,-68 0,948 1,-1020-1,26-5,14-1,-35 6,58-4,1-2,108 5,-105 3,220-1,-280-1,1-1,38-9,60-19,-51 11,20-6,50-11,124 0,-95 11,-60 4,-31 3,-56 14,-14 2,-1 0,26-8,-20 4,26-4,4-1,-28 5,-3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6T13:25:47.96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43,'34'0,"38"-6,-26 1,-20 3,46-10,-48 6,1 1,41-2,50 8,-113-1,-1 0,1 1,0-1,0 0,-1 1,1 0,0-1,-1 1,1 0,-1 1,1-1,-1 0,1 1,-1-1,0 1,0 0,0 0,0 0,0 0,0 0,0 0,-1 0,1 1,-1-1,1 0,0 5,4 7,0 1,-1-1,-1 1,-1 0,0 1,1 19,-3-23,-1 0,-1 0,1-1,-2 1,0-1,0 1,-1-1,0 0,-7 14,1-6,-2-1,0 0,-16 19,-46 48,48-56,20-24,-8 9,-16 25,24-33,3-3,0-1,0 1,0 0,-2 5,3-7,1-1,0 1,0-1,0 0,0 1,0-1,0 1,0-1,0 1,0-1,0 1,0-1,0 1,0-1,0 1,0-1,0 1,0-1,0 0,1 1,-1-1,0 1,0-1,1 0,-1 1,0-1,0 1,1-1,-1 0,0 1,1-1,-1 0,1 0,-1 1,0-1,1 0,-1 0,1 0,0 1,11 3,0-1,0 0,12 1,41 2,-37-4,305 16,-312-18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6T13:25:49.66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0,'3'1,"0"-1,-1 1,1-1,0 1,0 0,0 0,-1 0,1 1,4 2,13 6,-4-5,-1-1,1-1,26 2,51-1,-72-4,201-1,-161-6,-46 5,5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6T13:25:51.39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0 206,'6'0,"20"0,35 4,126 32,3 14,-150-39,-32-9,240 62,3-17,126-23,2-30,-350 5,-1-1,0-2,1-1,-1-1,-1-2,0 0,0-2,28-14,167-96,-63 34,-108 60,2 3,0 3,104-26,-131 40,115-25,-110 26,1 1,49 1,-59 4,-3-1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none" lIns="93031" tIns="46516" rIns="93031" bIns="46516" numCol="1" anchor="t" anchorCtr="0" compatLnSpc="1">
            <a:prstTxWarp prst="textNoShape">
              <a:avLst/>
            </a:prstTxWarp>
          </a:bodyPr>
          <a:lstStyle>
            <a:lvl1pPr defTabSz="930275">
              <a:defRPr sz="1200">
                <a:latin typeface="Helvetica" charset="0"/>
                <a:ea typeface="+mn-ea"/>
              </a:defRPr>
            </a:lvl1pPr>
          </a:lstStyle>
          <a:p>
            <a:pPr>
              <a:defRPr/>
            </a:pPr>
            <a:endParaRPr lang="en-US"/>
          </a:p>
        </p:txBody>
      </p:sp>
      <p:sp>
        <p:nvSpPr>
          <p:cNvPr id="52227"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none" lIns="93031" tIns="46516" rIns="93031" bIns="46516" numCol="1" anchor="t" anchorCtr="0" compatLnSpc="1">
            <a:prstTxWarp prst="textNoShape">
              <a:avLst/>
            </a:prstTxWarp>
          </a:bodyPr>
          <a:lstStyle>
            <a:lvl1pPr algn="r" defTabSz="930275">
              <a:defRPr sz="1200">
                <a:latin typeface="Helvetica" charset="0"/>
                <a:ea typeface="+mn-ea"/>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non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none" lIns="93031" tIns="46516" rIns="93031" bIns="46516" numCol="1" anchor="b" anchorCtr="0" compatLnSpc="1">
            <a:prstTxWarp prst="textNoShape">
              <a:avLst/>
            </a:prstTxWarp>
          </a:bodyPr>
          <a:lstStyle>
            <a:lvl1pPr defTabSz="930275">
              <a:defRPr sz="1200">
                <a:latin typeface="Helvetica" charset="0"/>
                <a:ea typeface="+mn-ea"/>
              </a:defRPr>
            </a:lvl1pPr>
          </a:lstStyle>
          <a:p>
            <a:pPr>
              <a:defRPr/>
            </a:pPr>
            <a:endParaRPr lang="en-US"/>
          </a:p>
        </p:txBody>
      </p:sp>
      <p:sp>
        <p:nvSpPr>
          <p:cNvPr id="52231"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none" lIns="93031" tIns="46516" rIns="93031" bIns="46516" numCol="1" anchor="b" anchorCtr="0" compatLnSpc="1">
            <a:prstTxWarp prst="textNoShape">
              <a:avLst/>
            </a:prstTxWarp>
          </a:bodyPr>
          <a:lstStyle>
            <a:lvl1pPr algn="r" defTabSz="930275">
              <a:defRPr sz="1200"/>
            </a:lvl1pPr>
          </a:lstStyle>
          <a:p>
            <a:fld id="{0E2748BD-2460-41BE-8072-D39EF92ABE0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FRcF6sh8sI0&amp;list=PLDhh0lALedc5paY4N3NRZ3j_ui9foL7Qc"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oxfordsemantic.tech/faqs/what-is-a-triple"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oxfordsemantic.tech/faqs/what-is-a-graph-database"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oxfordsemantic.tech/faqs/what-is-a-triple"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oxfordsemantic.tech/faqs/what-is-a-graph-database"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a:extLst>
              <a:ext uri="{FF2B5EF4-FFF2-40B4-BE49-F238E27FC236}">
                <a16:creationId xmlns:a16="http://schemas.microsoft.com/office/drawing/2014/main" id="{E867B947-3BCF-4985-8615-62F3CE2BB8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1CF31DE-D3F3-4FDB-B107-64547F1BBF65}" type="slidenum">
              <a:rPr lang="en-AU" altLang="en-US" smtClean="0"/>
              <a:pPr/>
              <a:t>1</a:t>
            </a:fld>
            <a:endParaRPr lang="en-AU" altLang="en-US"/>
          </a:p>
        </p:txBody>
      </p:sp>
      <p:sp>
        <p:nvSpPr>
          <p:cNvPr id="19459" name="Rectangle 2">
            <a:extLst>
              <a:ext uri="{FF2B5EF4-FFF2-40B4-BE49-F238E27FC236}">
                <a16:creationId xmlns:a16="http://schemas.microsoft.com/office/drawing/2014/main" id="{47F5CBF4-896B-4599-8175-93A88536E809}"/>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47C3B1C7-EDE9-451C-9301-1B3B3EF47B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b="0" i="0" dirty="0">
                <a:solidFill>
                  <a:srgbClr val="374151"/>
                </a:solidFill>
                <a:effectLst/>
                <a:latin typeface="Söhne"/>
              </a:rPr>
              <a:t>Hello everyone,</a:t>
            </a:r>
          </a:p>
          <a:p>
            <a:pPr algn="l"/>
            <a:r>
              <a:rPr lang="en-US" b="0" i="0" dirty="0">
                <a:solidFill>
                  <a:srgbClr val="374151"/>
                </a:solidFill>
                <a:effectLst/>
                <a:latin typeface="Söhne"/>
              </a:rPr>
              <a:t>I'm Dr. </a:t>
            </a:r>
            <a:r>
              <a:rPr lang="en-US" b="0" i="0" dirty="0" err="1">
                <a:solidFill>
                  <a:srgbClr val="374151"/>
                </a:solidFill>
                <a:effectLst/>
                <a:latin typeface="Söhne"/>
              </a:rPr>
              <a:t>Taghinezhad</a:t>
            </a:r>
            <a:r>
              <a:rPr lang="en-US" b="0" i="0" dirty="0">
                <a:solidFill>
                  <a:srgbClr val="374151"/>
                </a:solidFill>
                <a:effectLst/>
                <a:latin typeface="Söhne"/>
              </a:rPr>
              <a:t>, and I'm thrilled to be your guide through the exciting world of advanced databases this semester.</a:t>
            </a:r>
          </a:p>
          <a:p>
            <a:pPr algn="l"/>
            <a:r>
              <a:rPr lang="en-US" b="0" i="0" dirty="0">
                <a:solidFill>
                  <a:srgbClr val="374151"/>
                </a:solidFill>
                <a:effectLst/>
                <a:latin typeface="Söhne"/>
              </a:rPr>
              <a:t>With a background in Computer Engineering and a focus on distributed systems, I've spent years diving into the intricacies of how data powers our digital world.</a:t>
            </a:r>
          </a:p>
          <a:p>
            <a:pPr algn="l"/>
            <a:r>
              <a:rPr lang="en-US" b="0" i="0" dirty="0">
                <a:solidFill>
                  <a:srgbClr val="374151"/>
                </a:solidFill>
                <a:effectLst/>
                <a:latin typeface="Söhne"/>
              </a:rPr>
              <a:t>Throughout this course, we'll explore everything from the basics of data modeling to the complex database and distributed databases. </a:t>
            </a:r>
          </a:p>
          <a:p>
            <a:pPr algn="l"/>
            <a:r>
              <a:rPr lang="en-US" b="0" i="0" dirty="0">
                <a:solidFill>
                  <a:srgbClr val="374151"/>
                </a:solidFill>
                <a:effectLst/>
                <a:latin typeface="Söhne"/>
              </a:rPr>
              <a:t>I believe in creating an environment where questions are encouraged, discussions are lively, and learning is a collaborative effort. So, I invite each of you to actively engage and share.</a:t>
            </a:r>
          </a:p>
          <a:p>
            <a:pPr algn="l"/>
            <a:endParaRPr lang="en-US" b="0" i="0" dirty="0">
              <a:solidFill>
                <a:srgbClr val="374151"/>
              </a:solidFill>
              <a:effectLst/>
              <a:latin typeface="Söhne"/>
            </a:endParaRPr>
          </a:p>
          <a:p>
            <a:pPr algn="l"/>
            <a:r>
              <a:rPr lang="en-US" b="0" i="0" dirty="0">
                <a:solidFill>
                  <a:srgbClr val="374151"/>
                </a:solidFill>
                <a:effectLst/>
                <a:latin typeface="Söhne"/>
              </a:rPr>
              <a:t>I want to introduce you to one of the major resources for this course: "Database System Concepts" by Abraham </a:t>
            </a:r>
            <a:r>
              <a:rPr lang="en-US" b="0" i="0" dirty="0" err="1">
                <a:solidFill>
                  <a:srgbClr val="374151"/>
                </a:solidFill>
                <a:effectLst/>
                <a:latin typeface="Söhne"/>
              </a:rPr>
              <a:t>Silberschatz</a:t>
            </a:r>
            <a:r>
              <a:rPr lang="en-US" b="0" i="0" dirty="0">
                <a:solidFill>
                  <a:srgbClr val="374151"/>
                </a:solidFill>
                <a:effectLst/>
                <a:latin typeface="Söhne"/>
              </a:rPr>
              <a:t>, Henry F. </a:t>
            </a:r>
            <a:r>
              <a:rPr lang="en-US" b="0" i="0" dirty="0" err="1">
                <a:solidFill>
                  <a:srgbClr val="374151"/>
                </a:solidFill>
                <a:effectLst/>
                <a:latin typeface="Söhne"/>
              </a:rPr>
              <a:t>Korth</a:t>
            </a:r>
            <a:r>
              <a:rPr lang="en-US" b="0" i="0" dirty="0">
                <a:solidFill>
                  <a:srgbClr val="374151"/>
                </a:solidFill>
                <a:effectLst/>
                <a:latin typeface="Söhne"/>
              </a:rPr>
              <a:t>, and S. Sudarshan.</a:t>
            </a:r>
          </a:p>
          <a:p>
            <a:pPr algn="l"/>
            <a:r>
              <a:rPr lang="en-US" b="0" i="0" dirty="0">
                <a:solidFill>
                  <a:srgbClr val="374151"/>
                </a:solidFill>
                <a:effectLst/>
                <a:latin typeface="Söhne"/>
              </a:rPr>
              <a:t>This textbook is like our trusty map as we navigate the complex terrain of database systems. It's not just any map, though—it's a detailed, comprehensive guide that will help us understand the landscape, identify key landmarks, and chart our course to mastery.</a:t>
            </a:r>
            <a:endParaRPr lang="fa-IR" b="0" i="0" dirty="0">
              <a:solidFill>
                <a:srgbClr val="374151"/>
              </a:solidFill>
              <a:effectLst/>
              <a:latin typeface="Söhne"/>
            </a:endParaRPr>
          </a:p>
          <a:p>
            <a:pPr algn="l"/>
            <a:endParaRPr lang="fa-IR" b="0" i="0" dirty="0">
              <a:solidFill>
                <a:srgbClr val="374151"/>
              </a:solidFill>
              <a:effectLst/>
              <a:latin typeface="Söhne"/>
            </a:endParaRPr>
          </a:p>
          <a:p>
            <a:pPr algn="l"/>
            <a:r>
              <a:rPr lang="en-US" b="0" i="0" dirty="0">
                <a:solidFill>
                  <a:srgbClr val="374151"/>
                </a:solidFill>
                <a:effectLst/>
                <a:latin typeface="Söhne"/>
              </a:rPr>
              <a:t>If you are not going to attend in this calls. Please talk to before hand. Also select a representative </a:t>
            </a:r>
            <a:r>
              <a:rPr lang="en-US" b="0" i="0">
                <a:solidFill>
                  <a:srgbClr val="374151"/>
                </a:solidFill>
                <a:effectLst/>
                <a:latin typeface="Söhne"/>
              </a:rPr>
              <a:t>among yourself. </a:t>
            </a:r>
            <a:endParaRPr lang="en-US" b="0" i="0" dirty="0">
              <a:solidFill>
                <a:srgbClr val="374151"/>
              </a:solidFill>
              <a:effectLst/>
              <a:latin typeface="Söhne"/>
            </a:endParaRPr>
          </a:p>
          <a:p>
            <a:pPr algn="l"/>
            <a:endParaRPr lang="en-US" b="0" i="0" dirty="0">
              <a:solidFill>
                <a:srgbClr val="374151"/>
              </a:solidFill>
              <a:effectLst/>
              <a:latin typeface="Söhn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a:t>طرحواره انعطاف پذیر</a:t>
            </a:r>
          </a:p>
          <a:p>
            <a:pPr algn="r"/>
            <a:r>
              <a:rPr lang="fa-IR" dirty="0"/>
              <a:t>نمایش ستون عریض: به هر تاپل اجازه می دهد مجموعه ای متفاوت از ویژگی ها را داشته باشد، می تواند در هر زمان ویژگی های جدید اضافه کند</a:t>
            </a:r>
          </a:p>
          <a:p>
            <a:pPr algn="r"/>
            <a:r>
              <a:rPr lang="fa-IR" dirty="0"/>
              <a:t>نمایش ستون پراکنده: طرحواره دارای مجموعه ای ثابت اما بزرگ از ویژگی ها است، هر چند تاپل ممکن است فقط یک زیر مجموعه را ذخیره کند.</a:t>
            </a:r>
            <a:endParaRPr lang="en-US" dirty="0"/>
          </a:p>
          <a:p>
            <a:pPr algn="l">
              <a:buFont typeface="+mj-lt"/>
              <a:buAutoNum type="arabicPeriod"/>
            </a:pPr>
            <a:r>
              <a:rPr lang="en-US" b="1" i="0" dirty="0">
                <a:solidFill>
                  <a:srgbClr val="000000"/>
                </a:solidFill>
                <a:effectLst/>
              </a:rPr>
              <a:t>Wide Column Representation (Flexible Schema)</a:t>
            </a:r>
            <a:r>
              <a:rPr lang="en-US" b="0" i="0" dirty="0">
                <a:solidFill>
                  <a:srgbClr val="000000"/>
                </a:solidFill>
                <a:effectLst/>
              </a:rPr>
              <a:t>: In Instagram, </a:t>
            </a:r>
            <a:r>
              <a:rPr lang="en-US" b="1" i="0" dirty="0">
                <a:solidFill>
                  <a:srgbClr val="000000"/>
                </a:solidFill>
                <a:effectLst/>
              </a:rPr>
              <a:t>each user (tuple) can have a different set of attributes</a:t>
            </a:r>
            <a:r>
              <a:rPr lang="en-US" b="0" i="0" dirty="0">
                <a:solidFill>
                  <a:srgbClr val="000000"/>
                </a:solidFill>
                <a:effectLst/>
              </a:rPr>
              <a:t>.</a:t>
            </a:r>
          </a:p>
          <a:p>
            <a:pPr lvl="1" algn="l">
              <a:buFont typeface="+mj-lt"/>
              <a:buAutoNum type="arabicPeriod"/>
            </a:pPr>
            <a:r>
              <a:rPr lang="en-US" b="0" i="0" dirty="0">
                <a:solidFill>
                  <a:srgbClr val="000000"/>
                </a:solidFill>
                <a:effectLst/>
              </a:rPr>
              <a:t> For example, one user might have attributes like username, email, bio, website, and phone number, while another user might only have username and email. If Instagram decides to add a new feature like story highlights, they can easily add this new attribute to the user schema, and it will only appear for users who use this feature.</a:t>
            </a:r>
          </a:p>
          <a:p>
            <a:pPr algn="l">
              <a:buFont typeface="+mj-lt"/>
              <a:buAutoNum type="arabicPeriod" startAt="2"/>
            </a:pPr>
            <a:r>
              <a:rPr lang="en-US" b="0" i="0" dirty="0">
                <a:solidFill>
                  <a:srgbClr val="000000"/>
                </a:solidFill>
                <a:effectLst/>
              </a:rPr>
              <a:t> </a:t>
            </a:r>
            <a:r>
              <a:rPr lang="en-US" b="1" i="0" dirty="0">
                <a:solidFill>
                  <a:srgbClr val="000000"/>
                </a:solidFill>
                <a:effectLst/>
              </a:rPr>
              <a:t>Sparse Column Representation</a:t>
            </a:r>
            <a:r>
              <a:rPr lang="en-US" b="0" i="0" dirty="0">
                <a:solidFill>
                  <a:srgbClr val="000000"/>
                </a:solidFill>
                <a:effectLst/>
              </a:rPr>
              <a:t>: Consider a feature like </a:t>
            </a:r>
            <a:r>
              <a:rPr lang="en-US" b="1" i="0" dirty="0">
                <a:solidFill>
                  <a:srgbClr val="000000"/>
                </a:solidFill>
                <a:effectLst/>
              </a:rPr>
              <a:t>user preferences that has a large but fixed set of attributes </a:t>
            </a:r>
            <a:r>
              <a:rPr lang="en-US" b="0" i="0" dirty="0">
                <a:solidFill>
                  <a:srgbClr val="000000"/>
                </a:solidFill>
                <a:effectLst/>
              </a:rPr>
              <a:t>(like </a:t>
            </a:r>
            <a:r>
              <a:rPr lang="en-US" b="0" i="0" dirty="0" err="1">
                <a:solidFill>
                  <a:srgbClr val="000000"/>
                </a:solidFill>
                <a:effectLst/>
              </a:rPr>
              <a:t>likes_sports</a:t>
            </a:r>
            <a:r>
              <a:rPr lang="en-US" b="0" i="0" dirty="0">
                <a:solidFill>
                  <a:srgbClr val="000000"/>
                </a:solidFill>
                <a:effectLst/>
              </a:rPr>
              <a:t>, </a:t>
            </a:r>
            <a:r>
              <a:rPr lang="en-US" b="0" i="0" dirty="0" err="1">
                <a:solidFill>
                  <a:srgbClr val="000000"/>
                </a:solidFill>
                <a:effectLst/>
              </a:rPr>
              <a:t>likes_cooking</a:t>
            </a:r>
            <a:r>
              <a:rPr lang="en-US" b="0" i="0" dirty="0">
                <a:solidFill>
                  <a:srgbClr val="000000"/>
                </a:solidFill>
                <a:effectLst/>
              </a:rPr>
              <a:t>, </a:t>
            </a:r>
            <a:r>
              <a:rPr lang="en-US" b="0" i="0" dirty="0" err="1">
                <a:solidFill>
                  <a:srgbClr val="000000"/>
                </a:solidFill>
                <a:effectLst/>
              </a:rPr>
              <a:t>likes_travel</a:t>
            </a:r>
            <a:r>
              <a:rPr lang="en-US" b="0" i="0" dirty="0">
                <a:solidFill>
                  <a:srgbClr val="000000"/>
                </a:solidFill>
                <a:effectLst/>
              </a:rPr>
              <a:t>, etc.). Each user may only fill a subset of these preferences.</a:t>
            </a:r>
          </a:p>
          <a:p>
            <a:pPr algn="l"/>
            <a:r>
              <a:rPr lang="en-US" b="0" i="0" dirty="0">
                <a:solidFill>
                  <a:srgbClr val="000000"/>
                </a:solidFill>
                <a:effectLst/>
              </a:rPr>
              <a:t>In this case, the schema for </a:t>
            </a:r>
            <a:r>
              <a:rPr lang="en-US" b="1" i="0" dirty="0">
                <a:solidFill>
                  <a:srgbClr val="000000"/>
                </a:solidFill>
                <a:effectLst/>
              </a:rPr>
              <a:t>user preferences is sparse because not all attributes are used by each tuple (user</a:t>
            </a:r>
            <a:r>
              <a:rPr lang="en-US" b="0" i="0" dirty="0">
                <a:solidFill>
                  <a:srgbClr val="000000"/>
                </a:solidFill>
                <a:effectLst/>
              </a:rPr>
              <a:t>).</a:t>
            </a:r>
          </a:p>
          <a:p>
            <a:pPr algn="r"/>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13</a:t>
            </a:fld>
            <a:endParaRPr lang="en-US" altLang="en-US"/>
          </a:p>
        </p:txBody>
      </p:sp>
    </p:spTree>
    <p:extLst>
      <p:ext uri="{BB962C8B-B14F-4D97-AF65-F5344CB8AC3E}">
        <p14:creationId xmlns:p14="http://schemas.microsoft.com/office/powerpoint/2010/main" val="239807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-Sets, Multisets: a set-valued attribute </a:t>
            </a:r>
            <a:r>
              <a:rPr lang="en-US" b="1" dirty="0"/>
              <a:t>can be stored in a normalized form </a:t>
            </a:r>
            <a:r>
              <a:rPr lang="en-US" dirty="0"/>
              <a:t>which </a:t>
            </a:r>
            <a:r>
              <a:rPr lang="en-US" b="1" dirty="0"/>
              <a:t>provides no benefits </a:t>
            </a:r>
            <a:r>
              <a:rPr lang="en-US" dirty="0"/>
              <a:t>in this case, </a:t>
            </a:r>
            <a:r>
              <a:rPr lang="en-US" b="1" dirty="0"/>
              <a:t>since lookups are always based on the user</a:t>
            </a:r>
            <a:r>
              <a:rPr lang="en-US" dirty="0"/>
              <a:t>, and </a:t>
            </a:r>
            <a:r>
              <a:rPr lang="en-US" b="1" dirty="0"/>
              <a:t>normalization</a:t>
            </a:r>
            <a:r>
              <a:rPr lang="en-US" dirty="0"/>
              <a:t> would significantly </a:t>
            </a:r>
            <a:r>
              <a:rPr lang="en-US" b="1" dirty="0"/>
              <a:t>increase the storage and querying overhead</a:t>
            </a:r>
            <a:r>
              <a:rPr lang="en-US" dirty="0"/>
              <a:t>.</a:t>
            </a: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14</a:t>
            </a:fld>
            <a:endParaRPr lang="en-US" altLang="en-US"/>
          </a:p>
        </p:txBody>
      </p:sp>
    </p:spTree>
    <p:extLst>
      <p:ext uri="{BB962C8B-B14F-4D97-AF65-F5344CB8AC3E}">
        <p14:creationId xmlns:p14="http://schemas.microsoft.com/office/powerpoint/2010/main" val="3910667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dirty="0">
                <a:solidFill>
                  <a:srgbClr val="111111"/>
                </a:solidFill>
                <a:effectLst/>
                <a:latin typeface="-apple-system"/>
              </a:rPr>
              <a:t>Example: a social media application where </a:t>
            </a:r>
            <a:r>
              <a:rPr lang="en-US" sz="2000" b="1" i="0" dirty="0">
                <a:solidFill>
                  <a:srgbClr val="111111"/>
                </a:solidFill>
                <a:effectLst/>
                <a:latin typeface="-apple-system"/>
              </a:rPr>
              <a:t>users can post status updates</a:t>
            </a:r>
            <a:r>
              <a:rPr lang="en-US" sz="2000" b="0" i="0" dirty="0">
                <a:solidFill>
                  <a:srgbClr val="111111"/>
                </a:solidFill>
                <a:effectLst/>
                <a:latin typeface="-apple-system"/>
              </a:rPr>
              <a:t>. Each status update </a:t>
            </a:r>
            <a:r>
              <a:rPr lang="en-US" sz="2000" b="1" i="0" dirty="0">
                <a:solidFill>
                  <a:srgbClr val="111111"/>
                </a:solidFill>
                <a:effectLst/>
                <a:latin typeface="-apple-system"/>
              </a:rPr>
              <a:t>might have different data associated with it, such as </a:t>
            </a:r>
            <a:r>
              <a:rPr lang="en-US" sz="2000" b="1" i="0" u="sng" dirty="0">
                <a:solidFill>
                  <a:srgbClr val="111111"/>
                </a:solidFill>
                <a:effectLst/>
                <a:latin typeface="-apple-system"/>
              </a:rPr>
              <a:t>text, images, location, tagged friends</a:t>
            </a:r>
            <a:r>
              <a:rPr lang="en-US" sz="2000" b="1" i="0" dirty="0">
                <a:solidFill>
                  <a:srgbClr val="111111"/>
                </a:solidFill>
                <a:effectLst/>
                <a:latin typeface="-apple-system"/>
              </a:rPr>
              <a:t>, </a:t>
            </a:r>
            <a:r>
              <a:rPr lang="en-US" sz="2000" b="1" i="0" u="sng" dirty="0">
                <a:solidFill>
                  <a:srgbClr val="111111"/>
                </a:solidFill>
                <a:effectLst/>
                <a:latin typeface="-apple-system"/>
              </a:rPr>
              <a:t>reactions, and comments</a:t>
            </a:r>
            <a:r>
              <a:rPr lang="en-US" sz="2000" b="1" i="0" dirty="0">
                <a:solidFill>
                  <a:srgbClr val="111111"/>
                </a:solidFill>
                <a:effectLst/>
                <a:latin typeface="-apple-system"/>
              </a:rPr>
              <a:t>.</a:t>
            </a:r>
          </a:p>
          <a:p>
            <a:pPr marL="514350" indent="-514350">
              <a:buFont typeface="+mj-lt"/>
              <a:buAutoNum type="arabicPeriod"/>
            </a:pPr>
            <a:r>
              <a:rPr lang="en-US" sz="3200" b="0" i="0" dirty="0">
                <a:solidFill>
                  <a:srgbClr val="111111"/>
                </a:solidFill>
                <a:effectLst/>
                <a:latin typeface="-apple-system"/>
              </a:rPr>
              <a:t>EXAMPLE: an example of a social media application where users can post status updates. Each status update might have different data associated with it, such as text, images, location, tagged friends, reactions, and comments.</a:t>
            </a:r>
            <a:endParaRPr lang="en-US" sz="2000" b="1" i="0" dirty="0">
              <a:solidFill>
                <a:srgbClr val="111111"/>
              </a:solidFill>
              <a:effectLst/>
              <a:latin typeface="-apple-system"/>
            </a:endParaRPr>
          </a:p>
          <a:p>
            <a:pPr marL="457200" indent="-457200">
              <a:buFont typeface="+mj-lt"/>
              <a:buAutoNum type="arabicPeriod"/>
            </a:pPr>
            <a:endParaRPr lang="en-US" sz="2000" b="1" i="0" dirty="0">
              <a:solidFill>
                <a:srgbClr val="111111"/>
              </a:solidFill>
              <a:effectLst/>
              <a:latin typeface="-apple-system"/>
            </a:endParaRPr>
          </a:p>
          <a:p>
            <a:pPr marL="457200" indent="-457200">
              <a:buFont typeface="+mj-lt"/>
              <a:buAutoNum type="arabicPeriod"/>
            </a:pPr>
            <a:r>
              <a:rPr lang="en-US" sz="2000" b="0" i="0" dirty="0">
                <a:solidFill>
                  <a:srgbClr val="111111"/>
                </a:solidFill>
                <a:effectLst/>
                <a:latin typeface="-apple-system"/>
              </a:rPr>
              <a:t>In a </a:t>
            </a:r>
            <a:r>
              <a:rPr lang="en-US" sz="2000" b="1" i="0" dirty="0">
                <a:solidFill>
                  <a:srgbClr val="111111"/>
                </a:solidFill>
                <a:effectLst/>
                <a:latin typeface="-apple-system"/>
              </a:rPr>
              <a:t>relational database</a:t>
            </a:r>
            <a:r>
              <a:rPr lang="en-US" sz="2000" b="0" i="0" dirty="0">
                <a:solidFill>
                  <a:srgbClr val="111111"/>
                </a:solidFill>
                <a:effectLst/>
                <a:latin typeface="-apple-system"/>
              </a:rPr>
              <a:t>, you would typically normalize this data across several tables (e.g., </a:t>
            </a:r>
            <a:r>
              <a:rPr lang="en-US" sz="2000" dirty="0"/>
              <a:t>Users</a:t>
            </a:r>
            <a:r>
              <a:rPr lang="en-US" sz="2000" b="0" i="0" dirty="0">
                <a:solidFill>
                  <a:srgbClr val="111111"/>
                </a:solidFill>
                <a:effectLst/>
                <a:latin typeface="-apple-system"/>
              </a:rPr>
              <a:t>, </a:t>
            </a:r>
            <a:r>
              <a:rPr lang="en-US" sz="2000" dirty="0"/>
              <a:t>Posts</a:t>
            </a:r>
            <a:r>
              <a:rPr lang="en-US" sz="2000" b="0" i="0" dirty="0">
                <a:solidFill>
                  <a:srgbClr val="111111"/>
                </a:solidFill>
                <a:effectLst/>
                <a:latin typeface="-apple-system"/>
              </a:rPr>
              <a:t>, </a:t>
            </a:r>
            <a:r>
              <a:rPr lang="en-US" sz="2000" dirty="0"/>
              <a:t>Images</a:t>
            </a:r>
            <a:r>
              <a:rPr lang="en-US" sz="2000" b="0" i="0" dirty="0">
                <a:solidFill>
                  <a:srgbClr val="111111"/>
                </a:solidFill>
                <a:effectLst/>
                <a:latin typeface="-apple-system"/>
              </a:rPr>
              <a:t>, </a:t>
            </a:r>
            <a:r>
              <a:rPr lang="en-US" sz="2000" dirty="0"/>
              <a:t>Locations</a:t>
            </a:r>
            <a:r>
              <a:rPr lang="en-US" sz="2000" b="0" i="0" dirty="0">
                <a:solidFill>
                  <a:srgbClr val="111111"/>
                </a:solidFill>
                <a:effectLst/>
                <a:latin typeface="-apple-system"/>
              </a:rPr>
              <a:t>, </a:t>
            </a:r>
            <a:r>
              <a:rPr lang="en-US" sz="2000" dirty="0"/>
              <a:t>Tags</a:t>
            </a:r>
            <a:r>
              <a:rPr lang="en-US" sz="2000" b="0" i="0" dirty="0">
                <a:solidFill>
                  <a:srgbClr val="111111"/>
                </a:solidFill>
                <a:effectLst/>
                <a:latin typeface="-apple-system"/>
              </a:rPr>
              <a:t>, </a:t>
            </a:r>
            <a:r>
              <a:rPr lang="en-US" sz="2000" dirty="0"/>
              <a:t>Reactions</a:t>
            </a:r>
            <a:r>
              <a:rPr lang="en-US" sz="2000" b="0" i="0" dirty="0">
                <a:solidFill>
                  <a:srgbClr val="111111"/>
                </a:solidFill>
                <a:effectLst/>
                <a:latin typeface="-apple-system"/>
              </a:rPr>
              <a:t>, </a:t>
            </a:r>
            <a:r>
              <a:rPr lang="en-US" sz="2000" dirty="0"/>
              <a:t>Comments</a:t>
            </a:r>
            <a:r>
              <a:rPr lang="en-US" sz="2000" b="0" i="0" dirty="0">
                <a:solidFill>
                  <a:srgbClr val="111111"/>
                </a:solidFill>
                <a:effectLst/>
                <a:latin typeface="-apple-system"/>
              </a:rPr>
              <a:t>). </a:t>
            </a:r>
            <a:r>
              <a:rPr lang="en-US" sz="3200" b="0" i="0" dirty="0">
                <a:solidFill>
                  <a:srgbClr val="111111"/>
                </a:solidFill>
                <a:effectLst/>
                <a:latin typeface="-apple-system"/>
              </a:rPr>
              <a:t>To retrieve a single status update and all its associated data, you would need to perform a complex query with multiple joins, which can be computationally expensive and slow.</a:t>
            </a:r>
          </a:p>
          <a:p>
            <a:pPr marL="514350" indent="-514350">
              <a:buFont typeface="+mj-lt"/>
              <a:buAutoNum type="arabicPeriod"/>
            </a:pPr>
            <a:endParaRPr lang="en-US" sz="3200" b="0" i="0" dirty="0">
              <a:solidFill>
                <a:srgbClr val="111111"/>
              </a:solidFill>
              <a:effectLst/>
              <a:latin typeface="-apple-system"/>
            </a:endParaRPr>
          </a:p>
          <a:p>
            <a:pPr marL="514350" indent="-514350">
              <a:buFont typeface="+mj-lt"/>
              <a:buAutoNum type="arabicPeriod"/>
            </a:pPr>
            <a:r>
              <a:rPr lang="en-US" sz="3200" b="0" i="0" dirty="0">
                <a:solidFill>
                  <a:srgbClr val="111111"/>
                </a:solidFill>
                <a:effectLst/>
                <a:latin typeface="-apple-system"/>
              </a:rPr>
              <a:t>On the other hand, in a </a:t>
            </a:r>
            <a:r>
              <a:rPr lang="en-US" sz="3200" b="1" i="0" dirty="0">
                <a:solidFill>
                  <a:srgbClr val="111111"/>
                </a:solidFill>
                <a:effectLst/>
                <a:latin typeface="-apple-system"/>
              </a:rPr>
              <a:t>semi-structured data model</a:t>
            </a:r>
            <a:r>
              <a:rPr lang="en-US" sz="3200" b="0" i="0" dirty="0">
                <a:solidFill>
                  <a:srgbClr val="111111"/>
                </a:solidFill>
                <a:effectLst/>
                <a:latin typeface="-apple-system"/>
              </a:rPr>
              <a:t> using a key-value store like MongoDB, each status update and all its associated data can be stored as a single document. The key would be the </a:t>
            </a:r>
            <a:r>
              <a:rPr lang="en-US" sz="3200" dirty="0" err="1"/>
              <a:t>post_id</a:t>
            </a:r>
            <a:r>
              <a:rPr lang="en-US" sz="3200" b="0" i="0" dirty="0">
                <a:solidFill>
                  <a:srgbClr val="111111"/>
                </a:solidFill>
                <a:effectLst/>
                <a:latin typeface="-apple-system"/>
              </a:rPr>
              <a:t>, and the value would be a JSON object containing all the post data.</a:t>
            </a:r>
          </a:p>
          <a:p>
            <a:endParaRPr lang="en-US" sz="2000" b="1" i="0" dirty="0">
              <a:solidFill>
                <a:srgbClr val="111111"/>
              </a:solidFill>
              <a:effectLst/>
              <a:latin typeface="-apple-system"/>
            </a:endParaRPr>
          </a:p>
          <a:p>
            <a:endParaRPr lang="en-US" sz="2000" dirty="0"/>
          </a:p>
          <a:p>
            <a:endParaRPr lang="en-US" sz="2000"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15</a:t>
            </a:fld>
            <a:endParaRPr lang="en-US" altLang="en-US"/>
          </a:p>
        </p:txBody>
      </p:sp>
    </p:spTree>
    <p:extLst>
      <p:ext uri="{BB962C8B-B14F-4D97-AF65-F5344CB8AC3E}">
        <p14:creationId xmlns:p14="http://schemas.microsoft.com/office/powerpoint/2010/main" val="2446875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key-value map, </a:t>
            </a:r>
            <a:r>
              <a:rPr lang="en-US" b="1" dirty="0"/>
              <a:t>Example</a:t>
            </a:r>
            <a:r>
              <a:rPr lang="en-US" dirty="0"/>
              <a:t>:</a:t>
            </a:r>
          </a:p>
          <a:p>
            <a:r>
              <a:rPr lang="en-US" b="1" dirty="0"/>
              <a:t>e-commerce sites </a:t>
            </a:r>
            <a:r>
              <a:rPr lang="en-US" dirty="0"/>
              <a:t>often list specifications or details for </a:t>
            </a:r>
            <a:r>
              <a:rPr lang="en-US" b="1" dirty="0"/>
              <a:t>each product </a:t>
            </a:r>
            <a:r>
              <a:rPr lang="en-US" dirty="0"/>
              <a:t>that they sell, such </a:t>
            </a:r>
            <a:r>
              <a:rPr lang="en-US" b="1" dirty="0"/>
              <a:t>as brand, model, size, color, and numerous </a:t>
            </a:r>
            <a:r>
              <a:rPr lang="en-US" dirty="0"/>
              <a:t>other product-specific details.</a:t>
            </a:r>
          </a:p>
          <a:p>
            <a:r>
              <a:rPr lang="en-US" dirty="0"/>
              <a:t>the </a:t>
            </a:r>
            <a:r>
              <a:rPr lang="en-US" b="1" dirty="0"/>
              <a:t>specifications form the key</a:t>
            </a:r>
            <a:r>
              <a:rPr lang="en-US" dirty="0"/>
              <a:t>, and the </a:t>
            </a:r>
            <a:r>
              <a:rPr lang="en-US" b="1" dirty="0"/>
              <a:t>associated value is stored with the key</a:t>
            </a:r>
            <a:r>
              <a:rPr lang="en-US" dirty="0"/>
              <a:t>. </a:t>
            </a:r>
          </a:p>
          <a:p>
            <a:r>
              <a:rPr lang="en-US" b="0" i="0" dirty="0">
                <a:solidFill>
                  <a:srgbClr val="111111"/>
                </a:solidFill>
                <a:effectLst/>
                <a:latin typeface="-apple-system"/>
              </a:rPr>
              <a:t>Example: a social media application where </a:t>
            </a:r>
            <a:r>
              <a:rPr lang="en-US" b="1" i="0" dirty="0">
                <a:solidFill>
                  <a:srgbClr val="111111"/>
                </a:solidFill>
                <a:effectLst/>
                <a:latin typeface="-apple-system"/>
              </a:rPr>
              <a:t>users can post status updates</a:t>
            </a:r>
            <a:r>
              <a:rPr lang="en-US" b="0" i="0" dirty="0">
                <a:solidFill>
                  <a:srgbClr val="111111"/>
                </a:solidFill>
                <a:effectLst/>
                <a:latin typeface="-apple-system"/>
              </a:rPr>
              <a:t>. Each status update </a:t>
            </a:r>
            <a:r>
              <a:rPr lang="en-US" b="1" i="0" dirty="0">
                <a:solidFill>
                  <a:srgbClr val="111111"/>
                </a:solidFill>
                <a:effectLst/>
                <a:latin typeface="-apple-system"/>
              </a:rPr>
              <a:t>might have different data associated with it, such as text, images, location, tagged friends, reactions, and comments.</a:t>
            </a:r>
          </a:p>
          <a:p>
            <a:r>
              <a:rPr lang="en-US" b="0" i="0" dirty="0">
                <a:solidFill>
                  <a:srgbClr val="111111"/>
                </a:solidFill>
                <a:effectLst/>
                <a:latin typeface="-apple-system"/>
              </a:rPr>
              <a:t>In a </a:t>
            </a:r>
            <a:r>
              <a:rPr lang="en-US" b="1" i="0" dirty="0">
                <a:solidFill>
                  <a:srgbClr val="111111"/>
                </a:solidFill>
                <a:effectLst/>
                <a:latin typeface="-apple-system"/>
              </a:rPr>
              <a:t>relational database</a:t>
            </a:r>
            <a:r>
              <a:rPr lang="en-US" b="0" i="0" dirty="0">
                <a:solidFill>
                  <a:srgbClr val="111111"/>
                </a:solidFill>
                <a:effectLst/>
                <a:latin typeface="-apple-system"/>
              </a:rPr>
              <a:t>, you would typically normalize this data across several tables (e.g., </a:t>
            </a:r>
            <a:r>
              <a:rPr lang="en-US" dirty="0"/>
              <a:t>Users</a:t>
            </a:r>
            <a:r>
              <a:rPr lang="en-US" b="0" i="0" dirty="0">
                <a:solidFill>
                  <a:srgbClr val="111111"/>
                </a:solidFill>
                <a:effectLst/>
                <a:latin typeface="-apple-system"/>
              </a:rPr>
              <a:t>, </a:t>
            </a:r>
            <a:r>
              <a:rPr lang="en-US" dirty="0"/>
              <a:t>Posts</a:t>
            </a:r>
            <a:r>
              <a:rPr lang="en-US" b="0" i="0" dirty="0">
                <a:solidFill>
                  <a:srgbClr val="111111"/>
                </a:solidFill>
                <a:effectLst/>
                <a:latin typeface="-apple-system"/>
              </a:rPr>
              <a:t>, </a:t>
            </a:r>
            <a:r>
              <a:rPr lang="en-US" dirty="0"/>
              <a:t>Images</a:t>
            </a:r>
            <a:r>
              <a:rPr lang="en-US" b="0" i="0" dirty="0">
                <a:solidFill>
                  <a:srgbClr val="111111"/>
                </a:solidFill>
                <a:effectLst/>
                <a:latin typeface="-apple-system"/>
              </a:rPr>
              <a:t>, </a:t>
            </a:r>
            <a:r>
              <a:rPr lang="en-US" dirty="0"/>
              <a:t>Locations</a:t>
            </a:r>
            <a:r>
              <a:rPr lang="en-US" b="0" i="0" dirty="0">
                <a:solidFill>
                  <a:srgbClr val="111111"/>
                </a:solidFill>
                <a:effectLst/>
                <a:latin typeface="-apple-system"/>
              </a:rPr>
              <a:t>, </a:t>
            </a:r>
            <a:r>
              <a:rPr lang="en-US" dirty="0"/>
              <a:t>Tags</a:t>
            </a:r>
            <a:r>
              <a:rPr lang="en-US" b="0" i="0" dirty="0">
                <a:solidFill>
                  <a:srgbClr val="111111"/>
                </a:solidFill>
                <a:effectLst/>
                <a:latin typeface="-apple-system"/>
              </a:rPr>
              <a:t>, </a:t>
            </a:r>
            <a:r>
              <a:rPr lang="en-US" dirty="0"/>
              <a:t>Reactions</a:t>
            </a:r>
            <a:r>
              <a:rPr lang="en-US" b="0" i="0" dirty="0">
                <a:solidFill>
                  <a:srgbClr val="111111"/>
                </a:solidFill>
                <a:effectLst/>
                <a:latin typeface="-apple-system"/>
              </a:rPr>
              <a:t>, </a:t>
            </a:r>
            <a:r>
              <a:rPr lang="en-US" dirty="0"/>
              <a:t>Comments</a:t>
            </a:r>
            <a:r>
              <a:rPr lang="en-US" b="0" i="0" dirty="0">
                <a:solidFill>
                  <a:srgbClr val="111111"/>
                </a:solidFill>
                <a:effectLst/>
                <a:latin typeface="-apple-system"/>
              </a:rPr>
              <a:t>).</a:t>
            </a:r>
            <a:endParaRPr lang="en-US" b="1" i="0" dirty="0">
              <a:solidFill>
                <a:srgbClr val="111111"/>
              </a:solidFill>
              <a:effectLst/>
              <a:latin typeface="-apple-system"/>
            </a:endParaRPr>
          </a:p>
          <a:p>
            <a:endParaRPr lang="en-US" b="1" i="0" dirty="0">
              <a:solidFill>
                <a:srgbClr val="111111"/>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16</a:t>
            </a:fld>
            <a:endParaRPr lang="en-US" altLang="en-US"/>
          </a:p>
        </p:txBody>
      </p:sp>
    </p:spTree>
    <p:extLst>
      <p:ext uri="{BB962C8B-B14F-4D97-AF65-F5344CB8AC3E}">
        <p14:creationId xmlns:p14="http://schemas.microsoft.com/office/powerpoint/2010/main" val="1424491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r" rtl="1">
              <a:buFont typeface="+mj-lt"/>
              <a:buAutoNum type="romanLcPeriod"/>
            </a:pPr>
            <a:r>
              <a:rPr lang="fa-IR" dirty="0"/>
              <a:t>پشتیبانی از انواع ویژگی‌های چند ارزشی در اوایل تاریخ پایگاه‌های داده پیشنهاد شد و مدل داده‌های مرتبط با فرم غیر عادی یا </a:t>
            </a:r>
            <a:r>
              <a:rPr lang="en-US" dirty="0"/>
              <a:t>NFNF </a:t>
            </a:r>
            <a:r>
              <a:rPr lang="fa-IR" dirty="0"/>
              <a:t>نامیده شد.</a:t>
            </a:r>
            <a:endParaRPr lang="en-US" dirty="0"/>
          </a:p>
          <a:p>
            <a:pPr marL="285750" indent="-285750" algn="l" rtl="0">
              <a:buFont typeface="+mj-lt"/>
              <a:buAutoNum type="romanLcPeriod"/>
            </a:pPr>
            <a:r>
              <a:rPr lang="en-US" b="0" i="0" dirty="0">
                <a:effectLst/>
                <a:latin typeface="-apple-system"/>
              </a:rPr>
              <a:t>The Non-First Normal Form (NFNF) or Non-1NF is a data model that does not meet the conditions of the First Normal Form (1NF) defined by the relational model</a:t>
            </a:r>
          </a:p>
          <a:p>
            <a:pPr marL="285750" indent="-285750" algn="l" rtl="0">
              <a:buFont typeface="+mj-lt"/>
              <a:buAutoNum type="romanLcPeriod"/>
            </a:pPr>
            <a:r>
              <a:rPr lang="en-US" dirty="0"/>
              <a:t>Scientific experiments and industrial monitoring applications often use multiple sensors that provide readings at regular intervals. Such readings can be viewed as an array. In fact, treating a stream of readings as an array requires far less space than storing each reading as a separate tuple</a:t>
            </a:r>
          </a:p>
          <a:p>
            <a:pPr marL="285750" indent="-285750" algn="l" rtl="0">
              <a:buFont typeface="+mj-lt"/>
              <a:buAutoNum type="romanLcPeriod"/>
            </a:pPr>
            <a:endParaRPr lang="en-US" b="0" i="0" dirty="0">
              <a:effectLst/>
              <a:latin typeface="-apple-system"/>
            </a:endParaRP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17</a:t>
            </a:fld>
            <a:endParaRPr lang="en-US" altLang="en-US"/>
          </a:p>
        </p:txBody>
      </p:sp>
    </p:spTree>
    <p:extLst>
      <p:ext uri="{BB962C8B-B14F-4D97-AF65-F5344CB8AC3E}">
        <p14:creationId xmlns:p14="http://schemas.microsoft.com/office/powerpoint/2010/main" val="3596365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r" rtl="1">
              <a:buFont typeface="+mj-lt"/>
              <a:buAutoNum type="alphaLcPeriod"/>
            </a:pPr>
            <a:r>
              <a:rPr lang="fa-IR" dirty="0"/>
              <a:t>به طور مستقیم ویژگی‌های ترکیبی را در مدل </a:t>
            </a:r>
            <a:r>
              <a:rPr lang="en-US" dirty="0"/>
              <a:t>E-R </a:t>
            </a:r>
            <a:r>
              <a:rPr lang="fa-IR" dirty="0"/>
              <a:t>مدل‌سازی کنند. به عنوان مثال، یک نام ویژگی ممکن است دارای ویژگی های جزء </a:t>
            </a:r>
            <a:r>
              <a:rPr lang="en-US" dirty="0" err="1"/>
              <a:t>firstname</a:t>
            </a:r>
            <a:r>
              <a:rPr lang="en-US" dirty="0"/>
              <a:t> </a:t>
            </a:r>
            <a:r>
              <a:rPr lang="fa-IR" dirty="0"/>
              <a:t>و  </a:t>
            </a:r>
            <a:r>
              <a:rPr lang="en-US" dirty="0" err="1"/>
              <a:t>lastname</a:t>
            </a:r>
            <a:r>
              <a:rPr lang="en-US" dirty="0"/>
              <a:t> </a:t>
            </a:r>
            <a:r>
              <a:rPr lang="fa-IR" dirty="0"/>
              <a:t>باشد.</a:t>
            </a:r>
            <a:endParaRPr lang="en-US" dirty="0"/>
          </a:p>
          <a:p>
            <a:pPr marL="228600" indent="-228600" algn="r" rtl="1">
              <a:buFont typeface="+mj-lt"/>
              <a:buAutoNum type="alphaLcPeriod"/>
            </a:pPr>
            <a:r>
              <a:rPr lang="en-US" dirty="0"/>
              <a:t>JSON: (</a:t>
            </a:r>
            <a:r>
              <a:rPr lang="fa-IR" dirty="0"/>
              <a:t>نشانگذاری شی جاوا اسکریپت)</a:t>
            </a:r>
            <a:r>
              <a:rPr lang="en-US" dirty="0"/>
              <a:t> </a:t>
            </a:r>
            <a:r>
              <a:rPr lang="fa-IR" dirty="0"/>
              <a:t>امروزه به طور گسترده استفاده می شود</a:t>
            </a:r>
          </a:p>
          <a:p>
            <a:pPr marL="228600" indent="-228600" algn="r" rtl="1">
              <a:buFont typeface="+mj-lt"/>
              <a:buAutoNum type="alphaLcPeriod"/>
            </a:pPr>
            <a:r>
              <a:rPr lang="en-US" dirty="0"/>
              <a:t>XML: (</a:t>
            </a:r>
            <a:r>
              <a:rPr lang="fa-IR" dirty="0"/>
              <a:t>زبان نشانه گذاری توسعه پذیر)</a:t>
            </a:r>
            <a:r>
              <a:rPr lang="en-US" dirty="0"/>
              <a:t>  </a:t>
            </a:r>
            <a:r>
              <a:rPr lang="fa-IR" dirty="0"/>
              <a:t>نمادهای نسل قبلی، هنوز به طور گسترده استفاده می شود</a:t>
            </a:r>
            <a:endParaRPr lang="en-US" dirty="0"/>
          </a:p>
          <a:p>
            <a:pPr algn="l"/>
            <a:r>
              <a:rPr lang="en-US" b="1" i="0" dirty="0">
                <a:solidFill>
                  <a:srgbClr val="111111"/>
                </a:solidFill>
                <a:effectLst/>
                <a:latin typeface="-apple-system"/>
              </a:rPr>
              <a:t>Slide 1: JSON and XML - Overview</a:t>
            </a:r>
            <a:endParaRPr lang="en-US" b="0" i="0" dirty="0">
              <a:solidFill>
                <a:srgbClr val="111111"/>
              </a:solidFill>
              <a:effectLst/>
              <a:latin typeface="-apple-system"/>
            </a:endParaRPr>
          </a:p>
          <a:p>
            <a:pPr algn="l">
              <a:buFont typeface="Arial" panose="020B0604020202020204" pitchFamily="34" charset="0"/>
              <a:buChar char="•"/>
            </a:pPr>
            <a:r>
              <a:rPr lang="en-US" b="0" i="0" dirty="0">
                <a:solidFill>
                  <a:srgbClr val="111111"/>
                </a:solidFill>
                <a:effectLst/>
                <a:latin typeface="-apple-system"/>
              </a:rPr>
              <a:t>JSON and XML are both widely </a:t>
            </a:r>
            <a:r>
              <a:rPr lang="en-US" b="1" i="0" dirty="0">
                <a:solidFill>
                  <a:srgbClr val="111111"/>
                </a:solidFill>
                <a:effectLst/>
                <a:latin typeface="-apple-system"/>
              </a:rPr>
              <a:t>used for data exchange and storage</a:t>
            </a:r>
            <a:r>
              <a:rPr lang="en-US" b="0" i="0" dirty="0">
                <a:solidFill>
                  <a:srgbClr val="111111"/>
                </a:solidFill>
                <a:effectLst/>
                <a:latin typeface="-apple-system"/>
              </a:rPr>
              <a:t>.</a:t>
            </a:r>
          </a:p>
          <a:p>
            <a:pPr algn="l">
              <a:buFont typeface="Arial" panose="020B0604020202020204" pitchFamily="34" charset="0"/>
              <a:buChar char="•"/>
            </a:pPr>
            <a:r>
              <a:rPr lang="en-US" b="1" i="0" dirty="0">
                <a:solidFill>
                  <a:srgbClr val="111111"/>
                </a:solidFill>
                <a:effectLst/>
                <a:latin typeface="-apple-system"/>
              </a:rPr>
              <a:t>JSON</a:t>
            </a:r>
            <a:r>
              <a:rPr lang="en-US" b="0" i="0" dirty="0">
                <a:solidFill>
                  <a:srgbClr val="111111"/>
                </a:solidFill>
                <a:effectLst/>
                <a:latin typeface="-apple-system"/>
              </a:rPr>
              <a:t> is commonly used in </a:t>
            </a:r>
            <a:r>
              <a:rPr lang="en-US" b="1" i="0" dirty="0">
                <a:solidFill>
                  <a:srgbClr val="111111"/>
                </a:solidFill>
                <a:effectLst/>
                <a:latin typeface="-apple-system"/>
              </a:rPr>
              <a:t>modern applications</a:t>
            </a:r>
            <a:r>
              <a:rPr lang="en-US" b="0" i="0" dirty="0">
                <a:solidFill>
                  <a:srgbClr val="111111"/>
                </a:solidFill>
                <a:effectLst/>
                <a:latin typeface="-apple-system"/>
              </a:rPr>
              <a:t>, while </a:t>
            </a:r>
            <a:r>
              <a:rPr lang="en-US" b="1" i="0" dirty="0">
                <a:solidFill>
                  <a:srgbClr val="111111"/>
                </a:solidFill>
                <a:effectLst/>
                <a:latin typeface="-apple-system"/>
              </a:rPr>
              <a:t>XML is an older format.</a:t>
            </a:r>
          </a:p>
          <a:p>
            <a:pPr algn="l"/>
            <a:r>
              <a:rPr lang="en-US" b="1" i="0" dirty="0">
                <a:solidFill>
                  <a:srgbClr val="111111"/>
                </a:solidFill>
                <a:effectLst/>
                <a:latin typeface="-apple-system"/>
              </a:rPr>
              <a:t>Slide 2: JSON - Usage</a:t>
            </a:r>
            <a:endParaRPr lang="en-US" b="0" i="0" dirty="0">
              <a:solidFill>
                <a:srgbClr val="111111"/>
              </a:solidFill>
              <a:effectLst/>
              <a:latin typeface="-apple-system"/>
            </a:endParaRPr>
          </a:p>
          <a:p>
            <a:pPr algn="l">
              <a:buFont typeface="Arial" panose="020B0604020202020204" pitchFamily="34" charset="0"/>
              <a:buChar char="•"/>
            </a:pPr>
            <a:r>
              <a:rPr lang="en-US" b="1" i="0" dirty="0">
                <a:solidFill>
                  <a:srgbClr val="111111"/>
                </a:solidFill>
                <a:effectLst/>
                <a:latin typeface="-apple-system"/>
              </a:rPr>
              <a:t>JSON is used for exchanging </a:t>
            </a:r>
            <a:r>
              <a:rPr lang="en-US" b="0" i="0" dirty="0">
                <a:solidFill>
                  <a:srgbClr val="111111"/>
                </a:solidFill>
                <a:effectLst/>
                <a:latin typeface="-apple-system"/>
              </a:rPr>
              <a:t>data between backends and user-facing sides of applications.</a:t>
            </a:r>
          </a:p>
          <a:p>
            <a:pPr algn="l">
              <a:buFont typeface="Arial" panose="020B0604020202020204" pitchFamily="34" charset="0"/>
              <a:buChar char="•"/>
            </a:pPr>
            <a:r>
              <a:rPr lang="en-US" b="0" i="0" dirty="0">
                <a:solidFill>
                  <a:srgbClr val="111111"/>
                </a:solidFill>
                <a:effectLst/>
                <a:latin typeface="-apple-system"/>
              </a:rPr>
              <a:t>Commonly used in mobile apps and web apps.</a:t>
            </a:r>
          </a:p>
          <a:p>
            <a:pPr algn="l">
              <a:buFont typeface="Arial" panose="020B0604020202020204" pitchFamily="34" charset="0"/>
              <a:buChar char="•"/>
            </a:pPr>
            <a:r>
              <a:rPr lang="en-US" b="1" i="0" dirty="0">
                <a:solidFill>
                  <a:srgbClr val="111111"/>
                </a:solidFill>
                <a:effectLst/>
                <a:latin typeface="-apple-system"/>
              </a:rPr>
              <a:t>XML</a:t>
            </a:r>
            <a:r>
              <a:rPr lang="en-US" b="0" i="0" dirty="0">
                <a:solidFill>
                  <a:srgbClr val="111111"/>
                </a:solidFill>
                <a:effectLst/>
                <a:latin typeface="-apple-system"/>
              </a:rPr>
              <a:t> is used by many systems for </a:t>
            </a:r>
            <a:r>
              <a:rPr lang="en-US" b="1" i="0" dirty="0">
                <a:solidFill>
                  <a:srgbClr val="111111"/>
                </a:solidFill>
                <a:effectLst/>
                <a:latin typeface="-apple-system"/>
              </a:rPr>
              <a:t>storing configuration and other information.</a:t>
            </a:r>
          </a:p>
          <a:p>
            <a:pPr algn="l">
              <a:buFont typeface="Arial" panose="020B0604020202020204" pitchFamily="34" charset="0"/>
              <a:buChar char="•"/>
            </a:pPr>
            <a:r>
              <a:rPr lang="en-US" b="0" i="0" dirty="0">
                <a:solidFill>
                  <a:srgbClr val="111111"/>
                </a:solidFill>
                <a:effectLst/>
                <a:latin typeface="-apple-system"/>
              </a:rPr>
              <a:t>Also used for data exchange.</a:t>
            </a:r>
          </a:p>
          <a:p>
            <a:pPr algn="l"/>
            <a:r>
              <a:rPr lang="en-US" b="1" i="0" dirty="0">
                <a:solidFill>
                  <a:srgbClr val="111111"/>
                </a:solidFill>
                <a:effectLst/>
                <a:latin typeface="-apple-system"/>
              </a:rPr>
              <a:t>Slide 3: JSON - Advantages</a:t>
            </a:r>
            <a:endParaRPr lang="en-US" b="0" i="0" dirty="0">
              <a:solidFill>
                <a:srgbClr val="111111"/>
              </a:solidFill>
              <a:effectLst/>
              <a:latin typeface="-apple-system"/>
            </a:endParaRPr>
          </a:p>
          <a:p>
            <a:pPr algn="l">
              <a:buFont typeface="Arial" panose="020B0604020202020204" pitchFamily="34" charset="0"/>
              <a:buChar char="•"/>
            </a:pPr>
            <a:r>
              <a:rPr lang="en-US" b="0" i="0" dirty="0">
                <a:solidFill>
                  <a:srgbClr val="111111"/>
                </a:solidFill>
                <a:effectLst/>
                <a:latin typeface="-apple-system"/>
              </a:rPr>
              <a:t>JSON is favored for storing complex objects in storage systems.</a:t>
            </a:r>
          </a:p>
          <a:p>
            <a:pPr algn="l">
              <a:buFont typeface="Arial" panose="020B0604020202020204" pitchFamily="34" charset="0"/>
              <a:buChar char="•"/>
            </a:pPr>
            <a:r>
              <a:rPr lang="en-US" b="0" i="0" dirty="0">
                <a:solidFill>
                  <a:srgbClr val="111111"/>
                </a:solidFill>
                <a:effectLst/>
                <a:latin typeface="-apple-system"/>
              </a:rPr>
              <a:t>Allows collection of different data related to a user into one large object (document).</a:t>
            </a:r>
          </a:p>
          <a:p>
            <a:pPr algn="l">
              <a:buFont typeface="Arial" panose="020B0604020202020204" pitchFamily="34" charset="0"/>
              <a:buChar char="•"/>
            </a:pPr>
            <a:r>
              <a:rPr lang="en-US" b="0" i="0" dirty="0">
                <a:solidFill>
                  <a:srgbClr val="111111"/>
                </a:solidFill>
                <a:effectLst/>
                <a:latin typeface="-apple-system"/>
              </a:rPr>
              <a:t>Enables </a:t>
            </a:r>
            <a:r>
              <a:rPr lang="en-US" b="1" i="0" dirty="0">
                <a:solidFill>
                  <a:srgbClr val="111111"/>
                </a:solidFill>
                <a:effectLst/>
                <a:latin typeface="-apple-system"/>
              </a:rPr>
              <a:t>data retrieval without the need for joins.</a:t>
            </a:r>
          </a:p>
          <a:p>
            <a:pPr marL="228600" indent="-228600">
              <a:buFont typeface="+mj-lt"/>
              <a:buAutoNum type="alphaLcPeriod"/>
            </a:pPr>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18</a:t>
            </a:fld>
            <a:endParaRPr lang="en-US" altLang="en-US"/>
          </a:p>
        </p:txBody>
      </p:sp>
    </p:spTree>
    <p:extLst>
      <p:ext uri="{BB962C8B-B14F-4D97-AF65-F5344CB8AC3E}">
        <p14:creationId xmlns:p14="http://schemas.microsoft.com/office/powerpoint/2010/main" val="323958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JSON is today the primary data representation used for communication between applications and web services.</a:t>
            </a:r>
          </a:p>
          <a:p>
            <a:r>
              <a:rPr lang="en-US" dirty="0"/>
              <a:t>Applications invoke web services by sending parameters either as simple values such as strings or numbers, or by using JSON for more complex parameters. The web service then returns results using JSON. F</a:t>
            </a: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19</a:t>
            </a:fld>
            <a:endParaRPr lang="en-US" altLang="en-US"/>
          </a:p>
        </p:txBody>
      </p:sp>
    </p:spTree>
    <p:extLst>
      <p:ext uri="{BB962C8B-B14F-4D97-AF65-F5344CB8AC3E}">
        <p14:creationId xmlns:p14="http://schemas.microsoft.com/office/powerpoint/2010/main" val="3099117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a relational representation, JSON is verbose and takes up more storage space for the same data. Further, parsing the text to retrieve required fields can be very CPU intensive.</a:t>
            </a:r>
          </a:p>
          <a:p>
            <a:r>
              <a:rPr lang="en-US" dirty="0"/>
              <a:t>There are SQL extensions that allow construction of JSON objects in each row of a query result. For example, PostgreSQL supports a json build object() function. As an example of its use, json build object('ID', 12345, 'name' 'Einstein') returns a JSON object {"ID": 12345, "name", "Einstein"}.</a:t>
            </a:r>
          </a:p>
          <a:p>
            <a:endParaRPr lang="en-US" dirty="0"/>
          </a:p>
          <a:p>
            <a:r>
              <a:rPr lang="en-US" dirty="0"/>
              <a:t>Verbose</a:t>
            </a:r>
            <a:r>
              <a:rPr lang="fa-IR" dirty="0"/>
              <a:t> پرمخاطب </a:t>
            </a:r>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20</a:t>
            </a:fld>
            <a:endParaRPr lang="en-US" altLang="en-US"/>
          </a:p>
        </p:txBody>
      </p:sp>
    </p:spTree>
    <p:extLst>
      <p:ext uri="{BB962C8B-B14F-4D97-AF65-F5344CB8AC3E}">
        <p14:creationId xmlns:p14="http://schemas.microsoft.com/office/powerpoint/2010/main" val="2137258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en-US" dirty="0"/>
              <a:t>XML </a:t>
            </a:r>
            <a:r>
              <a:rPr lang="fa-IR" dirty="0"/>
              <a:t>از برچسب ها برای علامت گذاری متن استفاده می کند</a:t>
            </a:r>
            <a:endParaRPr lang="en-US" dirty="0"/>
          </a:p>
          <a:p>
            <a:pPr marL="171450" indent="-171450" algn="r" rtl="1">
              <a:buFont typeface="Arial" panose="020B0604020202020204" pitchFamily="34" charset="0"/>
              <a:buChar char="•"/>
            </a:pPr>
            <a:r>
              <a:rPr lang="fa-IR" dirty="0"/>
              <a:t>چنین برچسب‌هایی می‌توانند برای نمایش داده‌های رابطه‌ای که نام‌های روابط را مشخص می‌کنند و در نام‌های ادای احترام به عنوان برچسب، همانطور که نشان داده شده است استفاده شود.</a:t>
            </a:r>
            <a:endParaRPr lang="en-US" dirty="0"/>
          </a:p>
          <a:p>
            <a:pPr marL="171450" indent="-171450" algn="r" rtl="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21</a:t>
            </a:fld>
            <a:endParaRPr lang="en-US" altLang="en-US"/>
          </a:p>
        </p:txBody>
      </p:sp>
    </p:spTree>
    <p:extLst>
      <p:ext uri="{BB962C8B-B14F-4D97-AF65-F5344CB8AC3E}">
        <p14:creationId xmlns:p14="http://schemas.microsoft.com/office/powerpoint/2010/main" val="1972917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22</a:t>
            </a:fld>
            <a:endParaRPr lang="en-US" altLang="en-US"/>
          </a:p>
        </p:txBody>
      </p:sp>
    </p:spTree>
    <p:extLst>
      <p:ext uri="{BB962C8B-B14F-4D97-AF65-F5344CB8AC3E}">
        <p14:creationId xmlns:p14="http://schemas.microsoft.com/office/powerpoint/2010/main" val="1351337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1a0781283eb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1a0781283e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4707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23</a:t>
            </a:fld>
            <a:endParaRPr lang="en-US" altLang="en-US"/>
          </a:p>
        </p:txBody>
      </p:sp>
    </p:spTree>
    <p:extLst>
      <p:ext uri="{BB962C8B-B14F-4D97-AF65-F5344CB8AC3E}">
        <p14:creationId xmlns:p14="http://schemas.microsoft.com/office/powerpoint/2010/main" val="2223747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رابطه بین دانش گراف و مدل‌های زبانی بزرگ به شکلی دوجانبه است؛ از یک سو دانش گراف‌ها می‌توانند به عنوان منابع ساختاریافته و قابل تفسیر به </a:t>
            </a:r>
            <a:r>
              <a:rPr lang="en-US" dirty="0"/>
              <a:t>LLM </a:t>
            </a:r>
            <a:r>
              <a:rPr lang="fa-IR" dirty="0"/>
              <a:t>کمک کنند و از سوی دیگر، </a:t>
            </a:r>
            <a:r>
              <a:rPr lang="en-US" dirty="0"/>
              <a:t>LLM </a:t>
            </a:r>
            <a:r>
              <a:rPr lang="fa-IR" dirty="0"/>
              <a:t>می‌توانند در استخراج و سازماندهی دانش از داده‌های غیرساختاریافته به کار گرفته شوند.</a:t>
            </a:r>
            <a:endParaRPr lang="en-US" dirty="0"/>
          </a:p>
          <a:p>
            <a:pPr marL="171450" indent="-171450" algn="r" rtl="1">
              <a:buFont typeface="Arial" panose="020B0604020202020204" pitchFamily="34" charset="0"/>
              <a:buChar char="•"/>
            </a:pPr>
            <a:endParaRPr lang="en-US" dirty="0"/>
          </a:p>
          <a:p>
            <a:pPr marL="171450" indent="-171450" algn="r" rtl="1">
              <a:buFont typeface="Arial" panose="020B0604020202020204" pitchFamily="34" charset="0"/>
              <a:buChar char="•"/>
            </a:pPr>
            <a:r>
              <a:rPr lang="fa-IR" dirty="0"/>
              <a:t> اگرچه دانش گراف به خودی خود یک پایگاه داده محسوب نمی‌شود، اما برای ذخیره و مدیریت آن از پایگاه‌های داده گرافی مانند </a:t>
            </a:r>
            <a:r>
              <a:rPr lang="en-US" dirty="0"/>
              <a:t>Neo4j، Amazon Neptune، </a:t>
            </a:r>
            <a:r>
              <a:rPr lang="en-US" dirty="0" err="1"/>
              <a:t>OrientDB</a:t>
            </a:r>
            <a:r>
              <a:rPr lang="en-US" dirty="0"/>
              <a:t> </a:t>
            </a:r>
            <a:r>
              <a:rPr lang="fa-IR" dirty="0"/>
              <a:t>و نیز پایگاه‌های داده </a:t>
            </a:r>
            <a:r>
              <a:rPr lang="en-US" dirty="0"/>
              <a:t>RDF </a:t>
            </a:r>
            <a:r>
              <a:rPr lang="fa-IR" dirty="0"/>
              <a:t>مانند </a:t>
            </a:r>
            <a:r>
              <a:rPr lang="en-US" dirty="0"/>
              <a:t>Apache Jena </a:t>
            </a:r>
            <a:r>
              <a:rPr lang="fa-IR" dirty="0"/>
              <a:t>و </a:t>
            </a:r>
            <a:r>
              <a:rPr lang="en-US" dirty="0"/>
              <a:t>Virtuoso </a:t>
            </a:r>
            <a:r>
              <a:rPr lang="fa-IR" dirty="0"/>
              <a:t>استفاده می‌شود.</a:t>
            </a:r>
            <a:endParaRPr lang="en-US" dirty="0"/>
          </a:p>
          <a:p>
            <a:pPr marL="171450" indent="-171450" algn="r" rtl="1">
              <a:buFont typeface="Arial" panose="020B0604020202020204" pitchFamily="34" charset="0"/>
              <a:buChar char="•"/>
            </a:pPr>
            <a:endParaRPr lang="en-US" dirty="0"/>
          </a:p>
          <a:p>
            <a:pPr marL="171450" indent="-171450" algn="r" rtl="1">
              <a:buFont typeface="Arial" panose="020B0604020202020204" pitchFamily="34" charset="0"/>
              <a:buChar char="•"/>
            </a:pPr>
            <a:r>
              <a:rPr lang="fa-IR" dirty="0"/>
              <a:t> این تعاملات می‌تواند زمینه‌ساز نوآوری‌های چشمگیری در حوزه‌های هوش مصنوعی، پردازش زبان طبیعی و سیستم‌های دانش‌بنیان باشد.</a:t>
            </a:r>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24</a:t>
            </a:fld>
            <a:endParaRPr lang="en-US" altLang="en-US"/>
          </a:p>
        </p:txBody>
      </p:sp>
    </p:spTree>
    <p:extLst>
      <p:ext uri="{BB962C8B-B14F-4D97-AF65-F5344CB8AC3E}">
        <p14:creationId xmlns:p14="http://schemas.microsoft.com/office/powerpoint/2010/main" val="1484239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dirty="0">
                <a:hlinkClick r:id="rId3"/>
              </a:rPr>
              <a:t>(580) CS520: 2021 Knowledge Graphs Seminar Session 1 – YouTube</a:t>
            </a:r>
            <a:endParaRPr lang="fa-IR" dirty="0"/>
          </a:p>
          <a:p>
            <a:pPr algn="r"/>
            <a:r>
              <a:rPr lang="fa-IR" dirty="0"/>
              <a:t>(نهاد یا فاعل ، مسند، مفعول)</a:t>
            </a:r>
            <a:endParaRPr lang="en-US" dirty="0"/>
          </a:p>
          <a:p>
            <a:pPr algn="r"/>
            <a:r>
              <a:rPr lang="en-US" dirty="0"/>
              <a:t>Subject, predicate, object</a:t>
            </a:r>
            <a:endParaRPr lang="fa-IR" dirty="0"/>
          </a:p>
          <a:p>
            <a:pPr algn="r"/>
            <a:r>
              <a:rPr lang="fa-IR" dirty="0"/>
              <a:t>مسند: صفت یا حالتی می باشد که آن را به نهاد نسبت می دهیم.برای به دست آوردن مسند ما باید سه کلمه پرسشی چه طور، چگونه و چه جور را از فعل جمله سوال بکنیم.</a:t>
            </a:r>
          </a:p>
          <a:p>
            <a:pPr algn="r"/>
            <a:r>
              <a:rPr lang="fa-IR" dirty="0"/>
              <a:t>مثال: چشمه هاشان جوشان تا گاوهاشان شیرافشان </a:t>
            </a:r>
            <a:r>
              <a:rPr lang="fa-IR" b="1" dirty="0"/>
              <a:t>باد</a:t>
            </a:r>
            <a:r>
              <a:rPr lang="fa-IR" dirty="0"/>
              <a:t>.</a:t>
            </a:r>
          </a:p>
          <a:p>
            <a:pPr algn="r"/>
            <a:r>
              <a:rPr lang="fa-IR" dirty="0"/>
              <a:t>برای اینکه در مثال بالا مسند را پیدا کنیم با توجه به اینکه </a:t>
            </a:r>
            <a:r>
              <a:rPr lang="fa-IR" b="1" dirty="0"/>
              <a:t>فعل باد را به عنوان فعل اسنادی </a:t>
            </a:r>
            <a:r>
              <a:rPr lang="fa-IR" dirty="0"/>
              <a:t>قبول کردیم با استفاده از یکی از کلمه پرسشی های ذکر شده می پرسیم:</a:t>
            </a:r>
            <a:r>
              <a:rPr lang="fa-IR" b="1" dirty="0"/>
              <a:t>چه جور باد؟ شیر افشان</a:t>
            </a:r>
          </a:p>
          <a:p>
            <a:pPr algn="r"/>
            <a:r>
              <a:rPr lang="fa-IR" b="1" dirty="0"/>
              <a:t>-نهاد انجام دهنده کار است.  چه چیزی و یا چه کسی </a:t>
            </a:r>
          </a:p>
          <a:p>
            <a:pPr algn="r"/>
            <a:r>
              <a:rPr lang="fa-IR" b="1" dirty="0"/>
              <a:t>مثال: قرآن معجزه ی بی نظير پيامبر گرامى اسلام است.</a:t>
            </a:r>
          </a:p>
          <a:p>
            <a:pPr algn="r"/>
            <a:r>
              <a:rPr lang="fa-IR" b="1" dirty="0"/>
              <a:t>در مثال بالا است فعل اسنادى مى باشد.در مثال بالا معجزه ی بى نظير پيامبر گرامى اسلام مسند می شود.حالا برای به دست آوردن نهاد، جمله پرسشی زیر را می پرسیم:چه چیزی معجزه ی بی نظير پیامبر اسلام است؟ قرآن</a:t>
            </a:r>
          </a:p>
          <a:p>
            <a:pPr algn="r"/>
            <a:r>
              <a:rPr lang="fa-IR" b="1" dirty="0"/>
              <a:t>مفعول را با (را) می‌شناسیم. مثلا : </a:t>
            </a:r>
            <a:r>
              <a:rPr lang="fa-IR" b="1" i="0" dirty="0">
                <a:solidFill>
                  <a:srgbClr val="993366"/>
                </a:solidFill>
                <a:effectLst/>
                <a:latin typeface="tahoma" panose="020B0604030504040204" pitchFamily="34" charset="0"/>
              </a:rPr>
              <a:t>پرسش شما مفعول خواهد بود .</a:t>
            </a:r>
            <a:endParaRPr lang="fa-IR" b="0" i="0" dirty="0">
              <a:solidFill>
                <a:srgbClr val="000000"/>
              </a:solidFill>
              <a:effectLst/>
              <a:latin typeface="tahoma" panose="020B0604030504040204" pitchFamily="34" charset="0"/>
            </a:endParaRPr>
          </a:p>
          <a:p>
            <a:pPr algn="r"/>
            <a:r>
              <a:rPr lang="fa-IR" b="1" i="0" dirty="0">
                <a:solidFill>
                  <a:srgbClr val="993366"/>
                </a:solidFill>
                <a:effectLst/>
                <a:latin typeface="tahoma" panose="020B0604030504040204" pitchFamily="34" charset="0"/>
              </a:rPr>
              <a:t> الف ) پرویز لباسش را پوشد .   چه چیزی را پوشید؟ لباسش را    </a:t>
            </a:r>
            <a:endParaRPr lang="fa-IR" b="0" i="0" dirty="0">
              <a:solidFill>
                <a:srgbClr val="000000"/>
              </a:solidFill>
              <a:effectLst/>
              <a:latin typeface="tahoma" panose="020B0604030504040204" pitchFamily="34" charset="0"/>
            </a:endParaRPr>
          </a:p>
          <a:p>
            <a:pPr algn="r"/>
            <a:endParaRPr lang="fa-IR" b="1" dirty="0"/>
          </a:p>
          <a:p>
            <a:pPr algn="r"/>
            <a:endParaRPr lang="fa-IR" b="1" dirty="0"/>
          </a:p>
          <a:p>
            <a:pPr algn="r"/>
            <a:endParaRPr lang="fa-IR" dirty="0"/>
          </a:p>
          <a:p>
            <a:pPr algn="r"/>
            <a:r>
              <a:rPr lang="fa-IR" b="0" i="0" dirty="0">
                <a:solidFill>
                  <a:srgbClr val="7A7A7A"/>
                </a:solidFill>
                <a:effectLst/>
                <a:latin typeface="IRANYekan"/>
              </a:rPr>
              <a:t>انواع پایگاه‌ داده‌‌های گرافی</a:t>
            </a:r>
          </a:p>
          <a:p>
            <a:pPr algn="just"/>
            <a:r>
              <a:rPr lang="fa-IR" b="0" i="0" dirty="0">
                <a:solidFill>
                  <a:srgbClr val="7A7A7A"/>
                </a:solidFill>
                <a:effectLst/>
                <a:latin typeface="IRANYekan"/>
              </a:rPr>
              <a:t>برخی از معروف‌ترین پایگاه‌داده‌های گرافی که غالبا متن‌باز هستند عبارتند از</a:t>
            </a:r>
          </a:p>
          <a:p>
            <a:pPr algn="just" fontAlgn="base">
              <a:buFont typeface="Arial" panose="020B0604020202020204" pitchFamily="34" charset="0"/>
              <a:buChar char="•"/>
            </a:pPr>
            <a:r>
              <a:rPr lang="en-US" b="0" i="0" dirty="0" err="1">
                <a:solidFill>
                  <a:srgbClr val="7A7A7A"/>
                </a:solidFill>
                <a:effectLst/>
                <a:latin typeface="IRANYekan"/>
              </a:rPr>
              <a:t>Grakn</a:t>
            </a:r>
            <a:endParaRPr lang="en-US" b="0" i="0" dirty="0">
              <a:solidFill>
                <a:srgbClr val="7A7A7A"/>
              </a:solidFill>
              <a:effectLst/>
              <a:latin typeface="IRANYekan"/>
            </a:endParaRPr>
          </a:p>
          <a:p>
            <a:pPr algn="just" fontAlgn="base">
              <a:buFont typeface="Arial" panose="020B0604020202020204" pitchFamily="34" charset="0"/>
              <a:buChar char="•"/>
            </a:pPr>
            <a:r>
              <a:rPr lang="en-US" b="0" i="0" dirty="0" err="1">
                <a:solidFill>
                  <a:srgbClr val="7A7A7A"/>
                </a:solidFill>
                <a:effectLst/>
                <a:latin typeface="IRANYekan"/>
              </a:rPr>
              <a:t>FlockDB</a:t>
            </a:r>
            <a:endParaRPr lang="en-US" b="0" i="0" dirty="0">
              <a:solidFill>
                <a:srgbClr val="7A7A7A"/>
              </a:solidFill>
              <a:effectLst/>
              <a:latin typeface="IRANYekan"/>
            </a:endParaRPr>
          </a:p>
          <a:p>
            <a:pPr algn="just" fontAlgn="base">
              <a:buFont typeface="Arial" panose="020B0604020202020204" pitchFamily="34" charset="0"/>
              <a:buChar char="•"/>
            </a:pPr>
            <a:r>
              <a:rPr lang="en-US" b="0" i="0" dirty="0" err="1">
                <a:solidFill>
                  <a:srgbClr val="7A7A7A"/>
                </a:solidFill>
                <a:effectLst/>
                <a:latin typeface="IRANYekan"/>
              </a:rPr>
              <a:t>AllegroGraph</a:t>
            </a:r>
            <a:endParaRPr lang="en-US" b="0" i="0" dirty="0">
              <a:solidFill>
                <a:srgbClr val="7A7A7A"/>
              </a:solidFill>
              <a:effectLst/>
              <a:latin typeface="IRANYekan"/>
            </a:endParaRPr>
          </a:p>
          <a:p>
            <a:pPr algn="just" fontAlgn="base">
              <a:buFont typeface="Arial" panose="020B0604020202020204" pitchFamily="34" charset="0"/>
              <a:buChar char="•"/>
            </a:pPr>
            <a:r>
              <a:rPr lang="en-US" b="0" i="0" dirty="0" err="1">
                <a:solidFill>
                  <a:srgbClr val="7A7A7A"/>
                </a:solidFill>
                <a:effectLst/>
                <a:latin typeface="IRANYekan"/>
              </a:rPr>
              <a:t>GraphDB</a:t>
            </a:r>
            <a:endParaRPr lang="en-US" b="0" i="0" dirty="0">
              <a:solidFill>
                <a:srgbClr val="7A7A7A"/>
              </a:solidFill>
              <a:effectLst/>
              <a:latin typeface="IRANYekan"/>
            </a:endParaRPr>
          </a:p>
          <a:p>
            <a:pPr algn="just" fontAlgn="base">
              <a:buFont typeface="Arial" panose="020B0604020202020204" pitchFamily="34" charset="0"/>
              <a:buChar char="•"/>
            </a:pPr>
            <a:r>
              <a:rPr lang="en-US" b="0" i="0" dirty="0" err="1">
                <a:solidFill>
                  <a:srgbClr val="7A7A7A"/>
                </a:solidFill>
                <a:effectLst/>
                <a:latin typeface="IRANYekan"/>
              </a:rPr>
              <a:t>InfiniteGraph</a:t>
            </a:r>
            <a:endParaRPr lang="en-US" b="0" i="0" dirty="0">
              <a:solidFill>
                <a:srgbClr val="7A7A7A"/>
              </a:solidFill>
              <a:effectLst/>
              <a:latin typeface="IRANYekan"/>
            </a:endParaRPr>
          </a:p>
          <a:p>
            <a:pPr algn="just" fontAlgn="base">
              <a:buFont typeface="Arial" panose="020B0604020202020204" pitchFamily="34" charset="0"/>
              <a:buChar char="•"/>
            </a:pPr>
            <a:r>
              <a:rPr lang="en-US" b="0" i="0" dirty="0">
                <a:solidFill>
                  <a:srgbClr val="7A7A7A"/>
                </a:solidFill>
                <a:effectLst/>
                <a:latin typeface="IRANYekan"/>
              </a:rPr>
              <a:t>Neo4j</a:t>
            </a:r>
          </a:p>
          <a:p>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25</a:t>
            </a:fld>
            <a:endParaRPr lang="en-US" altLang="en-US"/>
          </a:p>
        </p:txBody>
      </p:sp>
    </p:spTree>
    <p:extLst>
      <p:ext uri="{BB962C8B-B14F-4D97-AF65-F5344CB8AC3E}">
        <p14:creationId xmlns:p14="http://schemas.microsoft.com/office/powerpoint/2010/main" val="3887669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1" dirty="0"/>
              <a:t>موتورهای جستجو و بازیابی اطلاعات</a:t>
            </a:r>
          </a:p>
          <a:p>
            <a:pPr algn="r" rtl="1"/>
            <a:r>
              <a:rPr lang="fa-IR" b="1" dirty="0"/>
              <a:t>مثال:</a:t>
            </a:r>
            <a:r>
              <a:rPr lang="fa-IR" dirty="0"/>
              <a:t> دانش گراف گوگل نتایج جستجو را با اتصال موجودیت‌ها (افراد، مکان‌ها، مفاهیم) به داده‌های زمینه‌ای غنی بهبود می‌بخشد. این امر موجب ارائه پاسخ‌های دقیق‌تر و مرتبط‌تر به پرس‌وجوها می‌شود و با کاهش ابهامات در پرس‌وجوهای جستجو، تجربه کاربری را ارتقا می‌دهد.</a:t>
            </a:r>
          </a:p>
          <a:p>
            <a:pPr algn="r" rtl="1"/>
            <a:r>
              <a:rPr lang="fa-IR" b="1" dirty="0"/>
              <a:t>سیستم‌های توصیه‌گر</a:t>
            </a:r>
          </a:p>
          <a:p>
            <a:pPr algn="r" rtl="1"/>
            <a:r>
              <a:rPr lang="fa-IR" b="1" dirty="0"/>
              <a:t>مثال:</a:t>
            </a:r>
            <a:r>
              <a:rPr lang="fa-IR" dirty="0"/>
              <a:t> پلتفرم‌های تجارت الکترونیک مانند آمازون و ارائه‌دهندگان محتوا مانند نتفلیکس از دانش گراف‌ها برای مدل‌سازی روابط بین کاربران، محصولات و ترجیحات استفاده می‌کنند. با درک این اتصالات پیچیده، سیستم‌ها می‌توانند توصیه‌های شخصی‌سازی شده‌ای ارائه دهند که هم علایق آشکار و هم ضمنی کاربران را مد نظر قرار می‌دهد.</a:t>
            </a:r>
          </a:p>
          <a:p>
            <a:pPr algn="r" rtl="1"/>
            <a:r>
              <a:rPr lang="fa-IR" b="1" dirty="0"/>
              <a:t>بهداشت و علوم زیستی</a:t>
            </a:r>
          </a:p>
          <a:p>
            <a:pPr algn="r" rtl="1"/>
            <a:r>
              <a:rPr lang="fa-IR" b="1" dirty="0"/>
              <a:t>مثال:</a:t>
            </a:r>
            <a:r>
              <a:rPr lang="fa-IR" dirty="0"/>
              <a:t> در کشف دارو و پشتیبانی از تصمیم‌گیری بالینی، دانش گراف‌ها داده‌های متنوع زیست‌پزشکی—از تعاملات ژنی تا نتایج آزمایش‌های بالینی—را یکپارچه می‌کنند. این دیدگاه جامع، شناسایی اهداف دارویی پتانسیل را تسهیل کرده و با افشای روابط پنهان بین علائم، درمان‌ها و نتایج، دقت تشخیصی را بهبود می‌بخشد.</a:t>
            </a:r>
          </a:p>
          <a:p>
            <a:pPr algn="r" rtl="1"/>
            <a:r>
              <a:rPr lang="fa-IR" b="1" dirty="0"/>
              <a:t>شناسایی تقلب و خدمات مالی</a:t>
            </a:r>
          </a:p>
          <a:p>
            <a:pPr algn="r" rtl="1"/>
            <a:r>
              <a:rPr lang="fa-IR" b="1" dirty="0"/>
              <a:t>مثال:</a:t>
            </a:r>
            <a:r>
              <a:rPr lang="fa-IR" dirty="0"/>
              <a:t> مؤسسات مالی از دانش گراف‌ها برای نقشه‌برداری شبکه‌های پیچیده تراکنش‌ها و تعاملات مشتریان استفاده می‌کنند. با تجسم روابط بین حساب‌ها و تراکنش‌ها، ناهنجاری‌هایی که نشان‌دهنده فعالیت‌های تقلبی هستند به طور قابل اعتمادتری شناسایی می‌شوند. این رویکرد مبتنی بر داده‌های متصل، از استراتژی‌های ضد پولشویی (</a:t>
            </a:r>
            <a:r>
              <a:rPr lang="en-US" dirty="0"/>
              <a:t>AML) </a:t>
            </a:r>
            <a:r>
              <a:rPr lang="fa-IR" dirty="0"/>
              <a:t>نیز پشتیبانی می‌کند.</a:t>
            </a:r>
          </a:p>
          <a:p>
            <a:pPr algn="r" rtl="1"/>
            <a:r>
              <a:rPr lang="fa-IR" b="1" dirty="0"/>
              <a:t>امنیت سایبری و اطلاعات تهدید</a:t>
            </a:r>
          </a:p>
          <a:p>
            <a:pPr algn="r" rtl="1"/>
            <a:r>
              <a:rPr lang="fa-IR" b="1" dirty="0"/>
              <a:t>مثال:</a:t>
            </a:r>
            <a:r>
              <a:rPr lang="fa-IR" dirty="0"/>
              <a:t> پلتفرم‌های امنیت سایبری از دانش گراف‌ها بهره می‌برند تا داده‌های تهدید، آسیب‌پذیری‌ها و الگوهای حمله را به یکدیگر مرتبط کنند. نمایش متصل شاخص‌های افشای نقض (</a:t>
            </a:r>
            <a:r>
              <a:rPr lang="en-US" dirty="0"/>
              <a:t>IOC) </a:t>
            </a:r>
            <a:r>
              <a:rPr lang="fa-IR" dirty="0"/>
              <a:t>و رفتارهای شبکه به شناسایی سریع و کاهش تهدیدات امنیتی نوظهور کمک می‌کند.</a:t>
            </a:r>
          </a:p>
          <a:p>
            <a:pPr algn="r" rtl="1"/>
            <a:r>
              <a:rPr lang="fa-IR" b="1" dirty="0"/>
              <a:t>مدیریت زنجیره تأمین و لجستیک</a:t>
            </a:r>
          </a:p>
          <a:p>
            <a:pPr algn="r" rtl="1"/>
            <a:r>
              <a:rPr lang="fa-IR" b="1" dirty="0"/>
              <a:t>مثال:</a:t>
            </a:r>
            <a:r>
              <a:rPr lang="fa-IR" dirty="0"/>
              <a:t> شرکت‌های فعال در حوزه تولید و خرده‌فروشی از دانش گراف‌ها برای نظارت و بهینه‌سازی عملیات زنجیره تأمین استفاده می‌کنند. با مدل‌سازی روابط بین تأمین‌کنندگان، فرآیندهای تولید و کانال‌های توزیع، سازمان‌ها می‌توانند کارایی را افزایش داده، اختلالات را پیش‌بینی کنند و مقاومت کلی عملیاتی را تقویت نمایند.</a:t>
            </a:r>
          </a:p>
          <a:p>
            <a:pPr algn="r" rtl="1"/>
            <a:r>
              <a:rPr lang="fa-IR" b="1" dirty="0"/>
              <a:t>مدیریت دانش سازمانی</a:t>
            </a:r>
          </a:p>
          <a:p>
            <a:pPr algn="r" rtl="1"/>
            <a:r>
              <a:rPr lang="fa-IR" b="1" dirty="0"/>
              <a:t>مثال:</a:t>
            </a:r>
            <a:r>
              <a:rPr lang="fa-IR" dirty="0"/>
              <a:t> در سازمان‌های بزرگ، دانش گراف‌ها به عنوان ستون فقرات یکپارچه‌سازی داده‌ها و پشتیبانی از تصمیم‌گیری عمل می‌کنند. با اتصال اسناد داخلی، داده‌های پروژه و دیدگاه‌های کارشناسی، سازمان‌ها می‌توانند همکاری بهتری ایجاد کرده، فرآیند بازیابی اطلاعات را بهینه کنند و از فرایندهای تصمیم‌گیری استراتژیک پشتیبانی نمایند.</a:t>
            </a:r>
          </a:p>
          <a:p>
            <a:pPr algn="r" rtl="1"/>
            <a:r>
              <a:rPr lang="fa-IR" b="1" dirty="0"/>
              <a:t>کاربردهای آکادمیک و پژوهشی</a:t>
            </a:r>
          </a:p>
          <a:p>
            <a:pPr algn="r" rtl="1"/>
            <a:r>
              <a:rPr lang="fa-IR" b="1" dirty="0"/>
              <a:t>مثال:</a:t>
            </a:r>
            <a:r>
              <a:rPr lang="fa-IR" dirty="0"/>
              <a:t> مؤسسات آکادمیک و پلتفرم‌های پژوهشی، مانند </a:t>
            </a:r>
            <a:r>
              <a:rPr lang="en-US" dirty="0"/>
              <a:t>Microsoft Academic Graph، </a:t>
            </a:r>
            <a:r>
              <a:rPr lang="fa-IR" dirty="0"/>
              <a:t>از دانش گراف‌ها برای ارتباط دادن انتشارات، نویسندگان و موضوعات پژوهشی استفاده می‌کنند. این ساختار داده‌های متصل نه تنها از مرور ادبیات و فراتحلیل پشتیبانی می‌کند، بلکه با کشف روابط پنهان بین حوزه‌های پژوهشی، همکاری‌های بین‌رشته‌ای را ترویج می‌دهد.</a:t>
            </a:r>
          </a:p>
          <a:p>
            <a:pPr marL="342900" marR="0" lvl="0" indent="-342900" algn="r" rtl="1">
              <a:lnSpc>
                <a:spcPct val="107000"/>
              </a:lnSpc>
              <a:spcBef>
                <a:spcPts val="0"/>
              </a:spcBef>
              <a:spcAft>
                <a:spcPts val="800"/>
              </a:spcAft>
              <a:buFont typeface="+mj-lt"/>
              <a:buAutoNum type="arabicPeriod"/>
              <a:tabLst>
                <a:tab pos="457200" algn="l"/>
              </a:tabLst>
            </a:pP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1200" b="1" dirty="0">
                <a:effectLst/>
                <a:latin typeface="Times New Roman" panose="02020603050405020304" pitchFamily="18" charset="0"/>
                <a:ea typeface="Times New Roman" panose="02020603050405020304" pitchFamily="18" charset="0"/>
                <a:cs typeface="Arial" panose="020B0604020202020204" pitchFamily="34" charset="0"/>
              </a:rPr>
              <a:t>Search Engines and Information Retrieval</a:t>
            </a:r>
            <a:br>
              <a:rPr lang="en-US" sz="1200" dirty="0">
                <a:effectLst/>
                <a:latin typeface="Times New Roman" panose="02020603050405020304" pitchFamily="18" charset="0"/>
                <a:ea typeface="Times New Roman" panose="02020603050405020304" pitchFamily="18" charset="0"/>
                <a:cs typeface="Arial" panose="020B0604020202020204" pitchFamily="34" charset="0"/>
              </a:rPr>
            </a:br>
            <a:r>
              <a:rPr lang="en-US" sz="1200" i="1" dirty="0">
                <a:effectLst/>
                <a:latin typeface="Times New Roman" panose="02020603050405020304" pitchFamily="18" charset="0"/>
                <a:ea typeface="Times New Roman" panose="02020603050405020304" pitchFamily="18" charset="0"/>
                <a:cs typeface="Arial" panose="020B0604020202020204" pitchFamily="34" charset="0"/>
              </a:rPr>
              <a:t>Example:</a:t>
            </a:r>
            <a:r>
              <a:rPr lang="en-US" sz="1200" dirty="0">
                <a:effectLst/>
                <a:latin typeface="Times New Roman" panose="02020603050405020304" pitchFamily="18" charset="0"/>
                <a:ea typeface="Times New Roman" panose="02020603050405020304" pitchFamily="18" charset="0"/>
                <a:cs typeface="Arial" panose="020B0604020202020204" pitchFamily="34" charset="0"/>
              </a:rPr>
              <a:t> Google’s Knowledge Graph enhances search results by connecting entities (people, places, concepts) with rich contextual data. This allows for more precise and relevant query responses, improving user experience by reducing ambiguity in search queries.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1200" b="1" dirty="0">
                <a:effectLst/>
                <a:latin typeface="Times New Roman" panose="02020603050405020304" pitchFamily="18" charset="0"/>
                <a:ea typeface="Times New Roman" panose="02020603050405020304" pitchFamily="18" charset="0"/>
                <a:cs typeface="Arial" panose="020B0604020202020204" pitchFamily="34" charset="0"/>
              </a:rPr>
              <a:t>Recommendation Systems</a:t>
            </a:r>
            <a:br>
              <a:rPr lang="en-US" sz="1200" dirty="0">
                <a:effectLst/>
                <a:latin typeface="Times New Roman" panose="02020603050405020304" pitchFamily="18" charset="0"/>
                <a:ea typeface="Times New Roman" panose="02020603050405020304" pitchFamily="18" charset="0"/>
                <a:cs typeface="Arial" panose="020B0604020202020204" pitchFamily="34" charset="0"/>
              </a:rPr>
            </a:br>
            <a:r>
              <a:rPr lang="en-US" sz="1200" i="1" dirty="0">
                <a:effectLst/>
                <a:latin typeface="Times New Roman" panose="02020603050405020304" pitchFamily="18" charset="0"/>
                <a:ea typeface="Times New Roman" panose="02020603050405020304" pitchFamily="18" charset="0"/>
                <a:cs typeface="Arial" panose="020B0604020202020204" pitchFamily="34" charset="0"/>
              </a:rPr>
              <a:t>Example:</a:t>
            </a:r>
            <a:r>
              <a:rPr lang="en-US" sz="1200" dirty="0">
                <a:effectLst/>
                <a:latin typeface="Times New Roman" panose="02020603050405020304" pitchFamily="18" charset="0"/>
                <a:ea typeface="Times New Roman" panose="02020603050405020304" pitchFamily="18" charset="0"/>
                <a:cs typeface="Arial" panose="020B0604020202020204" pitchFamily="34" charset="0"/>
              </a:rPr>
              <a:t> E-commerce platforms like Amazon and content providers like Netflix utilize knowledge graphs to model relationships between users, products, and preferences. By understanding these complex interconnections, the systems can generate personalized recommendations that consider both explicit and implicit user interests.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1200" b="1" dirty="0">
                <a:effectLst/>
                <a:latin typeface="Times New Roman" panose="02020603050405020304" pitchFamily="18" charset="0"/>
                <a:ea typeface="Times New Roman" panose="02020603050405020304" pitchFamily="18" charset="0"/>
                <a:cs typeface="Arial" panose="020B0604020202020204" pitchFamily="34" charset="0"/>
              </a:rPr>
              <a:t>Healthcare and Life Sciences</a:t>
            </a:r>
            <a:br>
              <a:rPr lang="en-US" sz="1200" dirty="0">
                <a:effectLst/>
                <a:latin typeface="Times New Roman" panose="02020603050405020304" pitchFamily="18" charset="0"/>
                <a:ea typeface="Times New Roman" panose="02020603050405020304" pitchFamily="18" charset="0"/>
                <a:cs typeface="Arial" panose="020B0604020202020204" pitchFamily="34" charset="0"/>
              </a:rPr>
            </a:br>
            <a:r>
              <a:rPr lang="en-US" sz="1200" i="1" dirty="0">
                <a:effectLst/>
                <a:latin typeface="Times New Roman" panose="02020603050405020304" pitchFamily="18" charset="0"/>
                <a:ea typeface="Times New Roman" panose="02020603050405020304" pitchFamily="18" charset="0"/>
                <a:cs typeface="Arial" panose="020B0604020202020204" pitchFamily="34" charset="0"/>
              </a:rPr>
              <a:t>Example:</a:t>
            </a:r>
            <a:r>
              <a:rPr lang="en-US" sz="1200" dirty="0">
                <a:effectLst/>
                <a:latin typeface="Times New Roman" panose="02020603050405020304" pitchFamily="18" charset="0"/>
                <a:ea typeface="Times New Roman" panose="02020603050405020304" pitchFamily="18" charset="0"/>
                <a:cs typeface="Arial" panose="020B0604020202020204" pitchFamily="34" charset="0"/>
              </a:rPr>
              <a:t> In drug discovery and clinical decision support, knowledge graphs integrate diverse biomedical data—from gene interactions to clinical trial results. This holistic view facilitates the identification of potential drug targets and improves diagnostic accuracy by revealing previously hidden relationships between symptoms, treatments, and outcomes.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1200" b="1" dirty="0">
                <a:effectLst/>
                <a:latin typeface="Times New Roman" panose="02020603050405020304" pitchFamily="18" charset="0"/>
                <a:ea typeface="Times New Roman" panose="02020603050405020304" pitchFamily="18" charset="0"/>
                <a:cs typeface="Arial" panose="020B0604020202020204" pitchFamily="34" charset="0"/>
              </a:rPr>
              <a:t>Fraud Detection and Financial Services</a:t>
            </a:r>
            <a:br>
              <a:rPr lang="en-US" sz="1200" dirty="0">
                <a:effectLst/>
                <a:latin typeface="Times New Roman" panose="02020603050405020304" pitchFamily="18" charset="0"/>
                <a:ea typeface="Times New Roman" panose="02020603050405020304" pitchFamily="18" charset="0"/>
                <a:cs typeface="Arial" panose="020B0604020202020204" pitchFamily="34" charset="0"/>
              </a:rPr>
            </a:br>
            <a:r>
              <a:rPr lang="en-US" sz="1200" i="1" dirty="0">
                <a:effectLst/>
                <a:latin typeface="Times New Roman" panose="02020603050405020304" pitchFamily="18" charset="0"/>
                <a:ea typeface="Times New Roman" panose="02020603050405020304" pitchFamily="18" charset="0"/>
                <a:cs typeface="Arial" panose="020B0604020202020204" pitchFamily="34" charset="0"/>
              </a:rPr>
              <a:t>Example:</a:t>
            </a:r>
            <a:r>
              <a:rPr lang="en-US" sz="1200" dirty="0">
                <a:effectLst/>
                <a:latin typeface="Times New Roman" panose="02020603050405020304" pitchFamily="18" charset="0"/>
                <a:ea typeface="Times New Roman" panose="02020603050405020304" pitchFamily="18" charset="0"/>
                <a:cs typeface="Arial" panose="020B0604020202020204" pitchFamily="34" charset="0"/>
              </a:rPr>
              <a:t> Financial institutions apply knowledge graphs to map complex transaction networks and customer interactions. By visualizing relationships across accounts and transactions, anomalies that suggest fraudulent activity can be detected more reliably. This interconnected data approach also supports anti-money laundering (AML) strategies.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1200" b="1" dirty="0">
                <a:effectLst/>
                <a:latin typeface="Times New Roman" panose="02020603050405020304" pitchFamily="18" charset="0"/>
                <a:ea typeface="Times New Roman" panose="02020603050405020304" pitchFamily="18" charset="0"/>
                <a:cs typeface="Arial" panose="020B0604020202020204" pitchFamily="34" charset="0"/>
              </a:rPr>
              <a:t>Cybersecurity and Threat Intelligence</a:t>
            </a:r>
            <a:br>
              <a:rPr lang="en-US" sz="1200" dirty="0">
                <a:effectLst/>
                <a:latin typeface="Times New Roman" panose="02020603050405020304" pitchFamily="18" charset="0"/>
                <a:ea typeface="Times New Roman" panose="02020603050405020304" pitchFamily="18" charset="0"/>
                <a:cs typeface="Arial" panose="020B0604020202020204" pitchFamily="34" charset="0"/>
              </a:rPr>
            </a:br>
            <a:r>
              <a:rPr lang="en-US" sz="1200" i="1" dirty="0">
                <a:effectLst/>
                <a:latin typeface="Times New Roman" panose="02020603050405020304" pitchFamily="18" charset="0"/>
                <a:ea typeface="Times New Roman" panose="02020603050405020304" pitchFamily="18" charset="0"/>
                <a:cs typeface="Arial" panose="020B0604020202020204" pitchFamily="34" charset="0"/>
              </a:rPr>
              <a:t>Example:</a:t>
            </a:r>
            <a:r>
              <a:rPr lang="en-US" sz="1200" dirty="0">
                <a:effectLst/>
                <a:latin typeface="Times New Roman" panose="02020603050405020304" pitchFamily="18" charset="0"/>
                <a:ea typeface="Times New Roman" panose="02020603050405020304" pitchFamily="18" charset="0"/>
                <a:cs typeface="Arial" panose="020B0604020202020204" pitchFamily="34" charset="0"/>
              </a:rPr>
              <a:t> Cybersecurity platforms leverage knowledge graphs to correlate threat data, vulnerabilities, and attack patterns. The interconnected representation of indicators of compromise (IOCs) and network behaviors aids in the rapid identification and mitigation of emerging security threats.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1200" b="1" dirty="0">
                <a:effectLst/>
                <a:latin typeface="Times New Roman" panose="02020603050405020304" pitchFamily="18" charset="0"/>
                <a:ea typeface="Times New Roman" panose="02020603050405020304" pitchFamily="18" charset="0"/>
                <a:cs typeface="Arial" panose="020B0604020202020204" pitchFamily="34" charset="0"/>
              </a:rPr>
              <a:t>Supply Chain and Logistics Management</a:t>
            </a:r>
            <a:br>
              <a:rPr lang="en-US" sz="1200" dirty="0">
                <a:effectLst/>
                <a:latin typeface="Times New Roman" panose="02020603050405020304" pitchFamily="18" charset="0"/>
                <a:ea typeface="Times New Roman" panose="02020603050405020304" pitchFamily="18" charset="0"/>
                <a:cs typeface="Arial" panose="020B0604020202020204" pitchFamily="34" charset="0"/>
              </a:rPr>
            </a:br>
            <a:r>
              <a:rPr lang="en-US" sz="1200" i="1" dirty="0">
                <a:effectLst/>
                <a:latin typeface="Times New Roman" panose="02020603050405020304" pitchFamily="18" charset="0"/>
                <a:ea typeface="Times New Roman" panose="02020603050405020304" pitchFamily="18" charset="0"/>
                <a:cs typeface="Arial" panose="020B0604020202020204" pitchFamily="34" charset="0"/>
              </a:rPr>
              <a:t>Example:</a:t>
            </a:r>
            <a:r>
              <a:rPr lang="en-US" sz="1200" dirty="0">
                <a:effectLst/>
                <a:latin typeface="Times New Roman" panose="02020603050405020304" pitchFamily="18" charset="0"/>
                <a:ea typeface="Times New Roman" panose="02020603050405020304" pitchFamily="18" charset="0"/>
                <a:cs typeface="Arial" panose="020B0604020202020204" pitchFamily="34" charset="0"/>
              </a:rPr>
              <a:t> Companies in manufacturing and retail use knowledge graphs to monitor and optimize supply chain operations. By modeling relationships between suppliers, production processes, and distribution channels, organizations can improve efficiency, predict disruptions, and enhance overall operational resilience.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1200" b="1" dirty="0">
                <a:effectLst/>
                <a:latin typeface="Times New Roman" panose="02020603050405020304" pitchFamily="18" charset="0"/>
                <a:ea typeface="Times New Roman" panose="02020603050405020304" pitchFamily="18" charset="0"/>
                <a:cs typeface="Arial" panose="020B0604020202020204" pitchFamily="34" charset="0"/>
              </a:rPr>
              <a:t>Enterprise Knowledge Management</a:t>
            </a:r>
            <a:br>
              <a:rPr lang="en-US" sz="1200" dirty="0">
                <a:effectLst/>
                <a:latin typeface="Times New Roman" panose="02020603050405020304" pitchFamily="18" charset="0"/>
                <a:ea typeface="Times New Roman" panose="02020603050405020304" pitchFamily="18" charset="0"/>
                <a:cs typeface="Arial" panose="020B0604020202020204" pitchFamily="34" charset="0"/>
              </a:rPr>
            </a:br>
            <a:r>
              <a:rPr lang="en-US" sz="1200" i="1" dirty="0">
                <a:effectLst/>
                <a:latin typeface="Times New Roman" panose="02020603050405020304" pitchFamily="18" charset="0"/>
                <a:ea typeface="Times New Roman" panose="02020603050405020304" pitchFamily="18" charset="0"/>
                <a:cs typeface="Arial" panose="020B0604020202020204" pitchFamily="34" charset="0"/>
              </a:rPr>
              <a:t>Example:</a:t>
            </a:r>
            <a:r>
              <a:rPr lang="en-US" sz="1200" dirty="0">
                <a:effectLst/>
                <a:latin typeface="Times New Roman" panose="02020603050405020304" pitchFamily="18" charset="0"/>
                <a:ea typeface="Times New Roman" panose="02020603050405020304" pitchFamily="18" charset="0"/>
                <a:cs typeface="Arial" panose="020B0604020202020204" pitchFamily="34" charset="0"/>
              </a:rPr>
              <a:t> Within large organizations, knowledge graphs serve as the backbone for data integration and decision support. By linking internal documents, project data, and expert insights, enterprises can foster better collaboration, streamline information retrieval, and support strategic decision-making processes.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1200" b="1" dirty="0">
                <a:effectLst/>
                <a:latin typeface="Times New Roman" panose="02020603050405020304" pitchFamily="18" charset="0"/>
                <a:ea typeface="Times New Roman" panose="02020603050405020304" pitchFamily="18" charset="0"/>
                <a:cs typeface="Arial" panose="020B0604020202020204" pitchFamily="34" charset="0"/>
              </a:rPr>
              <a:t>Academic and Research Applications</a:t>
            </a:r>
            <a:br>
              <a:rPr lang="en-US" sz="1200" dirty="0">
                <a:effectLst/>
                <a:latin typeface="Times New Roman" panose="02020603050405020304" pitchFamily="18" charset="0"/>
                <a:ea typeface="Times New Roman" panose="02020603050405020304" pitchFamily="18" charset="0"/>
                <a:cs typeface="Arial" panose="020B0604020202020204" pitchFamily="34" charset="0"/>
              </a:rPr>
            </a:br>
            <a:r>
              <a:rPr lang="en-US" sz="1200" i="1" dirty="0">
                <a:effectLst/>
                <a:latin typeface="Times New Roman" panose="02020603050405020304" pitchFamily="18" charset="0"/>
                <a:ea typeface="Times New Roman" panose="02020603050405020304" pitchFamily="18" charset="0"/>
                <a:cs typeface="Arial" panose="020B0604020202020204" pitchFamily="34" charset="0"/>
              </a:rPr>
              <a:t>Example:</a:t>
            </a:r>
            <a:r>
              <a:rPr lang="en-US" sz="1200" dirty="0">
                <a:effectLst/>
                <a:latin typeface="Times New Roman" panose="02020603050405020304" pitchFamily="18" charset="0"/>
                <a:ea typeface="Times New Roman" panose="02020603050405020304" pitchFamily="18" charset="0"/>
                <a:cs typeface="Arial" panose="020B0604020202020204" pitchFamily="34" charset="0"/>
              </a:rPr>
              <a:t> Academic institutions and research platforms, such as Microsoft Academic Graph, use knowledge graphs to connect publications, authors, and research topics. This interconnected data structure not only supports literature review and meta-analysis but also promotes interdisciplinary collaborations by uncovering hidden relationships among research areas.</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26</a:t>
            </a:fld>
            <a:endParaRPr lang="en-US" altLang="en-US"/>
          </a:p>
        </p:txBody>
      </p:sp>
    </p:spTree>
    <p:extLst>
      <p:ext uri="{BB962C8B-B14F-4D97-AF65-F5344CB8AC3E}">
        <p14:creationId xmlns:p14="http://schemas.microsoft.com/office/powerpoint/2010/main" val="1776693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(ID, attribute-name, value) 2. (ID1, relationship-name, ID2)</a:t>
            </a:r>
          </a:p>
          <a:p>
            <a:r>
              <a:rPr lang="en-US" dirty="0"/>
              <a:t>Figure 8.3 shows a triple representation of a small part of the University database. All attribute values are shown in quotes, while identifiers are shown without quotes. Attribute and relationship names (which form the predicate part of each triple) are also shown without quotes.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--entity type information is represented using instance-of relationships between entities and objects representing types; type-subtype relationships can also be represented as subtype edges between type objects.</a:t>
            </a:r>
          </a:p>
          <a:p>
            <a:pPr marL="228600" indent="-228600">
              <a:buFont typeface="+mj-lt"/>
              <a:buAutoNum type="arabicPeriod"/>
            </a:pPr>
            <a:r>
              <a:rPr lang="en-US" dirty="0"/>
              <a:t>One such application is to store facts that are harvested from a variety of data sources, such as Wikipedia, </a:t>
            </a:r>
            <a:r>
              <a:rPr lang="en-US" dirty="0" err="1"/>
              <a:t>Wikidata</a:t>
            </a:r>
            <a:r>
              <a:rPr lang="en-US" dirty="0"/>
              <a:t>, and other sources on the web. An example of a fact is “Washington, D.C. is the capital of U.S.A.” Such a fact can be represented as an edge labeled capital-of connecting two nodes, one representing the entity Washington, D.C., and the other representing the entity U.S.A</a:t>
            </a:r>
          </a:p>
          <a:p>
            <a:endParaRPr lang="en-US" dirty="0"/>
          </a:p>
          <a:p>
            <a:endParaRPr lang="en-US" dirty="0"/>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type information of objects is provided by the instance-of relationship; for example, 10101 is identified as an instance of instructor, while 00128 is an instance of student.</a:t>
            </a:r>
          </a:p>
          <a:p>
            <a:endParaRPr lang="en-US" dirty="0"/>
          </a:p>
          <a:p>
            <a:endParaRPr lang="en-US" dirty="0"/>
          </a:p>
          <a:p>
            <a:r>
              <a:rPr lang="en-US" dirty="0"/>
              <a:t>In contrast to the E-R model and relational schemas, RDF allows new attributes to be easily added to an object and also to create new types of relationships</a:t>
            </a:r>
          </a:p>
          <a:p>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28</a:t>
            </a:fld>
            <a:endParaRPr lang="en-US" altLang="en-US"/>
          </a:p>
        </p:txBody>
      </p:sp>
    </p:spTree>
    <p:extLst>
      <p:ext uri="{BB962C8B-B14F-4D97-AF65-F5344CB8AC3E}">
        <p14:creationId xmlns:p14="http://schemas.microsoft.com/office/powerpoint/2010/main" val="1590530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a:t>
            </a:r>
            <a:r>
              <a:rPr lang="en-US" b="1" dirty="0"/>
              <a:t>Objects are shown as ovals, attribute values in rectangles</a:t>
            </a:r>
            <a:r>
              <a:rPr lang="en-US" dirty="0"/>
              <a:t>, </a:t>
            </a:r>
            <a:r>
              <a:rPr lang="en-US" b="1" dirty="0"/>
              <a:t>and relationships as edge with associated </a:t>
            </a:r>
            <a:r>
              <a:rPr lang="en-US" dirty="0"/>
              <a:t>label identifying the relationship. </a:t>
            </a:r>
          </a:p>
          <a:p>
            <a:pPr marL="228600" indent="-228600">
              <a:buFont typeface="+mj-lt"/>
              <a:buAutoNum type="arabicPeriod"/>
            </a:pPr>
            <a:r>
              <a:rPr lang="en-US" dirty="0"/>
              <a:t>-We have omitted the instance-of relationships for brevity.</a:t>
            </a:r>
          </a:p>
          <a:p>
            <a:endParaRPr lang="en-US" dirty="0"/>
          </a:p>
          <a:p>
            <a:r>
              <a:rPr lang="en-US" dirty="0"/>
              <a:t>-Relationships shown in the figure include the </a:t>
            </a:r>
            <a:r>
              <a:rPr lang="en-US" b="1" dirty="0"/>
              <a:t>takes</a:t>
            </a:r>
            <a:r>
              <a:rPr lang="en-US" dirty="0"/>
              <a:t> and </a:t>
            </a:r>
            <a:r>
              <a:rPr lang="en-US" b="1" dirty="0"/>
              <a:t>teaches</a:t>
            </a:r>
            <a:r>
              <a:rPr lang="en-US" dirty="0"/>
              <a:t> </a:t>
            </a:r>
            <a:r>
              <a:rPr lang="en-US" b="1" dirty="0"/>
              <a:t>relationships</a:t>
            </a:r>
            <a:r>
              <a:rPr lang="en-US" dirty="0"/>
              <a:t>, which appear in the university schema.</a:t>
            </a:r>
          </a:p>
          <a:p>
            <a:r>
              <a:rPr lang="en-US" dirty="0"/>
              <a:t>-The departments of instructors, students and courses are shown as relationships </a:t>
            </a:r>
            <a:r>
              <a:rPr lang="en-US" dirty="0" err="1"/>
              <a:t>inst</a:t>
            </a:r>
            <a:r>
              <a:rPr lang="en-US" dirty="0"/>
              <a:t> dept, stud dept and course dept respectively</a:t>
            </a:r>
          </a:p>
          <a:p>
            <a:endParaRPr lang="en-US" dirty="0"/>
          </a:p>
          <a:p>
            <a:endParaRPr lang="en-US" dirty="0"/>
          </a:p>
          <a:p>
            <a:endParaRPr lang="en-US" dirty="0"/>
          </a:p>
          <a:p>
            <a:endParaRPr lang="en-US" dirty="0"/>
          </a:p>
          <a:p>
            <a:endParaRPr lang="en-US" dirty="0"/>
          </a:p>
          <a:p>
            <a:r>
              <a:rPr lang="en-US" dirty="0"/>
              <a:t>The first attribute of a triple is called its subject, the second attribute is called its predicate, and the last attribute is called its object.</a:t>
            </a:r>
          </a:p>
          <a:p>
            <a:pPr algn="r" rtl="1"/>
            <a:r>
              <a:rPr lang="fa-IR" dirty="0"/>
              <a:t>صفت اول ثلاث را فاعل و صفت دوم را گزاره (مورد تاکید) و صفت آخر را مفعول می نامند.</a:t>
            </a:r>
            <a:endParaRPr lang="en-US" dirty="0"/>
          </a:p>
          <a:p>
            <a:pPr algn="l" rtl="0"/>
            <a:r>
              <a:rPr lang="en-US" sz="1200" kern="1200" dirty="0">
                <a:solidFill>
                  <a:schemeClr val="tx1"/>
                </a:solidFill>
                <a:latin typeface="Times New Roman" charset="0"/>
                <a:ea typeface="ＭＳ Ｐゴシック" pitchFamily="34" charset="-128"/>
                <a:cs typeface="+mn-cs"/>
              </a:rPr>
              <a:t>, a triple has the structure (subject, predicate, object).</a:t>
            </a:r>
          </a:p>
          <a:p>
            <a:pPr algn="r" rtl="1"/>
            <a:endParaRPr lang="en-US" dirty="0"/>
          </a:p>
          <a:p>
            <a:pPr algn="r" rtl="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29</a:t>
            </a:fld>
            <a:endParaRPr lang="en-US" altLang="en-US"/>
          </a:p>
        </p:txBody>
      </p:sp>
    </p:spTree>
    <p:extLst>
      <p:ext uri="{BB962C8B-B14F-4D97-AF65-F5344CB8AC3E}">
        <p14:creationId xmlns:p14="http://schemas.microsoft.com/office/powerpoint/2010/main" val="2813086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LcPeriod"/>
            </a:pPr>
            <a:r>
              <a:rPr lang="en-US" dirty="0"/>
              <a:t>Questions about entities can be answered using a knowledge graph that contains relevant information. </a:t>
            </a:r>
          </a:p>
          <a:p>
            <a:pPr marL="228600" indent="-228600">
              <a:buFont typeface="+mj-lt"/>
              <a:buAutoNum type="alphaLcPeriod"/>
            </a:pPr>
            <a:r>
              <a:rPr lang="en-US" dirty="0"/>
              <a:t>For example, the question “Which city is the capital of the U.S.A.?” can be answered by looking for an edge labeled capital-of, linking an entity to the country U.S.A. (If type information is available, the query may also verify that there is an instance-of edge connecting Washington, D.C., to a node representing the entity type City).</a:t>
            </a:r>
          </a:p>
          <a:p>
            <a:pPr marL="228600" indent="-228600">
              <a:buFont typeface="+mj-lt"/>
              <a:buAutoNum type="alphaLcPeriod"/>
            </a:pPr>
            <a:endParaRPr lang="en-US" sz="1200"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30</a:t>
            </a:fld>
            <a:endParaRPr lang="en-US" altLang="en-US"/>
          </a:p>
        </p:txBody>
      </p:sp>
    </p:spTree>
    <p:extLst>
      <p:ext uri="{BB962C8B-B14F-4D97-AF65-F5344CB8AC3E}">
        <p14:creationId xmlns:p14="http://schemas.microsoft.com/office/powerpoint/2010/main" val="157426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a:t>· تجدید علاقه به نمودارهای دانش</a:t>
            </a:r>
          </a:p>
          <a:p>
            <a:pPr algn="r"/>
            <a:r>
              <a:rPr lang="fa-IR" dirty="0"/>
              <a:t>موتورهای جستجو.</a:t>
            </a:r>
          </a:p>
          <a:p>
            <a:pPr algn="r"/>
            <a:r>
              <a:rPr lang="fa-IR" dirty="0"/>
              <a:t>یکپارچه سازی داده ها</a:t>
            </a:r>
          </a:p>
          <a:p>
            <a:pPr algn="r"/>
            <a:r>
              <a:rPr lang="fa-IR" dirty="0"/>
              <a:t>هوش مصنوعی</a:t>
            </a:r>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31</a:t>
            </a:fld>
            <a:endParaRPr lang="en-US" altLang="en-US"/>
          </a:p>
        </p:txBody>
      </p:sp>
    </p:spTree>
    <p:extLst>
      <p:ext uri="{BB962C8B-B14F-4D97-AF65-F5344CB8AC3E}">
        <p14:creationId xmlns:p14="http://schemas.microsoft.com/office/powerpoint/2010/main" val="3092979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b="1" i="0" dirty="0">
                <a:solidFill>
                  <a:srgbClr val="111111"/>
                </a:solidFill>
                <a:effectLst/>
                <a:latin typeface="-apple-system"/>
              </a:rPr>
              <a:t>Data reside in multiple sources</a:t>
            </a:r>
            <a:r>
              <a:rPr lang="en-US" b="0" i="0" dirty="0">
                <a:solidFill>
                  <a:srgbClr val="111111"/>
                </a:solidFill>
                <a:effectLst/>
                <a:latin typeface="-apple-system"/>
              </a:rPr>
              <a:t>: Let’s say a multinational corporation has offices in different countries. Each office maintains its own employee directory, product catalog, and sales data. These are separate data sources that may be stored in different formats and databases.</a:t>
            </a:r>
          </a:p>
          <a:p>
            <a:pPr algn="l">
              <a:buFont typeface="+mj-lt"/>
              <a:buNone/>
            </a:pPr>
            <a:endParaRPr lang="en-US" b="1" i="0" dirty="0">
              <a:solidFill>
                <a:srgbClr val="111111"/>
              </a:solidFill>
              <a:effectLst/>
              <a:latin typeface="-apple-system"/>
            </a:endParaRPr>
          </a:p>
          <a:p>
            <a:pPr algn="l">
              <a:buFont typeface="+mj-lt"/>
              <a:buAutoNum type="arabicPeriod"/>
            </a:pPr>
            <a:r>
              <a:rPr lang="en-US" b="1" i="0" dirty="0">
                <a:solidFill>
                  <a:srgbClr val="111111"/>
                </a:solidFill>
                <a:effectLst/>
                <a:latin typeface="-apple-system"/>
              </a:rPr>
              <a:t>Direct mappings</a:t>
            </a:r>
            <a:r>
              <a:rPr lang="en-US" b="0" i="0" dirty="0">
                <a:solidFill>
                  <a:srgbClr val="111111"/>
                </a:solidFill>
                <a:effectLst/>
                <a:latin typeface="-apple-system"/>
              </a:rPr>
              <a:t>: This is a type of data integration where data from </a:t>
            </a:r>
            <a:r>
              <a:rPr lang="en-US" b="1" i="0" dirty="0">
                <a:solidFill>
                  <a:srgbClr val="111111"/>
                </a:solidFill>
                <a:effectLst/>
                <a:latin typeface="-apple-system"/>
              </a:rPr>
              <a:t>one source is directly mapped to another</a:t>
            </a:r>
            <a:r>
              <a:rPr lang="en-US" b="0" i="0" dirty="0">
                <a:solidFill>
                  <a:srgbClr val="111111"/>
                </a:solidFill>
                <a:effectLst/>
                <a:latin typeface="-apple-system"/>
              </a:rPr>
              <a:t>. For example, if </a:t>
            </a:r>
            <a:r>
              <a:rPr lang="en-US" b="1" i="0" dirty="0">
                <a:solidFill>
                  <a:srgbClr val="111111"/>
                </a:solidFill>
                <a:effectLst/>
                <a:latin typeface="-apple-system"/>
              </a:rPr>
              <a:t>two databases have a similar structure</a:t>
            </a:r>
            <a:r>
              <a:rPr lang="en-US" b="0" i="0" dirty="0">
                <a:solidFill>
                  <a:srgbClr val="111111"/>
                </a:solidFill>
                <a:effectLst/>
                <a:latin typeface="-apple-system"/>
              </a:rPr>
              <a:t>, the ‘</a:t>
            </a:r>
            <a:r>
              <a:rPr lang="en-US" b="1" i="0" dirty="0" err="1">
                <a:solidFill>
                  <a:srgbClr val="111111"/>
                </a:solidFill>
                <a:effectLst/>
                <a:latin typeface="-apple-system"/>
              </a:rPr>
              <a:t>EmployeeID</a:t>
            </a:r>
            <a:r>
              <a:rPr lang="en-US" b="0" i="0" dirty="0">
                <a:solidFill>
                  <a:srgbClr val="111111"/>
                </a:solidFill>
                <a:effectLst/>
                <a:latin typeface="-apple-system"/>
              </a:rPr>
              <a:t>’ field in one database could be </a:t>
            </a:r>
            <a:r>
              <a:rPr lang="en-US" b="1" i="0" dirty="0">
                <a:solidFill>
                  <a:srgbClr val="111111"/>
                </a:solidFill>
                <a:effectLst/>
                <a:latin typeface="-apple-system"/>
              </a:rPr>
              <a:t>directly</a:t>
            </a:r>
            <a:r>
              <a:rPr lang="en-US" b="0" i="0" dirty="0">
                <a:solidFill>
                  <a:srgbClr val="111111"/>
                </a:solidFill>
                <a:effectLst/>
                <a:latin typeface="-apple-system"/>
              </a:rPr>
              <a:t> </a:t>
            </a:r>
            <a:r>
              <a:rPr lang="en-US" b="1" i="0" dirty="0">
                <a:solidFill>
                  <a:srgbClr val="111111"/>
                </a:solidFill>
                <a:effectLst/>
                <a:latin typeface="-apple-system"/>
              </a:rPr>
              <a:t>mapped</a:t>
            </a:r>
            <a:r>
              <a:rPr lang="en-US" b="0" i="0" dirty="0">
                <a:solidFill>
                  <a:srgbClr val="111111"/>
                </a:solidFill>
                <a:effectLst/>
                <a:latin typeface="-apple-system"/>
              </a:rPr>
              <a:t> to the ‘</a:t>
            </a:r>
            <a:r>
              <a:rPr lang="en-US" b="1" i="0" dirty="0" err="1">
                <a:solidFill>
                  <a:srgbClr val="111111"/>
                </a:solidFill>
                <a:effectLst/>
                <a:latin typeface="-apple-system"/>
              </a:rPr>
              <a:t>EmpID</a:t>
            </a:r>
            <a:r>
              <a:rPr lang="en-US" b="0" i="0" dirty="0">
                <a:solidFill>
                  <a:srgbClr val="111111"/>
                </a:solidFill>
                <a:effectLst/>
                <a:latin typeface="-apple-system"/>
              </a:rPr>
              <a:t>’ field in another database.</a:t>
            </a:r>
          </a:p>
          <a:p>
            <a:pPr algn="l">
              <a:buFont typeface="+mj-lt"/>
              <a:buAutoNum type="arabicPeriod"/>
            </a:pPr>
            <a:r>
              <a:rPr lang="en-US" b="1" i="0" dirty="0">
                <a:solidFill>
                  <a:srgbClr val="111111"/>
                </a:solidFill>
                <a:effectLst/>
                <a:latin typeface="-apple-system"/>
              </a:rPr>
              <a:t>Shared schema</a:t>
            </a:r>
            <a:r>
              <a:rPr lang="en-US" b="0" i="0" dirty="0">
                <a:solidFill>
                  <a:srgbClr val="111111"/>
                </a:solidFill>
                <a:effectLst/>
                <a:latin typeface="-apple-system"/>
              </a:rPr>
              <a:t>: This is a more complex form of data integration where multiple data sources conform to an agreed-upon schema. For example, all offices in the corporation could agree to use the same names and formats for their fields, such as </a:t>
            </a:r>
            <a:r>
              <a:rPr lang="en-US" b="1" i="0" dirty="0">
                <a:solidFill>
                  <a:srgbClr val="111111"/>
                </a:solidFill>
                <a:effectLst/>
                <a:latin typeface="-apple-system"/>
              </a:rPr>
              <a:t>‘</a:t>
            </a:r>
            <a:r>
              <a:rPr lang="en-US" b="1" i="0" dirty="0" err="1">
                <a:solidFill>
                  <a:srgbClr val="111111"/>
                </a:solidFill>
                <a:effectLst/>
                <a:latin typeface="-apple-system"/>
              </a:rPr>
              <a:t>EmployeeID</a:t>
            </a:r>
            <a:r>
              <a:rPr lang="en-US" b="1" i="0" dirty="0">
                <a:solidFill>
                  <a:srgbClr val="111111"/>
                </a:solidFill>
                <a:effectLst/>
                <a:latin typeface="-apple-system"/>
              </a:rPr>
              <a:t>’, ‘FirstName’, ‘</a:t>
            </a:r>
            <a:r>
              <a:rPr lang="en-US" b="1" i="0" dirty="0" err="1">
                <a:solidFill>
                  <a:srgbClr val="111111"/>
                </a:solidFill>
                <a:effectLst/>
                <a:latin typeface="-apple-system"/>
              </a:rPr>
              <a:t>LastName</a:t>
            </a:r>
            <a:r>
              <a:rPr lang="en-US" b="1" i="0" dirty="0">
                <a:solidFill>
                  <a:srgbClr val="111111"/>
                </a:solidFill>
                <a:effectLst/>
                <a:latin typeface="-apple-system"/>
              </a:rPr>
              <a:t>’, and ‘</a:t>
            </a:r>
            <a:r>
              <a:rPr lang="en-US" b="1" i="0" dirty="0" err="1">
                <a:solidFill>
                  <a:srgbClr val="111111"/>
                </a:solidFill>
                <a:effectLst/>
                <a:latin typeface="-apple-system"/>
              </a:rPr>
              <a:t>SalesAmount</a:t>
            </a:r>
            <a:r>
              <a:rPr lang="en-US" b="1" i="0" dirty="0">
                <a:solidFill>
                  <a:srgbClr val="111111"/>
                </a:solidFill>
                <a:effectLst/>
                <a:latin typeface="-apple-system"/>
              </a:rPr>
              <a:t>’. </a:t>
            </a:r>
            <a:r>
              <a:rPr lang="en-US" b="0" i="0" dirty="0">
                <a:solidFill>
                  <a:srgbClr val="111111"/>
                </a:solidFill>
                <a:effectLst/>
                <a:latin typeface="-apple-system"/>
              </a:rPr>
              <a:t>This shared schema allows data from different sources to be easily combined and analyzed.</a:t>
            </a: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33</a:t>
            </a:fld>
            <a:endParaRPr lang="en-US" altLang="en-US"/>
          </a:p>
        </p:txBody>
      </p:sp>
    </p:spTree>
    <p:extLst>
      <p:ext uri="{BB962C8B-B14F-4D97-AF65-F5344CB8AC3E}">
        <p14:creationId xmlns:p14="http://schemas.microsoft.com/office/powerpoint/2010/main" val="1922775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dirty="0"/>
              <a:t>First you convert the relational data from sources into triples, you can call it a knowledge graph but it is just a simple convert. </a:t>
            </a:r>
          </a:p>
          <a:p>
            <a:pPr marL="228600" indent="-228600" algn="l">
              <a:buFont typeface="+mj-lt"/>
              <a:buAutoNum type="arabicPeriod"/>
            </a:pPr>
            <a:r>
              <a:rPr lang="en-US" dirty="0"/>
              <a:t>The real problem comes when you need specific data, so have to find out new relationships from these triples. So you have to translate new relationships which is called pay-as-you-go. </a:t>
            </a:r>
          </a:p>
          <a:p>
            <a:pPr marL="228600" indent="-228600" algn="l">
              <a:buFont typeface="+mj-lt"/>
              <a:buAutoNum type="arabicPeriod"/>
            </a:pPr>
            <a:endParaRPr lang="en-US" dirty="0"/>
          </a:p>
          <a:p>
            <a:pPr algn="l">
              <a:buFont typeface="+mj-lt"/>
              <a:buAutoNum type="arabicPeriod"/>
            </a:pPr>
            <a:r>
              <a:rPr lang="en-US" b="1" i="0" dirty="0">
                <a:solidFill>
                  <a:srgbClr val="111111"/>
                </a:solidFill>
                <a:effectLst/>
                <a:latin typeface="-apple-system"/>
              </a:rPr>
              <a:t>Converting relational data into triples</a:t>
            </a:r>
            <a:r>
              <a:rPr lang="en-US" b="0" i="0" dirty="0">
                <a:solidFill>
                  <a:srgbClr val="111111"/>
                </a:solidFill>
                <a:effectLst/>
                <a:latin typeface="-apple-system"/>
              </a:rPr>
              <a:t>: This is the first step in creating a knowledge graph. In this step, data from various sources (like databases, spreadsheets, etc.) is converted into a standardized format known as triples. Each triple consists of a subject, predicate, and object, which together express a fact. </a:t>
            </a:r>
            <a:r>
              <a:rPr lang="en-US" b="1" i="0" dirty="0">
                <a:solidFill>
                  <a:srgbClr val="111111"/>
                </a:solidFill>
                <a:effectLst/>
                <a:latin typeface="-apple-system"/>
              </a:rPr>
              <a:t>For example, if we have relational data about a person named John who lives in Berlin, this could be converted into a triple like (“John”, “lives in”, “Berlin”).</a:t>
            </a:r>
          </a:p>
          <a:p>
            <a:pPr algn="l">
              <a:buFont typeface="+mj-lt"/>
              <a:buAutoNum type="arabicPeriod"/>
            </a:pPr>
            <a:r>
              <a:rPr lang="en-US" b="1" i="0" dirty="0">
                <a:solidFill>
                  <a:srgbClr val="111111"/>
                </a:solidFill>
                <a:effectLst/>
                <a:latin typeface="-apple-system"/>
              </a:rPr>
              <a:t>Finding new relationships</a:t>
            </a:r>
            <a:r>
              <a:rPr lang="en-US" b="0" i="0" dirty="0">
                <a:solidFill>
                  <a:srgbClr val="111111"/>
                </a:solidFill>
                <a:effectLst/>
                <a:latin typeface="-apple-system"/>
              </a:rPr>
              <a:t>: Once the data is in the form of triples, we can start to discover new relationships between different pieces of data. This is where the real power of knowledge graphs comes in. For example, if we have another triple that says </a:t>
            </a:r>
            <a:r>
              <a:rPr lang="en-US" b="1" i="0" dirty="0">
                <a:solidFill>
                  <a:srgbClr val="111111"/>
                </a:solidFill>
                <a:effectLst/>
                <a:latin typeface="-apple-system"/>
              </a:rPr>
              <a:t>(“Berlin”, “is in”, “Germany”), </a:t>
            </a:r>
            <a:r>
              <a:rPr lang="en-US" b="0" i="0" dirty="0">
                <a:solidFill>
                  <a:srgbClr val="111111"/>
                </a:solidFill>
                <a:effectLst/>
                <a:latin typeface="-apple-system"/>
              </a:rPr>
              <a:t>we can infer a new relationship: </a:t>
            </a:r>
            <a:r>
              <a:rPr lang="en-US" b="1" i="0" dirty="0">
                <a:solidFill>
                  <a:srgbClr val="111111"/>
                </a:solidFill>
                <a:effectLst/>
                <a:latin typeface="-apple-system"/>
              </a:rPr>
              <a:t>(“John”, “lives in”, “Germany”).</a:t>
            </a:r>
          </a:p>
          <a:p>
            <a:pPr algn="l">
              <a:buFont typeface="+mj-lt"/>
              <a:buAutoNum type="arabicPeriod"/>
            </a:pPr>
            <a:r>
              <a:rPr lang="en-US" b="1" i="0" dirty="0">
                <a:solidFill>
                  <a:srgbClr val="111111"/>
                </a:solidFill>
                <a:effectLst/>
                <a:latin typeface="-apple-system"/>
              </a:rPr>
              <a:t>Pay-as-you-go</a:t>
            </a:r>
            <a:r>
              <a:rPr lang="en-US" b="0" i="0" dirty="0">
                <a:solidFill>
                  <a:srgbClr val="111111"/>
                </a:solidFill>
                <a:effectLst/>
                <a:latin typeface="-apple-system"/>
              </a:rPr>
              <a:t>: This term refers to the idea of </a:t>
            </a:r>
            <a:r>
              <a:rPr lang="en-US" b="1" i="0" dirty="0">
                <a:solidFill>
                  <a:srgbClr val="111111"/>
                </a:solidFill>
                <a:effectLst/>
                <a:latin typeface="-apple-system"/>
              </a:rPr>
              <a:t>incrementally building and refining the knowledge graph </a:t>
            </a:r>
            <a:r>
              <a:rPr lang="en-US" b="0" i="0" dirty="0">
                <a:solidFill>
                  <a:srgbClr val="111111"/>
                </a:solidFill>
                <a:effectLst/>
                <a:latin typeface="-apple-system"/>
              </a:rPr>
              <a:t>as new data comes in or as new relationships are discovered. Instead of trying to perfectly map and integrate all data upfront, we can start with a simple conversion (as you mentioned), and then gradually improve the graph over time by adding new triples and relationships as they are needed.</a:t>
            </a:r>
          </a:p>
          <a:p>
            <a:pPr marL="228600" indent="-228600" algn="l">
              <a:buFont typeface="+mj-lt"/>
              <a:buAutoNum type="arabicPeriod"/>
            </a:pPr>
            <a:endParaRPr lang="en-US" dirty="0"/>
          </a:p>
          <a:p>
            <a:pPr marL="228600" indent="-228600" algn="l">
              <a:buFont typeface="+mj-lt"/>
              <a:buAutoNum type="arabicPeriod"/>
            </a:pPr>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34</a:t>
            </a:fld>
            <a:endParaRPr lang="en-US" altLang="en-US"/>
          </a:p>
        </p:txBody>
      </p:sp>
    </p:spTree>
    <p:extLst>
      <p:ext uri="{BB962C8B-B14F-4D97-AF65-F5344CB8AC3E}">
        <p14:creationId xmlns:p14="http://schemas.microsoft.com/office/powerpoint/2010/main" val="151970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3</a:t>
            </a:fld>
            <a:endParaRPr lang="en-US" altLang="en-US"/>
          </a:p>
        </p:txBody>
      </p:sp>
    </p:spTree>
    <p:extLst>
      <p:ext uri="{BB962C8B-B14F-4D97-AF65-F5344CB8AC3E}">
        <p14:creationId xmlns:p14="http://schemas.microsoft.com/office/powerpoint/2010/main" val="556015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Input to Machine Learning. </a:t>
            </a:r>
          </a:p>
          <a:p>
            <a:pPr marL="628650" lvl="1" indent="-171450">
              <a:buFont typeface="Arial" panose="020B0604020202020204" pitchFamily="34" charset="0"/>
              <a:buChar char="•"/>
            </a:pPr>
            <a:r>
              <a:rPr lang="en-US" dirty="0"/>
              <a:t>Machine learning requires numerical input.</a:t>
            </a:r>
          </a:p>
          <a:p>
            <a:pPr marL="1085850" lvl="2" indent="-171450">
              <a:buFont typeface="Arial" panose="020B0604020202020204" pitchFamily="34" charset="0"/>
              <a:buChar char="•"/>
            </a:pPr>
            <a:r>
              <a:rPr lang="en-US" dirty="0"/>
              <a:t>Symbolic inputs must be converted to numerical input· </a:t>
            </a:r>
          </a:p>
          <a:p>
            <a:pPr marL="1543050" lvl="3" indent="-171450">
              <a:buFont typeface="Arial" panose="020B0604020202020204" pitchFamily="34" charset="0"/>
              <a:buChar char="•"/>
            </a:pPr>
            <a:r>
              <a:rPr lang="en-US" dirty="0"/>
              <a:t>A process known as embedding· Word Embeddings· Graph Embeddings</a:t>
            </a: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36</a:t>
            </a:fld>
            <a:endParaRPr lang="en-US" altLang="en-US"/>
          </a:p>
        </p:txBody>
      </p:sp>
    </p:spTree>
    <p:extLst>
      <p:ext uri="{BB962C8B-B14F-4D97-AF65-F5344CB8AC3E}">
        <p14:creationId xmlns:p14="http://schemas.microsoft.com/office/powerpoint/2010/main" val="39312444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search engine, You are looking for information about Tabriz. If you use a relational database, you need to query all the information about Tabriz from all the tables, but you don’t know how many table do you need. Plus, the information about Tabriz increases during the time, So how do you know how many tables are going to be needed before hand. </a:t>
            </a: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37</a:t>
            </a:fld>
            <a:endParaRPr lang="en-US" altLang="en-US"/>
          </a:p>
        </p:txBody>
      </p:sp>
    </p:spTree>
    <p:extLst>
      <p:ext uri="{BB962C8B-B14F-4D97-AF65-F5344CB8AC3E}">
        <p14:creationId xmlns:p14="http://schemas.microsoft.com/office/powerpoint/2010/main" val="4185208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Subject(Entity), Predicate(Attribute), Object(Value)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 question mark</a:t>
            </a:r>
            <a:endParaRPr lang="en-IN" sz="1200" b="1" dirty="0">
              <a:solidFill>
                <a:srgbClr val="002060"/>
              </a:solidFill>
            </a:endParaRPr>
          </a:p>
          <a:p>
            <a:r>
              <a:rPr lang="en-US" sz="1200" b="1" dirty="0"/>
              <a:t>“: double quotation</a:t>
            </a:r>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38</a:t>
            </a:fld>
            <a:endParaRPr lang="en-US" altLang="en-US"/>
          </a:p>
        </p:txBody>
      </p:sp>
    </p:spTree>
    <p:extLst>
      <p:ext uri="{BB962C8B-B14F-4D97-AF65-F5344CB8AC3E}">
        <p14:creationId xmlns:p14="http://schemas.microsoft.com/office/powerpoint/2010/main" val="3344371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a:t>با تمام ثلاث هایی که گزاره آنها "عنوان" و مفعول "مقدمه ای بر علوم کامپیوتر" است مطابقت دهید.</a:t>
            </a:r>
            <a:endParaRPr lang="en-US" dirty="0"/>
          </a:p>
          <a:p>
            <a:endParaRPr lang="en-US" dirty="0"/>
          </a:p>
          <a:p>
            <a:r>
              <a:rPr lang="en-US" dirty="0"/>
              <a:t>On the university-triple dataset shown in Figure 8.3, the first triple pattern matches the triple (CS-101, title, "Intro. to Computer Science"), while the second triple pattern matches (sec1, course, CS-101).</a:t>
            </a:r>
          </a:p>
          <a:p>
            <a:pPr marL="171450" indent="-171450">
              <a:buFontTx/>
              <a:buChar char="-"/>
            </a:pPr>
            <a:r>
              <a:rPr lang="en-US" dirty="0"/>
              <a:t>?</a:t>
            </a:r>
            <a:r>
              <a:rPr lang="en-US" dirty="0" err="1"/>
              <a:t>cid</a:t>
            </a:r>
            <a:r>
              <a:rPr lang="en-US" dirty="0"/>
              <a:t> title "Intro. to Computer Science“</a:t>
            </a:r>
          </a:p>
          <a:p>
            <a:pPr marL="0" indent="0">
              <a:buFontTx/>
              <a:buNone/>
            </a:pPr>
            <a:r>
              <a:rPr lang="en-US" dirty="0"/>
              <a:t>     ?</a:t>
            </a:r>
            <a:r>
              <a:rPr lang="en-US" dirty="0" err="1"/>
              <a:t>sid</a:t>
            </a:r>
            <a:r>
              <a:rPr lang="en-US" dirty="0"/>
              <a:t> course ?</a:t>
            </a:r>
            <a:r>
              <a:rPr lang="en-US" dirty="0" err="1"/>
              <a:t>cid</a:t>
            </a:r>
            <a:r>
              <a:rPr lang="en-US" dirty="0"/>
              <a:t> </a:t>
            </a:r>
          </a:p>
          <a:p>
            <a:pPr marL="0" indent="0">
              <a:buFontTx/>
              <a:buNone/>
            </a:pPr>
            <a:r>
              <a:rPr lang="en-US" dirty="0"/>
              <a:t>     On the university-triple dataset shown in Figure 8.3, the first triple pattern matches the triple (CS-101, title, "Intro. to Computer Science"), while the second triple pattern matches (sec1, course, CS-101).</a:t>
            </a:r>
          </a:p>
          <a:p>
            <a:endParaRPr lang="en-US" dirty="0"/>
          </a:p>
          <a:p>
            <a:r>
              <a:rPr lang="en-US" dirty="0"/>
              <a:t>- SECOND query select, where: retrieves names of all students who have taken a section whose course is titled “Intro. to Computer Science”.</a:t>
            </a: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40</a:t>
            </a:fld>
            <a:endParaRPr lang="en-US" altLang="en-US"/>
          </a:p>
        </p:txBody>
      </p:sp>
    </p:spTree>
    <p:extLst>
      <p:ext uri="{BB962C8B-B14F-4D97-AF65-F5344CB8AC3E}">
        <p14:creationId xmlns:p14="http://schemas.microsoft.com/office/powerpoint/2010/main" val="2706742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a:t>
            </a:r>
            <a:r>
              <a:rPr lang="en-US" b="1" dirty="0"/>
              <a:t>Objects are shown as ovals, attribute values in rectangles</a:t>
            </a:r>
            <a:r>
              <a:rPr lang="en-US" dirty="0"/>
              <a:t>, </a:t>
            </a:r>
            <a:r>
              <a:rPr lang="en-US" b="1" dirty="0"/>
              <a:t>and relationships as edge with associated </a:t>
            </a:r>
            <a:r>
              <a:rPr lang="en-US" dirty="0"/>
              <a:t>label identifying the relationship. </a:t>
            </a:r>
          </a:p>
          <a:p>
            <a:pPr marL="228600" indent="-228600">
              <a:buFont typeface="+mj-lt"/>
              <a:buAutoNum type="arabicPeriod"/>
            </a:pPr>
            <a:r>
              <a:rPr lang="en-US" dirty="0"/>
              <a:t>-We have omitted the instance-of relationships for brevity.</a:t>
            </a:r>
          </a:p>
          <a:p>
            <a:endParaRPr lang="en-US" dirty="0"/>
          </a:p>
          <a:p>
            <a:r>
              <a:rPr lang="en-US" dirty="0"/>
              <a:t>-Relationships shown in the figure include the </a:t>
            </a:r>
            <a:r>
              <a:rPr lang="en-US" b="1" dirty="0"/>
              <a:t>takes</a:t>
            </a:r>
            <a:r>
              <a:rPr lang="en-US" dirty="0"/>
              <a:t> and </a:t>
            </a:r>
            <a:r>
              <a:rPr lang="en-US" b="1" dirty="0"/>
              <a:t>teaches</a:t>
            </a:r>
            <a:r>
              <a:rPr lang="en-US" dirty="0"/>
              <a:t> </a:t>
            </a:r>
            <a:r>
              <a:rPr lang="en-US" b="1" dirty="0"/>
              <a:t>relationships</a:t>
            </a:r>
            <a:r>
              <a:rPr lang="en-US" dirty="0"/>
              <a:t>, which appear in the university schema.</a:t>
            </a:r>
          </a:p>
          <a:p>
            <a:r>
              <a:rPr lang="en-US" dirty="0"/>
              <a:t>-The departments of instructors, students and courses are shown as relationships </a:t>
            </a:r>
            <a:r>
              <a:rPr lang="en-US" dirty="0" err="1"/>
              <a:t>inst</a:t>
            </a:r>
            <a:r>
              <a:rPr lang="en-US" dirty="0"/>
              <a:t> dept, stud dept and course dept respectively</a:t>
            </a:r>
          </a:p>
          <a:p>
            <a:endParaRPr lang="en-US" dirty="0"/>
          </a:p>
          <a:p>
            <a:endParaRPr lang="en-US" dirty="0"/>
          </a:p>
          <a:p>
            <a:endParaRPr lang="en-US" dirty="0"/>
          </a:p>
          <a:p>
            <a:endParaRPr lang="en-US" dirty="0"/>
          </a:p>
          <a:p>
            <a:endParaRPr lang="en-US" dirty="0"/>
          </a:p>
          <a:p>
            <a:r>
              <a:rPr lang="en-US" dirty="0"/>
              <a:t>The first attribute of a triple is called its subject, the second attribute is called its predicate, and the last attribute is called its object.</a:t>
            </a:r>
          </a:p>
          <a:p>
            <a:pPr algn="r" rtl="1"/>
            <a:r>
              <a:rPr lang="fa-IR" dirty="0"/>
              <a:t>صفت اول ثلاث را فاعل و صفت دوم را گزاره (مورد تاکید) و صفت آخر را مفعول می نامند.</a:t>
            </a:r>
            <a:endParaRPr lang="en-US" dirty="0"/>
          </a:p>
          <a:p>
            <a:pPr algn="l" rtl="0"/>
            <a:r>
              <a:rPr lang="en-US" sz="1200" kern="1200" dirty="0">
                <a:solidFill>
                  <a:schemeClr val="tx1"/>
                </a:solidFill>
                <a:latin typeface="Times New Roman" charset="0"/>
                <a:ea typeface="ＭＳ Ｐゴシック" pitchFamily="34" charset="-128"/>
                <a:cs typeface="+mn-cs"/>
              </a:rPr>
              <a:t>, a triple has the structure (subject, predicate, object).</a:t>
            </a:r>
          </a:p>
          <a:p>
            <a:pPr algn="r" rtl="1"/>
            <a:endParaRPr lang="en-US" dirty="0"/>
          </a:p>
          <a:p>
            <a:pPr algn="r" rtl="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42</a:t>
            </a:fld>
            <a:endParaRPr lang="en-US" altLang="en-US"/>
          </a:p>
        </p:txBody>
      </p:sp>
    </p:spTree>
    <p:extLst>
      <p:ext uri="{BB962C8B-B14F-4D97-AF65-F5344CB8AC3E}">
        <p14:creationId xmlns:p14="http://schemas.microsoft.com/office/powerpoint/2010/main" val="2297889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dirty="0"/>
              <a:t>The following query retrieves names of all students who have taken a section whose course is titled “Intro. to Computer Science”.</a:t>
            </a:r>
          </a:p>
          <a:p>
            <a:pPr marL="171450" indent="-171450" algn="l">
              <a:buFont typeface="Wingdings" panose="05000000000000000000" pitchFamily="2" charset="2"/>
              <a:buChar char="§"/>
            </a:pPr>
            <a:r>
              <a:rPr lang="en-US" dirty="0"/>
              <a:t>The shared variables between these triples enforce a join condition between the tuples matching each of these triples</a:t>
            </a: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43</a:t>
            </a:fld>
            <a:endParaRPr lang="en-US" altLang="en-US"/>
          </a:p>
        </p:txBody>
      </p:sp>
    </p:spTree>
    <p:extLst>
      <p:ext uri="{BB962C8B-B14F-4D97-AF65-F5344CB8AC3E}">
        <p14:creationId xmlns:p14="http://schemas.microsoft.com/office/powerpoint/2010/main" val="3828469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a:t>
            </a:r>
            <a:r>
              <a:rPr lang="en-US" b="1" dirty="0"/>
              <a:t>Objects are shown as ovals, attribute values in rectangles</a:t>
            </a:r>
            <a:r>
              <a:rPr lang="en-US" dirty="0"/>
              <a:t>, </a:t>
            </a:r>
            <a:r>
              <a:rPr lang="en-US" b="1" dirty="0"/>
              <a:t>and relationships as edge with associated </a:t>
            </a:r>
            <a:r>
              <a:rPr lang="en-US" dirty="0"/>
              <a:t>label identifying the relationship. </a:t>
            </a:r>
          </a:p>
          <a:p>
            <a:pPr marL="228600" indent="-228600">
              <a:buFont typeface="+mj-lt"/>
              <a:buAutoNum type="arabicPeriod"/>
            </a:pPr>
            <a:r>
              <a:rPr lang="en-US" dirty="0"/>
              <a:t>-We have omitted the instance-of relationships for brevity.</a:t>
            </a:r>
          </a:p>
          <a:p>
            <a:endParaRPr lang="en-US" dirty="0"/>
          </a:p>
          <a:p>
            <a:r>
              <a:rPr lang="en-US" dirty="0"/>
              <a:t>-Relationships shown in the figure include the </a:t>
            </a:r>
            <a:r>
              <a:rPr lang="en-US" b="1" dirty="0"/>
              <a:t>takes</a:t>
            </a:r>
            <a:r>
              <a:rPr lang="en-US" dirty="0"/>
              <a:t> and </a:t>
            </a:r>
            <a:r>
              <a:rPr lang="en-US" b="1" dirty="0"/>
              <a:t>teaches</a:t>
            </a:r>
            <a:r>
              <a:rPr lang="en-US" dirty="0"/>
              <a:t> </a:t>
            </a:r>
            <a:r>
              <a:rPr lang="en-US" b="1" dirty="0"/>
              <a:t>relationships</a:t>
            </a:r>
            <a:r>
              <a:rPr lang="en-US" dirty="0"/>
              <a:t>, which appear in the university schema.</a:t>
            </a:r>
          </a:p>
          <a:p>
            <a:r>
              <a:rPr lang="en-US" dirty="0"/>
              <a:t>-The departments of instructors, students and courses are shown as relationships </a:t>
            </a:r>
            <a:r>
              <a:rPr lang="en-US" dirty="0" err="1"/>
              <a:t>inst</a:t>
            </a:r>
            <a:r>
              <a:rPr lang="en-US" dirty="0"/>
              <a:t> dept, stud dept and course dept respectively</a:t>
            </a:r>
          </a:p>
          <a:p>
            <a:endParaRPr lang="en-US" dirty="0"/>
          </a:p>
          <a:p>
            <a:endParaRPr lang="en-US" dirty="0"/>
          </a:p>
          <a:p>
            <a:endParaRPr lang="en-US" dirty="0"/>
          </a:p>
          <a:p>
            <a:endParaRPr lang="en-US" dirty="0"/>
          </a:p>
          <a:p>
            <a:endParaRPr lang="en-US" dirty="0"/>
          </a:p>
          <a:p>
            <a:r>
              <a:rPr lang="en-US" dirty="0"/>
              <a:t>The first attribute of a triple is called its subject, the second attribute is called its predicate, and the last attribute is called its object.</a:t>
            </a:r>
          </a:p>
          <a:p>
            <a:pPr algn="r" rtl="1"/>
            <a:r>
              <a:rPr lang="fa-IR" dirty="0"/>
              <a:t>صفت اول ثلاث را فاعل و صفت دوم را گزاره (مورد تاکید) و صفت آخر را مفعول می نامند.</a:t>
            </a:r>
            <a:endParaRPr lang="en-US" dirty="0"/>
          </a:p>
          <a:p>
            <a:pPr algn="l" rtl="0"/>
            <a:r>
              <a:rPr lang="en-US" sz="1200" kern="1200" dirty="0">
                <a:solidFill>
                  <a:schemeClr val="tx1"/>
                </a:solidFill>
                <a:latin typeface="Times New Roman" charset="0"/>
                <a:ea typeface="ＭＳ Ｐゴシック" pitchFamily="34" charset="-128"/>
                <a:cs typeface="+mn-cs"/>
              </a:rPr>
              <a:t>, a triple has the structure (subject, predicate, object).</a:t>
            </a:r>
          </a:p>
          <a:p>
            <a:pPr algn="r" rtl="1"/>
            <a:endParaRPr lang="en-US" dirty="0"/>
          </a:p>
          <a:p>
            <a:pPr algn="r" rtl="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44</a:t>
            </a:fld>
            <a:endParaRPr lang="en-US" altLang="en-US"/>
          </a:p>
        </p:txBody>
      </p:sp>
    </p:spTree>
    <p:extLst>
      <p:ext uri="{BB962C8B-B14F-4D97-AF65-F5344CB8AC3E}">
        <p14:creationId xmlns:p14="http://schemas.microsoft.com/office/powerpoint/2010/main" val="1743040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b="0" i="0" dirty="0">
                <a:solidFill>
                  <a:schemeClr val="tx1"/>
                </a:solidFill>
                <a:effectLst/>
                <a:latin typeface="Helvetica Neue"/>
              </a:rPr>
              <a:t>An </a:t>
            </a:r>
            <a:r>
              <a:rPr lang="en-US" b="1" i="0" dirty="0">
                <a:solidFill>
                  <a:schemeClr val="tx1"/>
                </a:solidFill>
                <a:effectLst/>
                <a:latin typeface="Helvetica Neue"/>
              </a:rPr>
              <a:t>IRI</a:t>
            </a:r>
            <a:r>
              <a:rPr lang="en-US" b="0" i="0" dirty="0">
                <a:solidFill>
                  <a:schemeClr val="tx1"/>
                </a:solidFill>
                <a:effectLst/>
                <a:latin typeface="Helvetica Neue"/>
              </a:rPr>
              <a:t> (Internationalized Resource Identifier) within an RDF graph is a </a:t>
            </a:r>
            <a:r>
              <a:rPr lang="en-US" b="1" i="0" dirty="0">
                <a:solidFill>
                  <a:schemeClr val="tx1"/>
                </a:solidFill>
                <a:effectLst/>
                <a:latin typeface="Helvetica Neue"/>
              </a:rPr>
              <a:t>Unicode string </a:t>
            </a:r>
            <a:r>
              <a:rPr lang="en-US" b="0" i="0" dirty="0">
                <a:solidFill>
                  <a:schemeClr val="tx1"/>
                </a:solidFill>
                <a:effectLst/>
                <a:latin typeface="Helvetica Neue"/>
              </a:rPr>
              <a:t>[UNICODE] that conforms to the syntax defined in RFC 3987 [IRI]. IRIs are a generalization of URIs [URI]. </a:t>
            </a:r>
          </a:p>
          <a:p>
            <a:pPr marL="171450" indent="-171450">
              <a:buFont typeface="Wingdings" panose="05000000000000000000" pitchFamily="2" charset="2"/>
              <a:buChar char="§"/>
            </a:pPr>
            <a:endParaRPr lang="en-US" b="0" i="0" dirty="0">
              <a:solidFill>
                <a:schemeClr val="tx1"/>
              </a:solidFill>
              <a:effectLst/>
              <a:latin typeface="Helvetica Neue"/>
            </a:endParaRPr>
          </a:p>
          <a:p>
            <a:pPr marL="171450" indent="-171450">
              <a:buFont typeface="Wingdings" panose="05000000000000000000" pitchFamily="2" charset="2"/>
              <a:buChar char="§"/>
            </a:pPr>
            <a:r>
              <a:rPr lang="en-US" b="0" i="0" dirty="0">
                <a:solidFill>
                  <a:schemeClr val="tx1"/>
                </a:solidFill>
                <a:effectLst/>
                <a:latin typeface="Helvetica Neue"/>
              </a:rPr>
              <a:t>Br is a </a:t>
            </a:r>
            <a:r>
              <a:rPr lang="en-US" b="0" i="0" dirty="0" err="1">
                <a:solidFill>
                  <a:schemeClr val="tx1"/>
                </a:solidFill>
                <a:effectLst/>
                <a:latin typeface="Helvetica Neue"/>
              </a:rPr>
              <a:t>shortcat</a:t>
            </a:r>
            <a:r>
              <a:rPr lang="en-US" b="0" i="0" dirty="0">
                <a:solidFill>
                  <a:schemeClr val="tx1"/>
                </a:solidFill>
                <a:effectLst/>
                <a:latin typeface="Helvetica Neue"/>
              </a:rPr>
              <a:t> to access &lt;http://bedrock/&gt;</a:t>
            </a:r>
          </a:p>
          <a:p>
            <a:pPr marL="171450" indent="-171450">
              <a:buFont typeface="Wingdings" panose="05000000000000000000" pitchFamily="2" charset="2"/>
              <a:buChar char="§"/>
            </a:pPr>
            <a:r>
              <a:rPr lang="en-US" b="1" i="0" dirty="0">
                <a:solidFill>
                  <a:schemeClr val="tx1"/>
                </a:solidFill>
                <a:effectLst/>
                <a:latin typeface="Public Sans"/>
              </a:rPr>
              <a:t>For example “http://www.example.com/</a:t>
            </a:r>
            <a:r>
              <a:rPr lang="en-US" b="1" i="0" dirty="0" err="1">
                <a:solidFill>
                  <a:schemeClr val="tx1"/>
                </a:solidFill>
                <a:effectLst/>
                <a:latin typeface="Public Sans"/>
              </a:rPr>
              <a:t>person_alice</a:t>
            </a:r>
            <a:r>
              <a:rPr lang="en-US" b="1" i="0" dirty="0">
                <a:solidFill>
                  <a:schemeClr val="tx1"/>
                </a:solidFill>
                <a:effectLst/>
                <a:latin typeface="Public Sans"/>
              </a:rPr>
              <a:t>” </a:t>
            </a:r>
            <a:r>
              <a:rPr lang="en-US" b="0" i="0" dirty="0">
                <a:solidFill>
                  <a:schemeClr val="tx1"/>
                </a:solidFill>
                <a:effectLst/>
                <a:latin typeface="Public Sans"/>
              </a:rPr>
              <a:t>and have information about each subject (here: Alice) accessible online at the same address. This is the idea at the foundation of the “Semantic Web”, a concept that focuses on creating a direct link between the </a:t>
            </a:r>
            <a:r>
              <a:rPr lang="en-US" b="0" i="0" u="sng" dirty="0">
                <a:solidFill>
                  <a:schemeClr val="tx1"/>
                </a:solidFill>
                <a:effectLst/>
                <a:latin typeface="Public Sans"/>
                <a:hlinkClick r:id="rId3">
                  <a:extLst>
                    <a:ext uri="{A12FA001-AC4F-418D-AE19-62706E023703}">
                      <ahyp:hlinkClr xmlns:ahyp="http://schemas.microsoft.com/office/drawing/2018/hyperlinkcolor" val="tx"/>
                    </a:ext>
                  </a:extLst>
                </a:hlinkClick>
              </a:rPr>
              <a:t>data </a:t>
            </a:r>
            <a:r>
              <a:rPr lang="en-US" b="0" i="0" dirty="0">
                <a:solidFill>
                  <a:schemeClr val="tx1"/>
                </a:solidFill>
                <a:effectLst/>
                <a:latin typeface="Public Sans"/>
              </a:rPr>
              <a:t>stored in databases and available on the internet. That being said, following these practices is not necessary for building effective, intelligent applications with </a:t>
            </a:r>
            <a:r>
              <a:rPr lang="en-US" b="0" i="0" u="sng" dirty="0">
                <a:solidFill>
                  <a:schemeClr val="tx1"/>
                </a:solidFill>
                <a:effectLst/>
                <a:latin typeface="Public Sans"/>
                <a:hlinkClick r:id="rId4">
                  <a:extLst>
                    <a:ext uri="{A12FA001-AC4F-418D-AE19-62706E023703}">
                      <ahyp:hlinkClr xmlns:ahyp="http://schemas.microsoft.com/office/drawing/2018/hyperlinkcolor" val="tx"/>
                    </a:ext>
                  </a:extLst>
                </a:hlinkClick>
              </a:rPr>
              <a:t>graph databases</a:t>
            </a:r>
            <a:br>
              <a:rPr lang="en-US" b="0" i="0" u="sng" dirty="0">
                <a:solidFill>
                  <a:schemeClr val="tx1"/>
                </a:solidFill>
                <a:effectLst/>
                <a:latin typeface="Public Sans"/>
              </a:rPr>
            </a:br>
            <a:endParaRPr lang="en-US" b="0" i="0" u="sng" dirty="0">
              <a:solidFill>
                <a:schemeClr val="tx1"/>
              </a:solidFill>
              <a:effectLst/>
              <a:latin typeface="Public Sans"/>
            </a:endParaRPr>
          </a:p>
          <a:p>
            <a:pPr algn="l"/>
            <a:r>
              <a:rPr lang="en-US" b="0" i="0" dirty="0">
                <a:solidFill>
                  <a:srgbClr val="000000"/>
                </a:solidFill>
                <a:effectLst/>
              </a:rPr>
              <a:t>In </a:t>
            </a:r>
            <a:r>
              <a:rPr lang="en-US" b="1" i="0" dirty="0">
                <a:solidFill>
                  <a:srgbClr val="000000"/>
                </a:solidFill>
                <a:effectLst/>
              </a:rPr>
              <a:t>SPARQL</a:t>
            </a:r>
            <a:r>
              <a:rPr lang="en-US" b="0" i="0" dirty="0">
                <a:solidFill>
                  <a:srgbClr val="000000"/>
                </a:solidFill>
                <a:effectLst/>
              </a:rPr>
              <a:t>, the URIs used in prefixes do not necessarily need to exist. The purpose of prefixes is to provide a </a:t>
            </a:r>
            <a:r>
              <a:rPr lang="en-US" b="1" i="0" dirty="0">
                <a:solidFill>
                  <a:srgbClr val="000000"/>
                </a:solidFill>
                <a:effectLst/>
              </a:rPr>
              <a:t>short and convenient label</a:t>
            </a:r>
            <a:r>
              <a:rPr lang="en-US" b="0" i="0" dirty="0">
                <a:solidFill>
                  <a:srgbClr val="000000"/>
                </a:solidFill>
                <a:effectLst/>
              </a:rPr>
              <a:t> for longer URIs or IRIs. </a:t>
            </a:r>
          </a:p>
          <a:p>
            <a:pPr algn="l"/>
            <a:r>
              <a:rPr lang="en-US" b="1" i="0" dirty="0">
                <a:solidFill>
                  <a:srgbClr val="000000"/>
                </a:solidFill>
                <a:effectLst/>
              </a:rPr>
              <a:t>Prefixes Are Abbreviations</a:t>
            </a:r>
            <a:r>
              <a:rPr lang="en-US" b="0" i="0" dirty="0">
                <a:solidFill>
                  <a:srgbClr val="000000"/>
                </a:solidFill>
                <a:effectLst/>
              </a:rPr>
              <a:t>:</a:t>
            </a:r>
          </a:p>
          <a:p>
            <a:pPr marL="742950" lvl="1" indent="-285750" algn="l">
              <a:buFont typeface="+mj-lt"/>
              <a:buAutoNum type="arabicPeriod"/>
            </a:pPr>
            <a:r>
              <a:rPr lang="en-US" b="0" i="0" dirty="0">
                <a:solidFill>
                  <a:srgbClr val="000000"/>
                </a:solidFill>
                <a:effectLst/>
              </a:rPr>
              <a:t>When you define a prefix, you associate it with a full IRI (Uniform Resource Identifier).</a:t>
            </a:r>
          </a:p>
          <a:p>
            <a:pPr marL="742950" lvl="1" indent="-285750" algn="l">
              <a:buFont typeface="+mj-lt"/>
              <a:buAutoNum type="arabicPeriod"/>
            </a:pPr>
            <a:r>
              <a:rPr lang="en-US" b="0" i="0" dirty="0">
                <a:solidFill>
                  <a:srgbClr val="000000"/>
                </a:solidFill>
                <a:effectLst/>
              </a:rPr>
              <a:t>The prefix itself doesn’t represent an actual resource; it’s just a shorthand notation.</a:t>
            </a:r>
          </a:p>
          <a:p>
            <a:pPr algn="l">
              <a:buFont typeface="+mj-lt"/>
              <a:buAutoNum type="arabicPeriod"/>
            </a:pPr>
            <a:r>
              <a:rPr lang="en-US" b="1" i="0" dirty="0">
                <a:solidFill>
                  <a:srgbClr val="000000"/>
                </a:solidFill>
                <a:effectLst/>
              </a:rPr>
              <a:t>No Requirement for Existence</a:t>
            </a:r>
            <a:r>
              <a:rPr lang="en-US" b="0" i="0" dirty="0">
                <a:solidFill>
                  <a:srgbClr val="000000"/>
                </a:solidFill>
                <a:effectLst/>
              </a:rPr>
              <a:t>:</a:t>
            </a:r>
          </a:p>
          <a:p>
            <a:pPr marL="742950" lvl="1" indent="-285750" algn="l">
              <a:buFont typeface="+mj-lt"/>
              <a:buAutoNum type="arabicPeriod"/>
            </a:pPr>
            <a:r>
              <a:rPr lang="en-US" b="0" i="0" dirty="0">
                <a:solidFill>
                  <a:srgbClr val="000000"/>
                </a:solidFill>
                <a:effectLst/>
              </a:rPr>
              <a:t>The URIs used in prefixes don’t have to correspond to real resources on the web.</a:t>
            </a:r>
          </a:p>
          <a:p>
            <a:pPr marL="742950" lvl="1" indent="-285750" algn="l">
              <a:buFont typeface="+mj-lt"/>
              <a:buAutoNum type="arabicPeriod"/>
            </a:pPr>
            <a:r>
              <a:rPr lang="en-US" b="0" i="0" dirty="0">
                <a:solidFill>
                  <a:srgbClr val="000000"/>
                </a:solidFill>
                <a:effectLst/>
              </a:rPr>
              <a:t>They can be placeholders or abstract identifiers.</a:t>
            </a:r>
          </a:p>
          <a:p>
            <a:pPr marL="742950" lvl="1" indent="-285750" algn="l">
              <a:buFont typeface="+mj-lt"/>
              <a:buAutoNum type="arabicPeriod"/>
            </a:pPr>
            <a:r>
              <a:rPr lang="en-US" b="0" i="0" dirty="0">
                <a:solidFill>
                  <a:srgbClr val="000000"/>
                </a:solidFill>
                <a:effectLst/>
              </a:rPr>
              <a:t>For example, you can define a prefix like </a:t>
            </a:r>
            <a:r>
              <a:rPr lang="en-US" b="0" i="0" dirty="0" err="1">
                <a:solidFill>
                  <a:srgbClr val="000000"/>
                </a:solidFill>
                <a:effectLst/>
              </a:rPr>
              <a:t>this:PREFIX</a:t>
            </a:r>
            <a:r>
              <a:rPr lang="en-US" b="0" i="0" dirty="0">
                <a:solidFill>
                  <a:srgbClr val="000000"/>
                </a:solidFill>
                <a:effectLst/>
              </a:rPr>
              <a:t> ex: &lt;http://example.org/resource/&gt; </a:t>
            </a:r>
          </a:p>
          <a:p>
            <a:pPr algn="l">
              <a:buFont typeface="+mj-lt"/>
              <a:buAutoNum type="arabicPeriod"/>
            </a:pPr>
            <a:r>
              <a:rPr lang="en-US" b="1" i="0" dirty="0">
                <a:solidFill>
                  <a:srgbClr val="000000"/>
                </a:solidFill>
                <a:effectLst/>
              </a:rPr>
              <a:t>Use Meaningful Prefixes</a:t>
            </a:r>
            <a:r>
              <a:rPr lang="en-US" b="0" i="0" dirty="0">
                <a:solidFill>
                  <a:srgbClr val="000000"/>
                </a:solidFill>
                <a:effectLst/>
              </a:rPr>
              <a:t>:</a:t>
            </a:r>
          </a:p>
          <a:p>
            <a:pPr marL="742950" lvl="1" indent="-285750" algn="l">
              <a:buFont typeface="+mj-lt"/>
              <a:buAutoNum type="arabicPeriod"/>
            </a:pPr>
            <a:r>
              <a:rPr lang="en-US" b="0" i="0" dirty="0">
                <a:solidFill>
                  <a:srgbClr val="000000"/>
                </a:solidFill>
                <a:effectLst/>
              </a:rPr>
              <a:t>While the URIs don’t need to exist, it’s good practice to choose meaningful prefixes.</a:t>
            </a:r>
          </a:p>
          <a:p>
            <a:pPr marL="742950" lvl="1" indent="-285750" algn="l">
              <a:buFont typeface="+mj-lt"/>
              <a:buAutoNum type="arabicPeriod"/>
            </a:pPr>
            <a:r>
              <a:rPr lang="en-US" b="0" i="0" dirty="0">
                <a:solidFill>
                  <a:srgbClr val="000000"/>
                </a:solidFill>
                <a:effectLst/>
              </a:rPr>
              <a:t>Prefixes like ex, </a:t>
            </a:r>
            <a:r>
              <a:rPr lang="en-US" b="0" i="0" dirty="0" err="1">
                <a:solidFill>
                  <a:srgbClr val="000000"/>
                </a:solidFill>
                <a:effectLst/>
              </a:rPr>
              <a:t>rdf</a:t>
            </a:r>
            <a:r>
              <a:rPr lang="en-US" b="0" i="0" dirty="0">
                <a:solidFill>
                  <a:srgbClr val="000000"/>
                </a:solidFill>
                <a:effectLst/>
              </a:rPr>
              <a:t>, dc, etc., are commonly used to represent common namespaces.</a:t>
            </a:r>
          </a:p>
          <a:p>
            <a:pPr algn="l">
              <a:buFont typeface="+mj-lt"/>
              <a:buAutoNum type="arabicPeriod"/>
            </a:pPr>
            <a:r>
              <a:rPr lang="en-US" b="1" i="0" dirty="0">
                <a:solidFill>
                  <a:srgbClr val="000000"/>
                </a:solidFill>
                <a:effectLst/>
              </a:rPr>
              <a:t>Actual Data Is in the Triples</a:t>
            </a:r>
            <a:r>
              <a:rPr lang="en-US" b="0" i="0" dirty="0">
                <a:solidFill>
                  <a:srgbClr val="000000"/>
                </a:solidFill>
                <a:effectLst/>
              </a:rPr>
              <a:t>:</a:t>
            </a:r>
          </a:p>
          <a:p>
            <a:pPr marL="742950" lvl="1" indent="-285750" algn="l">
              <a:buFont typeface="+mj-lt"/>
              <a:buAutoNum type="arabicPeriod"/>
            </a:pPr>
            <a:r>
              <a:rPr lang="en-US" b="0" i="0" dirty="0">
                <a:solidFill>
                  <a:srgbClr val="000000"/>
                </a:solidFill>
                <a:effectLst/>
              </a:rPr>
              <a:t>The actual data in your RDF graph resides in the triples (subject-predicate-object).</a:t>
            </a:r>
          </a:p>
          <a:p>
            <a:pPr marL="742950" lvl="1" indent="-285750" algn="l">
              <a:buFont typeface="+mj-lt"/>
              <a:buAutoNum type="arabicPeriod"/>
            </a:pPr>
            <a:r>
              <a:rPr lang="en-US" b="0" i="0" dirty="0">
                <a:solidFill>
                  <a:srgbClr val="000000"/>
                </a:solidFill>
                <a:effectLst/>
              </a:rPr>
              <a:t>The prefixes are just a way to make your queries more concise.</a:t>
            </a:r>
          </a:p>
          <a:p>
            <a:pPr algn="l"/>
            <a:r>
              <a:rPr lang="en-US" b="0" i="0" dirty="0">
                <a:solidFill>
                  <a:srgbClr val="000000"/>
                </a:solidFill>
                <a:effectLst/>
              </a:rPr>
              <a:t>Remember that SPARQL queries operate on the data stored in your RDF graph, regardless of whether the URIs in the prefixes exist as actual web resources. 🌟</a:t>
            </a:r>
          </a:p>
          <a:p>
            <a:pPr marL="171450" indent="-171450">
              <a:buFont typeface="Wingdings" panose="05000000000000000000" pitchFamily="2" charset="2"/>
              <a:buChar char="§"/>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45</a:t>
            </a:fld>
            <a:endParaRPr lang="en-US" altLang="en-US"/>
          </a:p>
        </p:txBody>
      </p:sp>
    </p:spTree>
    <p:extLst>
      <p:ext uri="{BB962C8B-B14F-4D97-AF65-F5344CB8AC3E}">
        <p14:creationId xmlns:p14="http://schemas.microsoft.com/office/powerpoint/2010/main" val="3672983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b="0" i="0" dirty="0">
                <a:solidFill>
                  <a:schemeClr val="tx1"/>
                </a:solidFill>
                <a:effectLst/>
                <a:latin typeface="Helvetica Neue"/>
              </a:rPr>
              <a:t>An </a:t>
            </a:r>
            <a:r>
              <a:rPr lang="en-US" b="1" i="0" dirty="0">
                <a:solidFill>
                  <a:schemeClr val="tx1"/>
                </a:solidFill>
                <a:effectLst/>
                <a:latin typeface="Helvetica Neue"/>
              </a:rPr>
              <a:t>IRI</a:t>
            </a:r>
            <a:r>
              <a:rPr lang="en-US" b="0" i="0" dirty="0">
                <a:solidFill>
                  <a:schemeClr val="tx1"/>
                </a:solidFill>
                <a:effectLst/>
                <a:latin typeface="Helvetica Neue"/>
              </a:rPr>
              <a:t> (Internationalized Resource Identifier) within an RDF graph is a </a:t>
            </a:r>
            <a:r>
              <a:rPr lang="en-US" b="1" i="0" dirty="0">
                <a:solidFill>
                  <a:schemeClr val="tx1"/>
                </a:solidFill>
                <a:effectLst/>
                <a:latin typeface="Helvetica Neue"/>
              </a:rPr>
              <a:t>Unicode string </a:t>
            </a:r>
            <a:r>
              <a:rPr lang="en-US" b="0" i="0" dirty="0">
                <a:solidFill>
                  <a:schemeClr val="tx1"/>
                </a:solidFill>
                <a:effectLst/>
                <a:latin typeface="Helvetica Neue"/>
              </a:rPr>
              <a:t>[UNICODE] that conforms to the syntax defined in RFC 3987 [IRI]. IRIs are a generalization of URIs [URI]. </a:t>
            </a:r>
          </a:p>
          <a:p>
            <a:pPr algn="l"/>
            <a:r>
              <a:rPr lang="en-US" b="1" i="0" dirty="0">
                <a:solidFill>
                  <a:srgbClr val="404040"/>
                </a:solidFill>
                <a:effectLst/>
                <a:latin typeface="Inter"/>
              </a:rPr>
              <a:t>Where is the URI Located?</a:t>
            </a:r>
          </a:p>
          <a:p>
            <a:pPr algn="l">
              <a:buFont typeface="Arial" panose="020B0604020202020204" pitchFamily="34" charset="0"/>
              <a:buChar char="•"/>
            </a:pPr>
            <a:r>
              <a:rPr lang="en-US" b="1" i="0" dirty="0">
                <a:solidFill>
                  <a:srgbClr val="404040"/>
                </a:solidFill>
                <a:effectLst/>
                <a:latin typeface="Inter"/>
              </a:rPr>
              <a:t>Not on the Internet</a:t>
            </a:r>
            <a:r>
              <a:rPr lang="en-US" b="0" i="0" dirty="0">
                <a:solidFill>
                  <a:srgbClr val="404040"/>
                </a:solidFill>
                <a:effectLst/>
                <a:latin typeface="Inter"/>
              </a:rPr>
              <a:t>: The URI http://example.org/ doesn’t need to point to a real webpage. It’s just a string to uniquely identify resources.</a:t>
            </a:r>
          </a:p>
          <a:p>
            <a:pPr algn="l">
              <a:buFont typeface="Arial" panose="020B0604020202020204" pitchFamily="34" charset="0"/>
              <a:buChar char="•"/>
            </a:pPr>
            <a:r>
              <a:rPr lang="en-US" b="1" i="0" dirty="0">
                <a:solidFill>
                  <a:srgbClr val="404040"/>
                </a:solidFill>
                <a:effectLst/>
                <a:latin typeface="Inter"/>
              </a:rPr>
              <a:t>Local Storage</a:t>
            </a:r>
            <a:r>
              <a:rPr lang="en-US" b="0" i="0" dirty="0">
                <a:solidFill>
                  <a:srgbClr val="404040"/>
                </a:solidFill>
                <a:effectLst/>
                <a:latin typeface="Inter"/>
              </a:rPr>
              <a:t>: The data you create (e.g., :</a:t>
            </a:r>
            <a:r>
              <a:rPr lang="en-US" b="0" i="0" dirty="0" err="1">
                <a:solidFill>
                  <a:srgbClr val="404040"/>
                </a:solidFill>
                <a:effectLst/>
                <a:latin typeface="Inter"/>
              </a:rPr>
              <a:t>fred</a:t>
            </a:r>
            <a:r>
              <a:rPr lang="en-US" b="0" i="0" dirty="0">
                <a:solidFill>
                  <a:srgbClr val="404040"/>
                </a:solidFill>
                <a:effectLst/>
                <a:latin typeface="Inter"/>
              </a:rPr>
              <a:t>, :</a:t>
            </a:r>
            <a:r>
              <a:rPr lang="en-US" b="0" i="0" dirty="0" err="1">
                <a:solidFill>
                  <a:srgbClr val="404040"/>
                </a:solidFill>
                <a:effectLst/>
                <a:latin typeface="Inter"/>
              </a:rPr>
              <a:t>wilma</a:t>
            </a:r>
            <a:r>
              <a:rPr lang="en-US" b="0" i="0" dirty="0">
                <a:solidFill>
                  <a:srgbClr val="404040"/>
                </a:solidFill>
                <a:effectLst/>
                <a:latin typeface="Inter"/>
              </a:rPr>
              <a:t>) exists in your RDF database or file, not on the internet.</a:t>
            </a:r>
          </a:p>
          <a:p>
            <a:pPr marL="171450" indent="-171450">
              <a:buFont typeface="Wingdings" panose="05000000000000000000" pitchFamily="2" charset="2"/>
              <a:buChar char="§"/>
            </a:pPr>
            <a:endParaRPr lang="en-US" b="0" i="0" dirty="0">
              <a:solidFill>
                <a:schemeClr val="tx1"/>
              </a:solidFill>
              <a:effectLst/>
              <a:latin typeface="Helvetica Neue"/>
            </a:endParaRPr>
          </a:p>
          <a:p>
            <a:pPr marL="171450" indent="-171450">
              <a:buFont typeface="Wingdings" panose="05000000000000000000" pitchFamily="2" charset="2"/>
              <a:buChar char="§"/>
            </a:pPr>
            <a:r>
              <a:rPr lang="en-US" b="0" i="0" dirty="0">
                <a:solidFill>
                  <a:schemeClr val="tx1"/>
                </a:solidFill>
                <a:effectLst/>
                <a:latin typeface="Helvetica Neue"/>
              </a:rPr>
              <a:t>PREFIX : &lt;http://example.org/&gt;</a:t>
            </a:r>
          </a:p>
          <a:p>
            <a:pPr marL="171450" indent="-171450">
              <a:buFont typeface="Wingdings" panose="05000000000000000000" pitchFamily="2" charset="2"/>
              <a:buChar char="§"/>
            </a:pPr>
            <a:endParaRPr lang="en-US" b="0" i="0" dirty="0">
              <a:solidFill>
                <a:schemeClr val="tx1"/>
              </a:solidFill>
              <a:effectLst/>
              <a:latin typeface="Helvetica Neue"/>
            </a:endParaRPr>
          </a:p>
          <a:p>
            <a:pPr marL="171450" indent="-171450">
              <a:buFont typeface="Wingdings" panose="05000000000000000000" pitchFamily="2" charset="2"/>
              <a:buChar char="§"/>
            </a:pPr>
            <a:r>
              <a:rPr lang="en-US" b="0" i="0" dirty="0">
                <a:solidFill>
                  <a:schemeClr val="tx1"/>
                </a:solidFill>
                <a:effectLst/>
                <a:latin typeface="Helvetica Neue"/>
              </a:rPr>
              <a:t>INSERT DATA {</a:t>
            </a:r>
          </a:p>
          <a:p>
            <a:pPr marL="171450" indent="-171450">
              <a:buFont typeface="Wingdings" panose="05000000000000000000" pitchFamily="2" charset="2"/>
              <a:buChar char="§"/>
            </a:pPr>
            <a:r>
              <a:rPr lang="en-US" b="0" i="0" dirty="0">
                <a:solidFill>
                  <a:schemeClr val="tx1"/>
                </a:solidFill>
                <a:effectLst/>
                <a:latin typeface="Helvetica Neue"/>
              </a:rPr>
              <a:t>  :</a:t>
            </a:r>
            <a:r>
              <a:rPr lang="en-US" b="0" i="0" dirty="0" err="1">
                <a:solidFill>
                  <a:schemeClr val="tx1"/>
                </a:solidFill>
                <a:effectLst/>
                <a:latin typeface="Helvetica Neue"/>
              </a:rPr>
              <a:t>fred</a:t>
            </a:r>
            <a:r>
              <a:rPr lang="en-US" b="0" i="0" dirty="0">
                <a:solidFill>
                  <a:schemeClr val="tx1"/>
                </a:solidFill>
                <a:effectLst/>
                <a:latin typeface="Helvetica Neue"/>
              </a:rPr>
              <a:t> :</a:t>
            </a:r>
            <a:r>
              <a:rPr lang="en-US" b="0" i="0" dirty="0" err="1">
                <a:solidFill>
                  <a:schemeClr val="tx1"/>
                </a:solidFill>
                <a:effectLst/>
                <a:latin typeface="Helvetica Neue"/>
              </a:rPr>
              <a:t>hasSpouse</a:t>
            </a:r>
            <a:r>
              <a:rPr lang="en-US" b="0" i="0" dirty="0">
                <a:solidFill>
                  <a:schemeClr val="tx1"/>
                </a:solidFill>
                <a:effectLst/>
                <a:latin typeface="Helvetica Neue"/>
              </a:rPr>
              <a:t> :</a:t>
            </a:r>
            <a:r>
              <a:rPr lang="en-US" b="0" i="0" dirty="0" err="1">
                <a:solidFill>
                  <a:schemeClr val="tx1"/>
                </a:solidFill>
                <a:effectLst/>
                <a:latin typeface="Helvetica Neue"/>
              </a:rPr>
              <a:t>wilma</a:t>
            </a:r>
            <a:r>
              <a:rPr lang="en-US" b="0" i="0" dirty="0">
                <a:solidFill>
                  <a:schemeClr val="tx1"/>
                </a:solidFill>
                <a:effectLst/>
                <a:latin typeface="Helvetica Neue"/>
              </a:rPr>
              <a:t> .</a:t>
            </a:r>
          </a:p>
          <a:p>
            <a:pPr marL="171450" indent="-171450">
              <a:buFont typeface="Wingdings" panose="05000000000000000000" pitchFamily="2" charset="2"/>
              <a:buChar char="§"/>
            </a:pPr>
            <a:r>
              <a:rPr lang="en-US" b="0" i="0" dirty="0">
                <a:solidFill>
                  <a:schemeClr val="tx1"/>
                </a:solidFill>
                <a:effectLst/>
                <a:latin typeface="Helvetica Neue"/>
              </a:rPr>
              <a:t>  :</a:t>
            </a:r>
            <a:r>
              <a:rPr lang="en-US" b="0" i="0" dirty="0" err="1">
                <a:solidFill>
                  <a:schemeClr val="tx1"/>
                </a:solidFill>
                <a:effectLst/>
                <a:latin typeface="Helvetica Neue"/>
              </a:rPr>
              <a:t>fred</a:t>
            </a:r>
            <a:r>
              <a:rPr lang="en-US" b="0" i="0" dirty="0">
                <a:solidFill>
                  <a:schemeClr val="tx1"/>
                </a:solidFill>
                <a:effectLst/>
                <a:latin typeface="Helvetica Neue"/>
              </a:rPr>
              <a:t> :</a:t>
            </a:r>
            <a:r>
              <a:rPr lang="en-US" b="0" i="0" dirty="0" err="1">
                <a:solidFill>
                  <a:schemeClr val="tx1"/>
                </a:solidFill>
                <a:effectLst/>
                <a:latin typeface="Helvetica Neue"/>
              </a:rPr>
              <a:t>hasChild</a:t>
            </a:r>
            <a:r>
              <a:rPr lang="en-US" b="0" i="0" dirty="0">
                <a:solidFill>
                  <a:schemeClr val="tx1"/>
                </a:solidFill>
                <a:effectLst/>
                <a:latin typeface="Helvetica Neue"/>
              </a:rPr>
              <a:t> :pebbles .</a:t>
            </a:r>
          </a:p>
          <a:p>
            <a:pPr marL="171450" indent="-171450">
              <a:buFont typeface="Wingdings" panose="05000000000000000000" pitchFamily="2" charset="2"/>
              <a:buChar char="§"/>
            </a:pPr>
            <a:r>
              <a:rPr lang="en-US" b="0" i="0" dirty="0">
                <a:solidFill>
                  <a:schemeClr val="tx1"/>
                </a:solidFill>
                <a:effectLst/>
                <a:latin typeface="Helvetica Neue"/>
              </a:rPr>
              <a:t>}</a:t>
            </a:r>
          </a:p>
          <a:p>
            <a:pPr marL="171450" indent="-171450">
              <a:buFont typeface="Wingdings" panose="05000000000000000000" pitchFamily="2" charset="2"/>
              <a:buChar char="§"/>
            </a:pPr>
            <a:endParaRPr lang="en-US" b="0" i="0" dirty="0">
              <a:solidFill>
                <a:schemeClr val="tx1"/>
              </a:solidFill>
              <a:effectLst/>
              <a:latin typeface="Helvetica Neue"/>
            </a:endParaRPr>
          </a:p>
          <a:p>
            <a:pPr algn="l"/>
            <a:r>
              <a:rPr lang="en-US" b="0" i="0" dirty="0">
                <a:solidFill>
                  <a:srgbClr val="404040"/>
                </a:solidFill>
                <a:effectLst/>
                <a:latin typeface="Inter"/>
              </a:rPr>
              <a:t>Translates to:</a:t>
            </a:r>
          </a:p>
          <a:p>
            <a:pPr algn="l"/>
            <a:r>
              <a:rPr lang="en-US" b="0" i="0" dirty="0">
                <a:solidFill>
                  <a:srgbClr val="FFFFFF"/>
                </a:solidFill>
                <a:effectLst/>
                <a:latin typeface="Inter"/>
              </a:rPr>
              <a:t>turtle</a:t>
            </a:r>
          </a:p>
          <a:p>
            <a:pPr algn="l"/>
            <a:r>
              <a:rPr lang="en-US" b="0" i="0" dirty="0">
                <a:solidFill>
                  <a:srgbClr val="FFFFFF"/>
                </a:solidFill>
                <a:effectLst/>
                <a:latin typeface="Inter"/>
              </a:rPr>
              <a:t>Copy</a:t>
            </a:r>
          </a:p>
          <a:p>
            <a:pPr algn="l"/>
            <a:r>
              <a:rPr lang="en-US" b="0" i="0" dirty="0">
                <a:solidFill>
                  <a:srgbClr val="81A1C1"/>
                </a:solidFill>
                <a:effectLst/>
                <a:latin typeface="Inter"/>
              </a:rPr>
              <a:t>&lt;http://example.org/fred&gt;</a:t>
            </a:r>
            <a:r>
              <a:rPr lang="en-US" b="0" i="0" dirty="0">
                <a:solidFill>
                  <a:srgbClr val="FFFFFF"/>
                </a:solidFill>
                <a:effectLst/>
                <a:latin typeface="Inter"/>
              </a:rPr>
              <a:t> </a:t>
            </a:r>
            <a:r>
              <a:rPr lang="en-US" b="0" i="0" dirty="0">
                <a:solidFill>
                  <a:srgbClr val="81A1C1"/>
                </a:solidFill>
                <a:effectLst/>
                <a:latin typeface="Inter"/>
              </a:rPr>
              <a:t>&lt;http://example.org/hasSpouse&gt;</a:t>
            </a:r>
            <a:r>
              <a:rPr lang="en-US" b="0" i="0" dirty="0">
                <a:solidFill>
                  <a:srgbClr val="FFFFFF"/>
                </a:solidFill>
                <a:effectLst/>
                <a:latin typeface="Inter"/>
              </a:rPr>
              <a:t> </a:t>
            </a:r>
            <a:r>
              <a:rPr lang="en-US" b="0" i="0" dirty="0">
                <a:solidFill>
                  <a:srgbClr val="81A1C1"/>
                </a:solidFill>
                <a:effectLst/>
                <a:latin typeface="Inter"/>
              </a:rPr>
              <a:t>&lt;http://example.org/wilma&gt;</a:t>
            </a:r>
            <a:r>
              <a:rPr lang="en-US" b="0" i="0" dirty="0">
                <a:solidFill>
                  <a:srgbClr val="FFFFFF"/>
                </a:solidFill>
                <a:effectLst/>
                <a:latin typeface="Inter"/>
              </a:rPr>
              <a:t> </a:t>
            </a:r>
            <a:r>
              <a:rPr lang="en-US" b="0" i="0" dirty="0">
                <a:solidFill>
                  <a:srgbClr val="81A1C1"/>
                </a:solidFill>
                <a:effectLst/>
                <a:latin typeface="Inter"/>
              </a:rPr>
              <a:t>.</a:t>
            </a:r>
            <a:r>
              <a:rPr lang="en-US" b="0" i="0" dirty="0">
                <a:solidFill>
                  <a:srgbClr val="FFFFFF"/>
                </a:solidFill>
                <a:effectLst/>
                <a:latin typeface="Inter"/>
              </a:rPr>
              <a:t> </a:t>
            </a:r>
            <a:r>
              <a:rPr lang="en-US" b="0" i="0" dirty="0">
                <a:solidFill>
                  <a:srgbClr val="81A1C1"/>
                </a:solidFill>
                <a:effectLst/>
                <a:latin typeface="Inter"/>
              </a:rPr>
              <a:t>&lt;http://example.org/fred&gt;</a:t>
            </a:r>
            <a:r>
              <a:rPr lang="en-US" b="0" i="0" dirty="0">
                <a:solidFill>
                  <a:srgbClr val="FFFFFF"/>
                </a:solidFill>
                <a:effectLst/>
                <a:latin typeface="Inter"/>
              </a:rPr>
              <a:t> </a:t>
            </a:r>
            <a:r>
              <a:rPr lang="en-US" b="0" i="0" dirty="0">
                <a:solidFill>
                  <a:srgbClr val="81A1C1"/>
                </a:solidFill>
                <a:effectLst/>
                <a:latin typeface="Inter"/>
              </a:rPr>
              <a:t>&lt;http://example.org/hasChild&gt;</a:t>
            </a:r>
            <a:r>
              <a:rPr lang="en-US" b="0" i="0" dirty="0">
                <a:solidFill>
                  <a:srgbClr val="FFFFFF"/>
                </a:solidFill>
                <a:effectLst/>
                <a:latin typeface="Inter"/>
              </a:rPr>
              <a:t> </a:t>
            </a:r>
            <a:r>
              <a:rPr lang="en-US" b="0" i="0" dirty="0">
                <a:solidFill>
                  <a:srgbClr val="81A1C1"/>
                </a:solidFill>
                <a:effectLst/>
                <a:latin typeface="Inter"/>
              </a:rPr>
              <a:t>&lt;http://example.org/pebbles&gt;</a:t>
            </a:r>
            <a:r>
              <a:rPr lang="en-US" b="0" i="0" dirty="0">
                <a:solidFill>
                  <a:srgbClr val="FFFFFF"/>
                </a:solidFill>
                <a:effectLst/>
                <a:latin typeface="Inter"/>
              </a:rPr>
              <a:t> </a:t>
            </a:r>
            <a:r>
              <a:rPr lang="en-US" b="0" i="0" dirty="0">
                <a:solidFill>
                  <a:srgbClr val="81A1C1"/>
                </a:solidFill>
                <a:effectLst/>
                <a:latin typeface="Inter"/>
              </a:rPr>
              <a:t>.</a:t>
            </a:r>
            <a:endParaRPr lang="en-US" b="0" i="0" dirty="0">
              <a:solidFill>
                <a:srgbClr val="FFFFFF"/>
              </a:solidFill>
              <a:effectLst/>
              <a:latin typeface="Inter"/>
            </a:endParaRPr>
          </a:p>
          <a:p>
            <a:pPr marL="171450" indent="-171450">
              <a:buFont typeface="Wingdings" panose="05000000000000000000" pitchFamily="2" charset="2"/>
              <a:buChar char="§"/>
            </a:pPr>
            <a:endParaRPr lang="en-US" b="0" i="0" dirty="0">
              <a:solidFill>
                <a:schemeClr val="tx1"/>
              </a:solidFill>
              <a:effectLst/>
              <a:latin typeface="Helvetica Neue"/>
            </a:endParaRPr>
          </a:p>
          <a:p>
            <a:pPr marL="171450" indent="-171450">
              <a:buFont typeface="Wingdings" panose="05000000000000000000" pitchFamily="2" charset="2"/>
              <a:buChar char="§"/>
            </a:pPr>
            <a:endParaRPr lang="en-US" b="0" i="0" dirty="0">
              <a:solidFill>
                <a:schemeClr val="tx1"/>
              </a:solidFill>
              <a:effectLst/>
              <a:latin typeface="Helvetica Neue"/>
            </a:endParaRPr>
          </a:p>
          <a:p>
            <a:pPr marL="171450" indent="-171450">
              <a:buFont typeface="Wingdings" panose="05000000000000000000" pitchFamily="2" charset="2"/>
              <a:buChar char="§"/>
            </a:pPr>
            <a:r>
              <a:rPr lang="en-US" b="0" i="0" dirty="0">
                <a:solidFill>
                  <a:schemeClr val="tx1"/>
                </a:solidFill>
                <a:effectLst/>
                <a:latin typeface="Helvetica Neue"/>
              </a:rPr>
              <a:t>Br is a </a:t>
            </a:r>
            <a:r>
              <a:rPr lang="en-US" b="0" i="0" dirty="0" err="1">
                <a:solidFill>
                  <a:schemeClr val="tx1"/>
                </a:solidFill>
                <a:effectLst/>
                <a:latin typeface="Helvetica Neue"/>
              </a:rPr>
              <a:t>shortcat</a:t>
            </a:r>
            <a:r>
              <a:rPr lang="en-US" b="0" i="0" dirty="0">
                <a:solidFill>
                  <a:schemeClr val="tx1"/>
                </a:solidFill>
                <a:effectLst/>
                <a:latin typeface="Helvetica Neue"/>
              </a:rPr>
              <a:t> to access &lt;http://bedrock/&gt;</a:t>
            </a:r>
          </a:p>
          <a:p>
            <a:pPr marL="171450" indent="-171450">
              <a:buFont typeface="Wingdings" panose="05000000000000000000" pitchFamily="2" charset="2"/>
              <a:buChar char="§"/>
            </a:pPr>
            <a:r>
              <a:rPr lang="en-US" b="1" i="0" dirty="0">
                <a:solidFill>
                  <a:schemeClr val="tx1"/>
                </a:solidFill>
                <a:effectLst/>
                <a:latin typeface="Public Sans"/>
              </a:rPr>
              <a:t>For example “http://www.example.com/</a:t>
            </a:r>
            <a:r>
              <a:rPr lang="en-US" b="1" i="0" dirty="0" err="1">
                <a:solidFill>
                  <a:schemeClr val="tx1"/>
                </a:solidFill>
                <a:effectLst/>
                <a:latin typeface="Public Sans"/>
              </a:rPr>
              <a:t>person_alice</a:t>
            </a:r>
            <a:r>
              <a:rPr lang="en-US" b="1" i="0" dirty="0">
                <a:solidFill>
                  <a:schemeClr val="tx1"/>
                </a:solidFill>
                <a:effectLst/>
                <a:latin typeface="Public Sans"/>
              </a:rPr>
              <a:t>” </a:t>
            </a:r>
            <a:r>
              <a:rPr lang="en-US" b="0" i="0" dirty="0">
                <a:solidFill>
                  <a:schemeClr val="tx1"/>
                </a:solidFill>
                <a:effectLst/>
                <a:latin typeface="Public Sans"/>
              </a:rPr>
              <a:t>and have information about each subject (here: Alice) accessible online at the same address. This is the idea at the foundation of the “Semantic Web”, a concept that focuses on creating a direct link between the </a:t>
            </a:r>
            <a:r>
              <a:rPr lang="en-US" b="0" i="0" u="sng" dirty="0">
                <a:solidFill>
                  <a:schemeClr val="tx1"/>
                </a:solidFill>
                <a:effectLst/>
                <a:latin typeface="Public Sans"/>
                <a:hlinkClick r:id="rId3">
                  <a:extLst>
                    <a:ext uri="{A12FA001-AC4F-418D-AE19-62706E023703}">
                      <ahyp:hlinkClr xmlns:ahyp="http://schemas.microsoft.com/office/drawing/2018/hyperlinkcolor" val="tx"/>
                    </a:ext>
                  </a:extLst>
                </a:hlinkClick>
              </a:rPr>
              <a:t>data </a:t>
            </a:r>
            <a:r>
              <a:rPr lang="en-US" b="0" i="0" dirty="0">
                <a:solidFill>
                  <a:schemeClr val="tx1"/>
                </a:solidFill>
                <a:effectLst/>
                <a:latin typeface="Public Sans"/>
              </a:rPr>
              <a:t>stored in databases and available on the internet. That being said, following these practices is not necessary for building effective, intelligent applications with </a:t>
            </a:r>
            <a:r>
              <a:rPr lang="en-US" b="0" i="0" u="sng" dirty="0">
                <a:solidFill>
                  <a:schemeClr val="tx1"/>
                </a:solidFill>
                <a:effectLst/>
                <a:latin typeface="Public Sans"/>
                <a:hlinkClick r:id="rId4">
                  <a:extLst>
                    <a:ext uri="{A12FA001-AC4F-418D-AE19-62706E023703}">
                      <ahyp:hlinkClr xmlns:ahyp="http://schemas.microsoft.com/office/drawing/2018/hyperlinkcolor" val="tx"/>
                    </a:ext>
                  </a:extLst>
                </a:hlinkClick>
              </a:rPr>
              <a:t>graph databases</a:t>
            </a:r>
            <a:br>
              <a:rPr lang="en-US" b="0" i="0" u="sng" dirty="0">
                <a:solidFill>
                  <a:schemeClr val="tx1"/>
                </a:solidFill>
                <a:effectLst/>
                <a:latin typeface="Public Sans"/>
              </a:rPr>
            </a:br>
            <a:endParaRPr lang="en-US" b="0" i="0" u="sng" dirty="0">
              <a:solidFill>
                <a:schemeClr val="tx1"/>
              </a:solidFill>
              <a:effectLst/>
              <a:latin typeface="Public Sans"/>
            </a:endParaRPr>
          </a:p>
          <a:p>
            <a:pPr algn="l"/>
            <a:r>
              <a:rPr lang="en-US" b="0" i="0" dirty="0">
                <a:solidFill>
                  <a:srgbClr val="000000"/>
                </a:solidFill>
                <a:effectLst/>
              </a:rPr>
              <a:t>In </a:t>
            </a:r>
            <a:r>
              <a:rPr lang="en-US" b="1" i="0" dirty="0">
                <a:solidFill>
                  <a:srgbClr val="000000"/>
                </a:solidFill>
                <a:effectLst/>
              </a:rPr>
              <a:t>SPARQL</a:t>
            </a:r>
            <a:r>
              <a:rPr lang="en-US" b="0" i="0" dirty="0">
                <a:solidFill>
                  <a:srgbClr val="000000"/>
                </a:solidFill>
                <a:effectLst/>
              </a:rPr>
              <a:t>, the URIs used in prefixes do not necessarily need to exist. The purpose of prefixes is to provide a </a:t>
            </a:r>
            <a:r>
              <a:rPr lang="en-US" b="1" i="0" dirty="0">
                <a:solidFill>
                  <a:srgbClr val="000000"/>
                </a:solidFill>
                <a:effectLst/>
              </a:rPr>
              <a:t>short and convenient label</a:t>
            </a:r>
            <a:r>
              <a:rPr lang="en-US" b="0" i="0" dirty="0">
                <a:solidFill>
                  <a:srgbClr val="000000"/>
                </a:solidFill>
                <a:effectLst/>
              </a:rPr>
              <a:t> for longer URIs or IRIs. </a:t>
            </a:r>
          </a:p>
          <a:p>
            <a:pPr algn="l"/>
            <a:r>
              <a:rPr lang="en-US" b="1" i="0" dirty="0">
                <a:solidFill>
                  <a:srgbClr val="000000"/>
                </a:solidFill>
                <a:effectLst/>
              </a:rPr>
              <a:t>Prefixes Are Abbreviations</a:t>
            </a:r>
            <a:r>
              <a:rPr lang="en-US" b="0" i="0" dirty="0">
                <a:solidFill>
                  <a:srgbClr val="000000"/>
                </a:solidFill>
                <a:effectLst/>
              </a:rPr>
              <a:t>:</a:t>
            </a:r>
          </a:p>
          <a:p>
            <a:pPr marL="742950" lvl="1" indent="-285750" algn="l">
              <a:buFont typeface="+mj-lt"/>
              <a:buAutoNum type="arabicPeriod"/>
            </a:pPr>
            <a:r>
              <a:rPr lang="en-US" b="0" i="0" dirty="0">
                <a:solidFill>
                  <a:srgbClr val="000000"/>
                </a:solidFill>
                <a:effectLst/>
              </a:rPr>
              <a:t>When you define a prefix, you associate it with a full IRI (Uniform Resource Identifier).</a:t>
            </a:r>
          </a:p>
          <a:p>
            <a:pPr marL="742950" lvl="1" indent="-285750" algn="l">
              <a:buFont typeface="+mj-lt"/>
              <a:buAutoNum type="arabicPeriod"/>
            </a:pPr>
            <a:r>
              <a:rPr lang="en-US" b="0" i="0" dirty="0">
                <a:solidFill>
                  <a:srgbClr val="000000"/>
                </a:solidFill>
                <a:effectLst/>
              </a:rPr>
              <a:t>The prefix itself doesn’t represent an actual resource; it’s just a shorthand notation.</a:t>
            </a:r>
          </a:p>
          <a:p>
            <a:pPr algn="l">
              <a:buFont typeface="+mj-lt"/>
              <a:buAutoNum type="arabicPeriod"/>
            </a:pPr>
            <a:r>
              <a:rPr lang="en-US" b="1" i="0" dirty="0">
                <a:solidFill>
                  <a:srgbClr val="000000"/>
                </a:solidFill>
                <a:effectLst/>
              </a:rPr>
              <a:t>No Requirement for Existence</a:t>
            </a:r>
            <a:r>
              <a:rPr lang="en-US" b="0" i="0" dirty="0">
                <a:solidFill>
                  <a:srgbClr val="000000"/>
                </a:solidFill>
                <a:effectLst/>
              </a:rPr>
              <a:t>:</a:t>
            </a:r>
          </a:p>
          <a:p>
            <a:pPr marL="742950" lvl="1" indent="-285750" algn="l">
              <a:buFont typeface="+mj-lt"/>
              <a:buAutoNum type="arabicPeriod"/>
            </a:pPr>
            <a:r>
              <a:rPr lang="en-US" b="0" i="0" dirty="0">
                <a:solidFill>
                  <a:srgbClr val="000000"/>
                </a:solidFill>
                <a:effectLst/>
              </a:rPr>
              <a:t>The URIs used in prefixes don’t have to correspond to real resources on the web.</a:t>
            </a:r>
          </a:p>
          <a:p>
            <a:pPr marL="742950" lvl="1" indent="-285750" algn="l">
              <a:buFont typeface="+mj-lt"/>
              <a:buAutoNum type="arabicPeriod"/>
            </a:pPr>
            <a:r>
              <a:rPr lang="en-US" b="0" i="0" dirty="0">
                <a:solidFill>
                  <a:srgbClr val="000000"/>
                </a:solidFill>
                <a:effectLst/>
              </a:rPr>
              <a:t>They can be placeholders or abstract identifiers.</a:t>
            </a:r>
          </a:p>
          <a:p>
            <a:pPr marL="742950" lvl="1" indent="-285750" algn="l">
              <a:buFont typeface="+mj-lt"/>
              <a:buAutoNum type="arabicPeriod"/>
            </a:pPr>
            <a:r>
              <a:rPr lang="en-US" b="0" i="0" dirty="0">
                <a:solidFill>
                  <a:srgbClr val="000000"/>
                </a:solidFill>
                <a:effectLst/>
              </a:rPr>
              <a:t>For example, you can define a prefix like </a:t>
            </a:r>
            <a:r>
              <a:rPr lang="en-US" b="0" i="0" dirty="0" err="1">
                <a:solidFill>
                  <a:srgbClr val="000000"/>
                </a:solidFill>
                <a:effectLst/>
              </a:rPr>
              <a:t>this:PREFIX</a:t>
            </a:r>
            <a:r>
              <a:rPr lang="en-US" b="0" i="0" dirty="0">
                <a:solidFill>
                  <a:srgbClr val="000000"/>
                </a:solidFill>
                <a:effectLst/>
              </a:rPr>
              <a:t> ex: &lt;http://example.org/resource/&gt; </a:t>
            </a:r>
          </a:p>
          <a:p>
            <a:pPr algn="l">
              <a:buFont typeface="+mj-lt"/>
              <a:buAutoNum type="arabicPeriod"/>
            </a:pPr>
            <a:r>
              <a:rPr lang="en-US" b="1" i="0" dirty="0">
                <a:solidFill>
                  <a:srgbClr val="000000"/>
                </a:solidFill>
                <a:effectLst/>
              </a:rPr>
              <a:t>Use Meaningful Prefixes</a:t>
            </a:r>
            <a:r>
              <a:rPr lang="en-US" b="0" i="0" dirty="0">
                <a:solidFill>
                  <a:srgbClr val="000000"/>
                </a:solidFill>
                <a:effectLst/>
              </a:rPr>
              <a:t>:</a:t>
            </a:r>
          </a:p>
          <a:p>
            <a:pPr marL="742950" lvl="1" indent="-285750" algn="l">
              <a:buFont typeface="+mj-lt"/>
              <a:buAutoNum type="arabicPeriod"/>
            </a:pPr>
            <a:r>
              <a:rPr lang="en-US" b="0" i="0" dirty="0">
                <a:solidFill>
                  <a:srgbClr val="000000"/>
                </a:solidFill>
                <a:effectLst/>
              </a:rPr>
              <a:t>While the URIs don’t need to exist, it’s good practice to choose meaningful prefixes.</a:t>
            </a:r>
          </a:p>
          <a:p>
            <a:pPr marL="742950" lvl="1" indent="-285750" algn="l">
              <a:buFont typeface="+mj-lt"/>
              <a:buAutoNum type="arabicPeriod"/>
            </a:pPr>
            <a:r>
              <a:rPr lang="en-US" b="0" i="0" dirty="0">
                <a:solidFill>
                  <a:srgbClr val="000000"/>
                </a:solidFill>
                <a:effectLst/>
              </a:rPr>
              <a:t>Prefixes like ex, </a:t>
            </a:r>
            <a:r>
              <a:rPr lang="en-US" b="0" i="0" dirty="0" err="1">
                <a:solidFill>
                  <a:srgbClr val="000000"/>
                </a:solidFill>
                <a:effectLst/>
              </a:rPr>
              <a:t>rdf</a:t>
            </a:r>
            <a:r>
              <a:rPr lang="en-US" b="0" i="0" dirty="0">
                <a:solidFill>
                  <a:srgbClr val="000000"/>
                </a:solidFill>
                <a:effectLst/>
              </a:rPr>
              <a:t>, dc, etc., are commonly used to represent common namespaces.</a:t>
            </a:r>
          </a:p>
          <a:p>
            <a:pPr algn="l">
              <a:buFont typeface="+mj-lt"/>
              <a:buAutoNum type="arabicPeriod"/>
            </a:pPr>
            <a:r>
              <a:rPr lang="en-US" b="1" i="0" dirty="0">
                <a:solidFill>
                  <a:srgbClr val="000000"/>
                </a:solidFill>
                <a:effectLst/>
              </a:rPr>
              <a:t>Actual Data Is in the Triples</a:t>
            </a:r>
            <a:r>
              <a:rPr lang="en-US" b="0" i="0" dirty="0">
                <a:solidFill>
                  <a:srgbClr val="000000"/>
                </a:solidFill>
                <a:effectLst/>
              </a:rPr>
              <a:t>:</a:t>
            </a:r>
          </a:p>
          <a:p>
            <a:pPr marL="742950" lvl="1" indent="-285750" algn="l">
              <a:buFont typeface="+mj-lt"/>
              <a:buAutoNum type="arabicPeriod"/>
            </a:pPr>
            <a:r>
              <a:rPr lang="en-US" b="0" i="0" dirty="0">
                <a:solidFill>
                  <a:srgbClr val="000000"/>
                </a:solidFill>
                <a:effectLst/>
              </a:rPr>
              <a:t>The actual data in your RDF graph resides in the triples (subject-predicate-object).</a:t>
            </a:r>
          </a:p>
          <a:p>
            <a:pPr marL="742950" lvl="1" indent="-285750" algn="l">
              <a:buFont typeface="+mj-lt"/>
              <a:buAutoNum type="arabicPeriod"/>
            </a:pPr>
            <a:r>
              <a:rPr lang="en-US" b="0" i="0" dirty="0">
                <a:solidFill>
                  <a:srgbClr val="000000"/>
                </a:solidFill>
                <a:effectLst/>
              </a:rPr>
              <a:t>The prefixes are just a way to make your queries more concise.</a:t>
            </a:r>
          </a:p>
          <a:p>
            <a:pPr algn="l"/>
            <a:r>
              <a:rPr lang="en-US" b="0" i="0" dirty="0">
                <a:solidFill>
                  <a:srgbClr val="000000"/>
                </a:solidFill>
                <a:effectLst/>
              </a:rPr>
              <a:t>Remember that SPARQL queries operate on the data stored in your RDF graph, regardless of whether the URIs in the prefixes exist as actual web resources. 🌟</a:t>
            </a:r>
          </a:p>
          <a:p>
            <a:pPr marL="171450" indent="-171450">
              <a:buFont typeface="Wingdings" panose="05000000000000000000" pitchFamily="2" charset="2"/>
              <a:buChar char="§"/>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46</a:t>
            </a:fld>
            <a:endParaRPr lang="en-US" altLang="en-US"/>
          </a:p>
        </p:txBody>
      </p:sp>
    </p:spTree>
    <p:extLst>
      <p:ext uri="{BB962C8B-B14F-4D97-AF65-F5344CB8AC3E}">
        <p14:creationId xmlns:p14="http://schemas.microsoft.com/office/powerpoint/2010/main" val="2905565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answer is yes, we change the query</a:t>
            </a: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48</a:t>
            </a:fld>
            <a:endParaRPr lang="en-US" altLang="en-US"/>
          </a:p>
        </p:txBody>
      </p:sp>
    </p:spTree>
    <p:extLst>
      <p:ext uri="{BB962C8B-B14F-4D97-AF65-F5344CB8AC3E}">
        <p14:creationId xmlns:p14="http://schemas.microsoft.com/office/powerpoint/2010/main" val="89656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5F24E86D-6723-44FE-8711-F8670374FF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299">
              <a:defRPr sz="1600">
                <a:solidFill>
                  <a:schemeClr val="tx1"/>
                </a:solidFill>
                <a:latin typeface="Helvetica" panose="020B0604020202020204" pitchFamily="34" charset="0"/>
                <a:ea typeface="MS PGothic" panose="020B0600070205080204" pitchFamily="34" charset="-128"/>
              </a:defRPr>
            </a:lvl1pPr>
            <a:lvl2pPr marL="750157" indent="-288522" defTabSz="939299">
              <a:defRPr sz="1600">
                <a:solidFill>
                  <a:schemeClr val="tx1"/>
                </a:solidFill>
                <a:latin typeface="Helvetica" panose="020B0604020202020204" pitchFamily="34" charset="0"/>
                <a:ea typeface="MS PGothic" panose="020B0600070205080204" pitchFamily="34" charset="-128"/>
              </a:defRPr>
            </a:lvl2pPr>
            <a:lvl3pPr marL="1154087" indent="-230817" defTabSz="939299">
              <a:defRPr sz="1600">
                <a:solidFill>
                  <a:schemeClr val="tx1"/>
                </a:solidFill>
                <a:latin typeface="Helvetica" panose="020B0604020202020204" pitchFamily="34" charset="0"/>
                <a:ea typeface="MS PGothic" panose="020B0600070205080204" pitchFamily="34" charset="-128"/>
              </a:defRPr>
            </a:lvl3pPr>
            <a:lvl4pPr marL="1615722" indent="-230817" defTabSz="939299">
              <a:defRPr sz="1600">
                <a:solidFill>
                  <a:schemeClr val="tx1"/>
                </a:solidFill>
                <a:latin typeface="Helvetica" panose="020B0604020202020204" pitchFamily="34" charset="0"/>
                <a:ea typeface="MS PGothic" panose="020B0600070205080204" pitchFamily="34" charset="-128"/>
              </a:defRPr>
            </a:lvl4pPr>
            <a:lvl5pPr marL="2077357" indent="-230817" defTabSz="939299">
              <a:defRPr sz="1600">
                <a:solidFill>
                  <a:schemeClr val="tx1"/>
                </a:solidFill>
                <a:latin typeface="Helvetica" panose="020B0604020202020204" pitchFamily="34" charset="0"/>
                <a:ea typeface="MS PGothic" panose="020B0600070205080204" pitchFamily="34" charset="-128"/>
              </a:defRPr>
            </a:lvl5pPr>
            <a:lvl6pPr marL="2538992"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300062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62261"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92389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8FE9A57-6A9E-40FA-9838-E464D38B3A34}" type="slidenum">
              <a:rPr lang="en-US" altLang="en-US" sz="1300"/>
              <a:pPr/>
              <a:t>5</a:t>
            </a:fld>
            <a:endParaRPr lang="en-US" altLang="en-US" sz="1300"/>
          </a:p>
        </p:txBody>
      </p:sp>
      <p:sp>
        <p:nvSpPr>
          <p:cNvPr id="6147" name="Rectangle 2">
            <a:extLst>
              <a:ext uri="{FF2B5EF4-FFF2-40B4-BE49-F238E27FC236}">
                <a16:creationId xmlns:a16="http://schemas.microsoft.com/office/drawing/2014/main" id="{E8700275-52A8-4345-9228-079FD65CB8FD}"/>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152C2E6-B2E3-4412-80F6-E82683846F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95199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50</a:t>
            </a:fld>
            <a:endParaRPr lang="en-US" altLang="en-US"/>
          </a:p>
        </p:txBody>
      </p:sp>
    </p:spTree>
    <p:extLst>
      <p:ext uri="{BB962C8B-B14F-4D97-AF65-F5344CB8AC3E}">
        <p14:creationId xmlns:p14="http://schemas.microsoft.com/office/powerpoint/2010/main" val="695212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51</a:t>
            </a:fld>
            <a:endParaRPr lang="en-US" altLang="en-US"/>
          </a:p>
        </p:txBody>
      </p:sp>
    </p:spTree>
    <p:extLst>
      <p:ext uri="{BB962C8B-B14F-4D97-AF65-F5344CB8AC3E}">
        <p14:creationId xmlns:p14="http://schemas.microsoft.com/office/powerpoint/2010/main" val="14864130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77925" y="695325"/>
            <a:ext cx="4643438" cy="3481388"/>
          </a:xfrm>
          <a:ln/>
        </p:spPr>
      </p:sp>
      <p:sp>
        <p:nvSpPr>
          <p:cNvPr id="47107" name="Rectangle 3"/>
          <p:cNvSpPr>
            <a:spLocks noGrp="1" noChangeArrowheads="1"/>
          </p:cNvSpPr>
          <p:nvPr>
            <p:ph type="body" idx="1"/>
          </p:nvPr>
        </p:nvSpPr>
        <p:spPr>
          <a:xfrm>
            <a:off x="700088" y="4410075"/>
            <a:ext cx="5599112"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lstStyle/>
          <a:p>
            <a:r>
              <a:rPr lang="en-US" altLang="en-US" sz="1200" dirty="0"/>
              <a:t>imperative language  </a:t>
            </a:r>
            <a:r>
              <a:rPr lang="fa-IR" altLang="en-US" sz="1200" dirty="0"/>
              <a:t>زبان های امری</a:t>
            </a:r>
            <a:endParaRPr lang="en-US" altLang="en-US" dirty="0">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77925" y="695325"/>
            <a:ext cx="4643438" cy="3481388"/>
          </a:xfrm>
          <a:ln/>
        </p:spPr>
      </p:sp>
      <p:sp>
        <p:nvSpPr>
          <p:cNvPr id="47107" name="Rectangle 3"/>
          <p:cNvSpPr>
            <a:spLocks noGrp="1" noChangeArrowheads="1"/>
          </p:cNvSpPr>
          <p:nvPr>
            <p:ph type="body" idx="1"/>
          </p:nvPr>
        </p:nvSpPr>
        <p:spPr>
          <a:xfrm>
            <a:off x="700088" y="4410075"/>
            <a:ext cx="5599112"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lstStyle/>
          <a:p>
            <a:r>
              <a:rPr lang="en-US" altLang="en-US" sz="1200" dirty="0"/>
              <a:t>imperative language  </a:t>
            </a:r>
            <a:r>
              <a:rPr lang="fa-IR" altLang="en-US" sz="1200" dirty="0"/>
              <a:t>زبان های امری</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376122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Merely extending the type system supported by the database was not enough to solve this problem completely.</a:t>
            </a:r>
          </a:p>
          <a:p>
            <a:pPr marL="171450" indent="-171450">
              <a:buFont typeface="Arial" panose="020B0604020202020204" pitchFamily="34" charset="0"/>
              <a:buChar char="•"/>
            </a:pPr>
            <a:r>
              <a:rPr lang="en-US" dirty="0"/>
              <a:t>It is desirable, for many applications, to have programming language constructs or extensions that permit direct access to data in the database, without having to go through an intermediate language such as SQL</a:t>
            </a: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54</a:t>
            </a:fld>
            <a:endParaRPr lang="en-US" altLang="en-US"/>
          </a:p>
        </p:txBody>
      </p:sp>
    </p:spTree>
    <p:extLst>
      <p:ext uri="{BB962C8B-B14F-4D97-AF65-F5344CB8AC3E}">
        <p14:creationId xmlns:p14="http://schemas.microsoft.com/office/powerpoint/2010/main" val="35043051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 extensions to SQL allow creation of structured user-defined types, references to such types, and tables containing tuples of such types.1</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111111"/>
                </a:solidFill>
                <a:effectLst/>
                <a:latin typeface="-apple-system"/>
              </a:rPr>
              <a:t>REF FROM(ID): This line is specifying that the ID attribute is used as the REF type. A REF type is a system-defined type that holds a reference to a row of a specified user-defined type. In this case, it’s saying that the ID attribute can be used to reference a Person.</a:t>
            </a:r>
          </a:p>
          <a:p>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55</a:t>
            </a:fld>
            <a:endParaRPr lang="en-US" altLang="en-US"/>
          </a:p>
        </p:txBody>
      </p:sp>
    </p:spTree>
    <p:extLst>
      <p:ext uri="{BB962C8B-B14F-4D97-AF65-F5344CB8AC3E}">
        <p14:creationId xmlns:p14="http://schemas.microsoft.com/office/powerpoint/2010/main" val="38684038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 database systems support array and table types; attributes of relations and of user-defined types can be declared to be of such array or table types. </a:t>
            </a:r>
            <a:endParaRPr lang="fa-IR" dirty="0"/>
          </a:p>
          <a:p>
            <a:pPr marL="171450" indent="-171450">
              <a:buFont typeface="Arial" panose="020B0604020202020204" pitchFamily="34" charset="0"/>
              <a:buChar char="•"/>
            </a:pPr>
            <a:r>
              <a:rPr lang="en-US" dirty="0"/>
              <a:t>The support for such features as well as the syntax varies widely by database system</a:t>
            </a:r>
            <a:r>
              <a:rPr lang="en-US" b="1" dirty="0"/>
              <a:t>. In PostgreSQL, for example, integer[] denotes an array of integers </a:t>
            </a:r>
            <a:r>
              <a:rPr lang="en-US" dirty="0"/>
              <a:t>whose size is not prespecified, while Oracle supports the syntax </a:t>
            </a:r>
            <a:r>
              <a:rPr lang="en-US" b="1" dirty="0" err="1"/>
              <a:t>varray</a:t>
            </a:r>
            <a:r>
              <a:rPr lang="en-US" b="1" dirty="0"/>
              <a:t>(10) of integer </a:t>
            </a:r>
            <a:r>
              <a:rPr lang="en-US" dirty="0"/>
              <a:t>to specify an </a:t>
            </a:r>
            <a:r>
              <a:rPr lang="en-US" b="1" dirty="0"/>
              <a:t>array of 10 integers</a:t>
            </a:r>
            <a:r>
              <a:rPr lang="en-US" dirty="0"/>
              <a:t>.</a:t>
            </a:r>
          </a:p>
          <a:p>
            <a:pPr marL="171450" indent="-171450">
              <a:buFont typeface="Arial" panose="020B0604020202020204" pitchFamily="34" charset="0"/>
              <a:buChar char="•"/>
            </a:pPr>
            <a:r>
              <a:rPr lang="en-US" dirty="0"/>
              <a:t>User-defined types can also have methods associated with them. Only a few database systems, such as Oracle, support this feature; we omit details.</a:t>
            </a: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56</a:t>
            </a:fld>
            <a:endParaRPr lang="en-US" altLang="en-US"/>
          </a:p>
        </p:txBody>
      </p:sp>
    </p:spTree>
    <p:extLst>
      <p:ext uri="{BB962C8B-B14F-4D97-AF65-F5344CB8AC3E}">
        <p14:creationId xmlns:p14="http://schemas.microsoft.com/office/powerpoint/2010/main" val="14981637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Both Student and Teacher inherit the attributes of Person—namely, ID, name, and address. Student and Teacher are said to be subtypes of Person, and Person is a supertype of Student, as well as of Teacher</a:t>
            </a:r>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57</a:t>
            </a:fld>
            <a:endParaRPr lang="en-US" altLang="en-US"/>
          </a:p>
        </p:txBody>
      </p:sp>
    </p:spTree>
    <p:extLst>
      <p:ext uri="{BB962C8B-B14F-4D97-AF65-F5344CB8AC3E}">
        <p14:creationId xmlns:p14="http://schemas.microsoft.com/office/powerpoint/2010/main" val="3053912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the example of how a table student from Student table which is inherited from </a:t>
            </a:r>
            <a:r>
              <a:rPr lang="en-US" dirty="0" err="1"/>
              <a:t>Peaple</a:t>
            </a:r>
            <a:r>
              <a:rPr lang="en-US" dirty="0"/>
              <a:t>. </a:t>
            </a: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58</a:t>
            </a:fld>
            <a:endParaRPr lang="en-US" altLang="en-US"/>
          </a:p>
        </p:txBody>
      </p:sp>
    </p:spTree>
    <p:extLst>
      <p:ext uri="{BB962C8B-B14F-4D97-AF65-F5344CB8AC3E}">
        <p14:creationId xmlns:p14="http://schemas.microsoft.com/office/powerpoint/2010/main" val="28997172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Some SQL implementations such as Oracle support reference types. </a:t>
            </a:r>
          </a:p>
          <a:p>
            <a:pPr marL="171450" indent="-171450">
              <a:buFont typeface="Arial" panose="020B0604020202020204" pitchFamily="34" charset="0"/>
              <a:buChar char="•"/>
            </a:pPr>
            <a:r>
              <a:rPr lang="en-US" dirty="0"/>
              <a:t>By default, </a:t>
            </a:r>
            <a:r>
              <a:rPr lang="en-US" b="1" dirty="0"/>
              <a:t>SQL assigns system-defined identifiers for tuples</a:t>
            </a:r>
            <a:r>
              <a:rPr lang="en-US" dirty="0"/>
              <a:t>, but an </a:t>
            </a:r>
            <a:r>
              <a:rPr lang="en-US" b="1" dirty="0"/>
              <a:t>existing</a:t>
            </a:r>
            <a:r>
              <a:rPr lang="en-US" dirty="0"/>
              <a:t> </a:t>
            </a:r>
            <a:r>
              <a:rPr lang="en-US" b="1" dirty="0" err="1"/>
              <a:t>primarykey</a:t>
            </a:r>
            <a:r>
              <a:rPr lang="en-US" dirty="0"/>
              <a:t> value can be used to </a:t>
            </a:r>
            <a:r>
              <a:rPr lang="en-US" b="1" dirty="0"/>
              <a:t>reference</a:t>
            </a:r>
            <a:r>
              <a:rPr lang="en-US" dirty="0"/>
              <a:t> a tuple by including the </a:t>
            </a:r>
            <a:r>
              <a:rPr lang="en-US" b="1" dirty="0"/>
              <a:t>ref</a:t>
            </a:r>
            <a:r>
              <a:rPr lang="en-US" dirty="0"/>
              <a:t> from clause in the type definition as shown above.</a:t>
            </a:r>
          </a:p>
          <a:p>
            <a:pPr marL="171450" indent="-171450">
              <a:buFont typeface="Arial" panose="020B0604020202020204" pitchFamily="34" charset="0"/>
              <a:buChar char="•"/>
            </a:pPr>
            <a:endParaRPr lang="en-US" dirty="0"/>
          </a:p>
          <a:p>
            <a:pPr marL="171450" indent="-171450" algn="l">
              <a:buFont typeface="Arial" panose="020B0604020202020204" pitchFamily="34" charset="0"/>
              <a:buChar char="•"/>
            </a:pPr>
            <a:r>
              <a:rPr lang="en-US" b="1" i="0" dirty="0">
                <a:solidFill>
                  <a:srgbClr val="E3E3E3"/>
                </a:solidFill>
                <a:effectLst/>
                <a:latin typeface="Google Sans"/>
              </a:rPr>
              <a:t>Reference Types</a:t>
            </a:r>
            <a:r>
              <a:rPr lang="en-US" b="0" i="0" dirty="0">
                <a:solidFill>
                  <a:srgbClr val="E3E3E3"/>
                </a:solidFill>
                <a:effectLst/>
                <a:latin typeface="Google Sans"/>
              </a:rPr>
              <a:t>:</a:t>
            </a:r>
          </a:p>
          <a:p>
            <a:pPr marL="742950" lvl="1" indent="-285750" algn="l">
              <a:buFont typeface="Arial" panose="020B0604020202020204" pitchFamily="34" charset="0"/>
              <a:buChar char="•"/>
            </a:pPr>
            <a:r>
              <a:rPr lang="en-US" b="0" i="0" dirty="0">
                <a:solidFill>
                  <a:srgbClr val="E3E3E3"/>
                </a:solidFill>
                <a:effectLst/>
                <a:latin typeface="Google Sans"/>
              </a:rPr>
              <a:t>These are special data types that allow you to </a:t>
            </a:r>
            <a:r>
              <a:rPr lang="en-US" b="1" i="0" dirty="0">
                <a:solidFill>
                  <a:srgbClr val="E3E3E3"/>
                </a:solidFill>
                <a:effectLst/>
                <a:latin typeface="Google Sans"/>
              </a:rPr>
              <a:t>indirectly reference</a:t>
            </a:r>
            <a:r>
              <a:rPr lang="en-US" b="0" i="0" dirty="0">
                <a:solidFill>
                  <a:srgbClr val="E3E3E3"/>
                </a:solidFill>
                <a:effectLst/>
                <a:latin typeface="Google Sans"/>
              </a:rPr>
              <a:t> a row (tuple) within a table.</a:t>
            </a:r>
          </a:p>
          <a:p>
            <a:pPr marL="742950" lvl="1" indent="-285750" algn="l">
              <a:buFont typeface="Arial" panose="020B0604020202020204" pitchFamily="34" charset="0"/>
              <a:buChar char="•"/>
            </a:pPr>
            <a:r>
              <a:rPr lang="en-US" b="0" i="0" dirty="0">
                <a:solidFill>
                  <a:srgbClr val="E3E3E3"/>
                </a:solidFill>
                <a:effectLst/>
                <a:latin typeface="Google Sans"/>
              </a:rPr>
              <a:t>Instead of storing the actual data, they store a </a:t>
            </a:r>
            <a:r>
              <a:rPr lang="en-US" b="1" i="0" dirty="0">
                <a:solidFill>
                  <a:srgbClr val="E3E3E3"/>
                </a:solidFill>
                <a:effectLst/>
                <a:latin typeface="Google Sans"/>
              </a:rPr>
              <a:t>unique identifier</a:t>
            </a:r>
            <a:r>
              <a:rPr lang="en-US" b="0" i="0" dirty="0">
                <a:solidFill>
                  <a:srgbClr val="E3E3E3"/>
                </a:solidFill>
                <a:effectLst/>
                <a:latin typeface="Google Sans"/>
              </a:rPr>
              <a:t> that points to the specific row.</a:t>
            </a:r>
          </a:p>
          <a:p>
            <a:pPr marL="742950" lvl="1" indent="-285750" algn="l">
              <a:buFont typeface="Arial" panose="020B0604020202020204" pitchFamily="34" charset="0"/>
              <a:buChar char="•"/>
            </a:pPr>
            <a:r>
              <a:rPr lang="en-US" b="0" i="0" dirty="0">
                <a:solidFill>
                  <a:srgbClr val="E3E3E3"/>
                </a:solidFill>
                <a:effectLst/>
                <a:latin typeface="Google Sans"/>
              </a:rPr>
              <a:t>This can be beneficial for managing complex object relationships where direct data storage might be inefficient.</a:t>
            </a:r>
          </a:p>
          <a:p>
            <a:pPr marL="171450" indent="-171450" algn="l">
              <a:buFont typeface="Arial" panose="020B0604020202020204" pitchFamily="34" charset="0"/>
              <a:buChar char="•"/>
            </a:pPr>
            <a:r>
              <a:rPr lang="en-US" b="1" i="0" dirty="0">
                <a:solidFill>
                  <a:srgbClr val="E3E3E3"/>
                </a:solidFill>
                <a:effectLst/>
                <a:latin typeface="Google Sans"/>
              </a:rPr>
              <a:t>System-defined Identifiers</a:t>
            </a:r>
            <a:r>
              <a:rPr lang="en-US" b="0" i="0" dirty="0">
                <a:solidFill>
                  <a:srgbClr val="E3E3E3"/>
                </a:solidFill>
                <a:effectLst/>
                <a:latin typeface="Google Sans"/>
              </a:rPr>
              <a:t>:</a:t>
            </a:r>
          </a:p>
          <a:p>
            <a:pPr marL="742950" lvl="1" indent="-285750" algn="l">
              <a:buFont typeface="Arial" panose="020B0604020202020204" pitchFamily="34" charset="0"/>
              <a:buChar char="•"/>
            </a:pPr>
            <a:r>
              <a:rPr lang="en-US" b="0" i="0" dirty="0">
                <a:solidFill>
                  <a:srgbClr val="E3E3E3"/>
                </a:solidFill>
                <a:effectLst/>
                <a:latin typeface="Google Sans"/>
              </a:rPr>
              <a:t>By default, most SQL databases assign unique identifiers (typically hidden) to each row for internal management.</a:t>
            </a:r>
          </a:p>
          <a:p>
            <a:pPr marL="742950" lvl="1" indent="-285750" algn="l">
              <a:buFont typeface="Arial" panose="020B0604020202020204" pitchFamily="34" charset="0"/>
              <a:buChar char="•"/>
            </a:pPr>
            <a:r>
              <a:rPr lang="en-US" b="0" i="0" dirty="0">
                <a:solidFill>
                  <a:srgbClr val="E3E3E3"/>
                </a:solidFill>
                <a:effectLst/>
                <a:latin typeface="Google Sans"/>
              </a:rPr>
              <a:t>These identifiers are not directly accessible or usable by users for referencing purposes.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59</a:t>
            </a:fld>
            <a:endParaRPr lang="en-US" altLang="en-US"/>
          </a:p>
        </p:txBody>
      </p:sp>
    </p:spTree>
    <p:extLst>
      <p:ext uri="{BB962C8B-B14F-4D97-AF65-F5344CB8AC3E}">
        <p14:creationId xmlns:p14="http://schemas.microsoft.com/office/powerpoint/2010/main" val="235848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77925" y="695325"/>
            <a:ext cx="4643438" cy="3481388"/>
          </a:xfrm>
          <a:ln/>
        </p:spPr>
      </p:sp>
      <p:sp>
        <p:nvSpPr>
          <p:cNvPr id="45059" name="Rectangle 3"/>
          <p:cNvSpPr>
            <a:spLocks noGrp="1" noChangeArrowheads="1"/>
          </p:cNvSpPr>
          <p:nvPr>
            <p:ph type="body" idx="1"/>
          </p:nvPr>
        </p:nvSpPr>
        <p:spPr>
          <a:xfrm>
            <a:off x="700088" y="4410075"/>
            <a:ext cx="5599112"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type Department with a field name and a field head that is a reference to the type Person.</a:t>
            </a:r>
          </a:p>
          <a:p>
            <a:pPr marL="171450" indent="-171450">
              <a:buFont typeface="Arial" panose="020B0604020202020204" pitchFamily="34" charset="0"/>
              <a:buChar char="•"/>
            </a:pPr>
            <a:r>
              <a:rPr lang="en-US" dirty="0"/>
              <a:t>scope clause above completes the definition of the foreign key from </a:t>
            </a:r>
            <a:r>
              <a:rPr lang="en-US" dirty="0" err="1"/>
              <a:t>departments.head</a:t>
            </a:r>
            <a:r>
              <a:rPr lang="en-US" dirty="0"/>
              <a:t> to the people relation</a:t>
            </a: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60</a:t>
            </a:fld>
            <a:endParaRPr lang="en-US" altLang="en-US"/>
          </a:p>
        </p:txBody>
      </p:sp>
    </p:spTree>
    <p:extLst>
      <p:ext uri="{BB962C8B-B14F-4D97-AF65-F5344CB8AC3E}">
        <p14:creationId xmlns:p14="http://schemas.microsoft.com/office/powerpoint/2010/main" val="2206003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t>
            </a:r>
            <a:r>
              <a:rPr lang="en-US" b="1" dirty="0"/>
              <a:t>primary goal </a:t>
            </a:r>
            <a:r>
              <a:rPr lang="en-US" dirty="0"/>
              <a:t>of object-relational mapping systems is to </a:t>
            </a:r>
            <a:r>
              <a:rPr lang="en-US" b="1" dirty="0"/>
              <a:t>ease the job of programmers </a:t>
            </a:r>
            <a:r>
              <a:rPr lang="en-US" dirty="0"/>
              <a:t>who build applications by providing them </a:t>
            </a:r>
            <a:r>
              <a:rPr lang="en-US" b="1" dirty="0"/>
              <a:t>an object model </a:t>
            </a:r>
            <a:r>
              <a:rPr lang="en-US" dirty="0"/>
              <a:t>while retaining the benefits of using a robust relational database underneath.</a:t>
            </a:r>
          </a:p>
          <a:p>
            <a:pPr marL="171450" indent="-171450">
              <a:buFont typeface="Arial" panose="020B0604020202020204" pitchFamily="34" charset="0"/>
              <a:buChar char="•"/>
            </a:pPr>
            <a:r>
              <a:rPr lang="en-US" dirty="0"/>
              <a:t>As an added benefit, </a:t>
            </a:r>
            <a:r>
              <a:rPr lang="en-US" b="1" dirty="0"/>
              <a:t>when operating on objects cached in memory</a:t>
            </a:r>
            <a:r>
              <a:rPr lang="en-US" dirty="0"/>
              <a:t>, object-relational systems can provide significant performance gains over direct access to the underlying database.</a:t>
            </a:r>
          </a:p>
          <a:p>
            <a:pPr marL="628650" lvl="1" indent="-171450">
              <a:buFont typeface="Arial" panose="020B0604020202020204" pitchFamily="34" charset="0"/>
              <a:buChar char="•"/>
            </a:pPr>
            <a:r>
              <a:rPr lang="en-US" b="0" i="0" dirty="0">
                <a:solidFill>
                  <a:srgbClr val="111111"/>
                </a:solidFill>
                <a:effectLst/>
                <a:latin typeface="-apple-system"/>
              </a:rPr>
              <a:t>When </a:t>
            </a:r>
            <a:r>
              <a:rPr lang="en-US" b="1" i="0" dirty="0">
                <a:solidFill>
                  <a:srgbClr val="111111"/>
                </a:solidFill>
                <a:effectLst/>
                <a:latin typeface="-apple-system"/>
              </a:rPr>
              <a:t>data objects are read from the database</a:t>
            </a:r>
            <a:r>
              <a:rPr lang="en-US" b="0" i="0" dirty="0">
                <a:solidFill>
                  <a:srgbClr val="111111"/>
                </a:solidFill>
                <a:effectLst/>
                <a:latin typeface="-apple-system"/>
              </a:rPr>
              <a:t>, </a:t>
            </a:r>
            <a:r>
              <a:rPr lang="en-US" b="1" i="0" dirty="0">
                <a:solidFill>
                  <a:srgbClr val="111111"/>
                </a:solidFill>
                <a:effectLst/>
                <a:latin typeface="-apple-system"/>
              </a:rPr>
              <a:t>they can be kept in the application’s memory </a:t>
            </a:r>
            <a:r>
              <a:rPr lang="en-US" b="0" i="0" dirty="0">
                <a:solidFill>
                  <a:srgbClr val="111111"/>
                </a:solidFill>
                <a:effectLst/>
                <a:latin typeface="-apple-system"/>
              </a:rPr>
              <a:t>for a while. This means that </a:t>
            </a:r>
            <a:r>
              <a:rPr lang="en-US" b="1" i="0" dirty="0">
                <a:solidFill>
                  <a:srgbClr val="111111"/>
                </a:solidFill>
                <a:effectLst/>
                <a:latin typeface="-apple-system"/>
              </a:rPr>
              <a:t>if the application needs to refer to the same data </a:t>
            </a:r>
            <a:r>
              <a:rPr lang="en-US" b="0" i="0" dirty="0">
                <a:solidFill>
                  <a:srgbClr val="111111"/>
                </a:solidFill>
                <a:effectLst/>
                <a:latin typeface="-apple-system"/>
              </a:rPr>
              <a:t>again, </a:t>
            </a:r>
            <a:r>
              <a:rPr lang="en-US" b="1" i="0" dirty="0">
                <a:solidFill>
                  <a:srgbClr val="111111"/>
                </a:solidFill>
                <a:effectLst/>
                <a:latin typeface="-apple-system"/>
              </a:rPr>
              <a:t>it can use the cached copy instead of making another expensive trip </a:t>
            </a:r>
            <a:r>
              <a:rPr lang="en-US" b="0" i="0" dirty="0">
                <a:solidFill>
                  <a:srgbClr val="111111"/>
                </a:solidFill>
                <a:effectLst/>
                <a:latin typeface="-apple-system"/>
              </a:rPr>
              <a:t>to the </a:t>
            </a:r>
            <a:r>
              <a:rPr lang="en-US" b="1" i="0" dirty="0">
                <a:solidFill>
                  <a:srgbClr val="111111"/>
                </a:solidFill>
                <a:effectLst/>
                <a:latin typeface="-apple-system"/>
              </a:rPr>
              <a:t>database</a:t>
            </a:r>
            <a:r>
              <a:rPr lang="en-US" b="0" i="0" dirty="0">
                <a:solidFill>
                  <a:srgbClr val="111111"/>
                </a:solidFill>
                <a:effectLst/>
                <a:latin typeface="-apple-system"/>
              </a:rPr>
              <a:t>. This can result in significant performance gains, especially for read-heavy applications or applications with complex transactional requirements</a:t>
            </a:r>
          </a:p>
          <a:p>
            <a:pPr marL="171450" lvl="0" indent="-171450">
              <a:buFont typeface="Arial" panose="020B0604020202020204" pitchFamily="34" charset="0"/>
              <a:buChar char="•"/>
            </a:pPr>
            <a:r>
              <a:rPr lang="en-US" b="1" i="0" dirty="0">
                <a:solidFill>
                  <a:srgbClr val="111111"/>
                </a:solidFill>
                <a:effectLst/>
                <a:latin typeface="-apple-system"/>
              </a:rPr>
              <a:t>for applications </a:t>
            </a:r>
            <a:r>
              <a:rPr lang="en-US" b="0" i="0" dirty="0">
                <a:solidFill>
                  <a:srgbClr val="111111"/>
                </a:solidFill>
                <a:effectLst/>
                <a:latin typeface="-apple-system"/>
              </a:rPr>
              <a:t>with </a:t>
            </a:r>
            <a:r>
              <a:rPr lang="en-US" b="1" i="0" dirty="0">
                <a:solidFill>
                  <a:srgbClr val="111111"/>
                </a:solidFill>
                <a:effectLst/>
                <a:latin typeface="-apple-system"/>
              </a:rPr>
              <a:t>very complex database schemas </a:t>
            </a:r>
            <a:r>
              <a:rPr lang="en-US" b="0" i="0" dirty="0">
                <a:solidFill>
                  <a:srgbClr val="111111"/>
                </a:solidFill>
                <a:effectLst/>
                <a:latin typeface="-apple-system"/>
              </a:rPr>
              <a:t>or advanced database-specific features, </a:t>
            </a:r>
            <a:r>
              <a:rPr lang="en-US" b="1" i="0" dirty="0">
                <a:solidFill>
                  <a:srgbClr val="111111"/>
                </a:solidFill>
                <a:effectLst/>
                <a:latin typeface="-apple-system"/>
              </a:rPr>
              <a:t>writing SQL queries directly might be more efficient or flexible</a:t>
            </a:r>
            <a:r>
              <a:rPr lang="en-US" b="0" i="0" dirty="0">
                <a:solidFill>
                  <a:srgbClr val="111111"/>
                </a:solidFill>
                <a:effectLst/>
                <a:latin typeface="-apple-system"/>
              </a:rPr>
              <a:t>. As with any technology choice, it’s important to consider the specific needs and constraints of your project.</a:t>
            </a:r>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61</a:t>
            </a:fld>
            <a:endParaRPr lang="en-US" altLang="en-US"/>
          </a:p>
        </p:txBody>
      </p:sp>
    </p:spTree>
    <p:extLst>
      <p:ext uri="{BB962C8B-B14F-4D97-AF65-F5344CB8AC3E}">
        <p14:creationId xmlns:p14="http://schemas.microsoft.com/office/powerpoint/2010/main" val="10701573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Object-relational mapping systems can suffer from significant performance inefficiencies for bulk database updates, as well as for complex queries that are written directly in the imperative language. It is possible to update the database directly, bypassing the object-relational mapping system, and to write complex queries directly in SQL in cases where such inefficiencies are discovered</a:t>
            </a: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62</a:t>
            </a:fld>
            <a:endParaRPr lang="en-US" altLang="en-US"/>
          </a:p>
        </p:txBody>
      </p:sp>
    </p:spTree>
    <p:extLst>
      <p:ext uri="{BB962C8B-B14F-4D97-AF65-F5344CB8AC3E}">
        <p14:creationId xmlns:p14="http://schemas.microsoft.com/office/powerpoint/2010/main" val="9475197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F1F1F"/>
                </a:solidFill>
                <a:effectLst/>
                <a:latin typeface="Google Sans"/>
              </a:rPr>
              <a:t>Benefits:</a:t>
            </a:r>
            <a:endParaRPr kumimoji="0" lang="en-US" altLang="en-US" sz="1200" b="0" i="0" u="none" strike="noStrike" cap="none" normalizeH="0" baseline="0" dirty="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1F1F1F"/>
                </a:solidFill>
                <a:effectLst/>
                <a:latin typeface="Google Sans"/>
              </a:rPr>
              <a:t>Developer productivity:</a:t>
            </a:r>
            <a:r>
              <a:rPr kumimoji="0" lang="en-US" altLang="en-US" sz="1200" b="0" i="0" u="none" strike="noStrike" cap="none" normalizeH="0" baseline="0" dirty="0">
                <a:ln>
                  <a:noFill/>
                </a:ln>
                <a:solidFill>
                  <a:srgbClr val="1F1F1F"/>
                </a:solidFill>
                <a:effectLst/>
                <a:latin typeface="Google Sans"/>
              </a:rPr>
              <a:t> Easier and faster to write and maintain code.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1F1F1F"/>
                </a:solidFill>
                <a:effectLst/>
                <a:latin typeface="Google Sans"/>
              </a:rPr>
              <a:t>Performance:</a:t>
            </a:r>
            <a:r>
              <a:rPr kumimoji="0" lang="en-US" altLang="en-US" sz="1200" b="0" i="0" u="none" strike="noStrike" cap="none" normalizeH="0" baseline="0" dirty="0">
                <a:ln>
                  <a:noFill/>
                </a:ln>
                <a:solidFill>
                  <a:srgbClr val="1F1F1F"/>
                </a:solidFill>
                <a:effectLst/>
                <a:latin typeface="Google Sans"/>
              </a:rPr>
              <a:t> Cached objects can be faster to access than direct database calls.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1F1F1F"/>
                </a:solidFill>
                <a:effectLst/>
                <a:latin typeface="Google Sans"/>
              </a:rPr>
              <a:t>Database independence:</a:t>
            </a:r>
            <a:r>
              <a:rPr kumimoji="0" lang="en-US" altLang="en-US" sz="1200" b="0" i="0" u="none" strike="noStrike" cap="none" normalizeH="0" baseline="0" dirty="0">
                <a:ln>
                  <a:noFill/>
                </a:ln>
                <a:solidFill>
                  <a:srgbClr val="1F1F1F"/>
                </a:solidFill>
                <a:effectLst/>
                <a:latin typeface="Google Sans"/>
              </a:rPr>
              <a:t> Code is portable across different databases.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1F1F1F"/>
                </a:solidFill>
                <a:effectLst/>
                <a:latin typeface="Google Sans"/>
              </a:rPr>
              <a:t>Reduced complexity:</a:t>
            </a:r>
            <a:r>
              <a:rPr kumimoji="0" lang="en-US" altLang="en-US" sz="1200" b="0" i="0" u="none" strike="noStrike" cap="none" normalizeH="0" baseline="0" dirty="0">
                <a:ln>
                  <a:noFill/>
                </a:ln>
                <a:solidFill>
                  <a:srgbClr val="1F1F1F"/>
                </a:solidFill>
                <a:effectLst/>
                <a:latin typeface="Google Sans"/>
              </a:rPr>
              <a:t> ORM abstracts away low-level details.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F1F1F"/>
                </a:solidFill>
                <a:effectLst/>
                <a:latin typeface="Google Sans"/>
              </a:rPr>
              <a:t>Note:</a:t>
            </a:r>
            <a:r>
              <a:rPr kumimoji="0" lang="en-US" altLang="en-US" sz="1200" b="0" i="0" u="none" strike="noStrike" cap="none" normalizeH="0" baseline="0" dirty="0">
                <a:ln>
                  <a:noFill/>
                </a:ln>
                <a:solidFill>
                  <a:srgbClr val="1F1F1F"/>
                </a:solidFill>
                <a:effectLst/>
                <a:latin typeface="Google Sans"/>
              </a:rPr>
              <a:t> Although ORMs offer advantages, they aren't perfect solutions for every scenario. Consider the complexity of your project and specific needs when choosing an approach.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63</a:t>
            </a:fld>
            <a:endParaRPr lang="en-US" altLang="en-US"/>
          </a:p>
        </p:txBody>
      </p:sp>
    </p:spTree>
    <p:extLst>
      <p:ext uri="{BB962C8B-B14F-4D97-AF65-F5344CB8AC3E}">
        <p14:creationId xmlns:p14="http://schemas.microsoft.com/office/powerpoint/2010/main" val="16058519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1F1F1F"/>
                </a:solidFill>
                <a:effectLst/>
                <a:latin typeface="Google Sans"/>
              </a:rPr>
              <a:t>users = </a:t>
            </a:r>
            <a:r>
              <a:rPr lang="en-US" b="1" i="0" dirty="0" err="1">
                <a:solidFill>
                  <a:srgbClr val="1F1F1F"/>
                </a:solidFill>
                <a:effectLst/>
                <a:latin typeface="Google Sans"/>
              </a:rPr>
              <a:t>session.query</a:t>
            </a:r>
            <a:r>
              <a:rPr lang="en-US" b="1" i="0" dirty="0">
                <a:solidFill>
                  <a:srgbClr val="1F1F1F"/>
                </a:solidFill>
                <a:effectLst/>
                <a:latin typeface="Google Sans"/>
              </a:rPr>
              <a:t>(User).all()</a:t>
            </a:r>
            <a:r>
              <a:rPr lang="en-US" b="0" i="0" dirty="0">
                <a:solidFill>
                  <a:srgbClr val="1F1F1F"/>
                </a:solidFill>
                <a:effectLst/>
                <a:latin typeface="Google Sans"/>
              </a:rPr>
              <a:t>: This line </a:t>
            </a:r>
            <a:r>
              <a:rPr lang="en-US" b="1" i="0" dirty="0">
                <a:solidFill>
                  <a:srgbClr val="1F1F1F"/>
                </a:solidFill>
                <a:effectLst/>
                <a:latin typeface="Google Sans"/>
              </a:rPr>
              <a:t>fetches all User objects from the database </a:t>
            </a:r>
            <a:r>
              <a:rPr lang="en-US" b="0" i="0" dirty="0">
                <a:solidFill>
                  <a:srgbClr val="1F1F1F"/>
                </a:solidFill>
                <a:effectLst/>
                <a:latin typeface="Google Sans"/>
              </a:rPr>
              <a:t>using the ORM's session object.</a:t>
            </a:r>
          </a:p>
          <a:p>
            <a:pPr algn="l">
              <a:buFont typeface="+mj-lt"/>
              <a:buAutoNum type="arabicPeriod"/>
            </a:pPr>
            <a:r>
              <a:rPr lang="en-US" b="1" i="0" dirty="0">
                <a:solidFill>
                  <a:srgbClr val="1F1F1F"/>
                </a:solidFill>
                <a:effectLst/>
                <a:latin typeface="Google Sans"/>
              </a:rPr>
              <a:t>for user in users:</a:t>
            </a:r>
            <a:r>
              <a:rPr lang="en-US" b="0" i="0" dirty="0">
                <a:solidFill>
                  <a:srgbClr val="1F1F1F"/>
                </a:solidFill>
                <a:effectLst/>
                <a:latin typeface="Google Sans"/>
              </a:rPr>
              <a:t>: This loop iterates over each user object retrieved.</a:t>
            </a:r>
          </a:p>
          <a:p>
            <a:pPr algn="l">
              <a:buFont typeface="+mj-lt"/>
              <a:buAutoNum type="arabicPeriod"/>
            </a:pPr>
            <a:r>
              <a:rPr lang="en-US" b="1" i="0" dirty="0" err="1">
                <a:solidFill>
                  <a:srgbClr val="1F1F1F"/>
                </a:solidFill>
                <a:effectLst/>
                <a:latin typeface="Google Sans"/>
              </a:rPr>
              <a:t>user.status</a:t>
            </a:r>
            <a:r>
              <a:rPr lang="en-US" b="1" i="0" dirty="0">
                <a:solidFill>
                  <a:srgbClr val="1F1F1F"/>
                </a:solidFill>
                <a:effectLst/>
                <a:latin typeface="Google Sans"/>
              </a:rPr>
              <a:t> = 'inactive'</a:t>
            </a:r>
            <a:r>
              <a:rPr lang="en-US" b="0" i="0" dirty="0">
                <a:solidFill>
                  <a:srgbClr val="1F1F1F"/>
                </a:solidFill>
                <a:effectLst/>
                <a:latin typeface="Google Sans"/>
              </a:rPr>
              <a:t>: Inside the loop, the status attribute of each user object is directly modified to "inactive".</a:t>
            </a:r>
          </a:p>
          <a:p>
            <a:pPr algn="l">
              <a:buFont typeface="+mj-lt"/>
              <a:buAutoNum type="arabicPeriod"/>
            </a:pPr>
            <a:r>
              <a:rPr lang="en-US" b="1" i="0" dirty="0" err="1">
                <a:solidFill>
                  <a:srgbClr val="1F1F1F"/>
                </a:solidFill>
                <a:effectLst/>
                <a:latin typeface="Google Sans"/>
              </a:rPr>
              <a:t>session.commit</a:t>
            </a:r>
            <a:r>
              <a:rPr lang="en-US" b="1" i="0" dirty="0">
                <a:solidFill>
                  <a:srgbClr val="1F1F1F"/>
                </a:solidFill>
                <a:effectLst/>
                <a:latin typeface="Google Sans"/>
              </a:rPr>
              <a:t>()</a:t>
            </a:r>
            <a:r>
              <a:rPr lang="en-US" b="0" i="0" dirty="0">
                <a:solidFill>
                  <a:srgbClr val="1F1F1F"/>
                </a:solidFill>
                <a:effectLst/>
                <a:latin typeface="Google Sans"/>
              </a:rPr>
              <a:t>: After modifying each user object, </a:t>
            </a:r>
            <a:r>
              <a:rPr lang="en-US" b="0" i="0" dirty="0" err="1">
                <a:solidFill>
                  <a:srgbClr val="1F1F1F"/>
                </a:solidFill>
                <a:effectLst/>
                <a:latin typeface="Google Sans"/>
              </a:rPr>
              <a:t>session.commit</a:t>
            </a:r>
            <a:r>
              <a:rPr lang="en-US" b="0" i="0" dirty="0">
                <a:solidFill>
                  <a:srgbClr val="1F1F1F"/>
                </a:solidFill>
                <a:effectLst/>
                <a:latin typeface="Google Sans"/>
              </a:rPr>
              <a:t>() is called to save the changes to the database. This results in a separate UPDATE statement for each user.</a:t>
            </a:r>
          </a:p>
          <a:p>
            <a:pPr algn="l">
              <a:buFont typeface="+mj-lt"/>
              <a:buAutoNum type="arabicPeriod"/>
            </a:pPr>
            <a:endParaRPr lang="en-US" b="0" i="0" dirty="0">
              <a:solidFill>
                <a:srgbClr val="1F1F1F"/>
              </a:solidFill>
              <a:effectLst/>
              <a:latin typeface="Google Sans"/>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b="1" i="0" dirty="0">
                <a:solidFill>
                  <a:srgbClr val="1F1F1F"/>
                </a:solidFill>
                <a:effectLst/>
                <a:latin typeface="Google Sans"/>
              </a:rPr>
              <a:t>Inefficiency for large datasets</a:t>
            </a:r>
            <a:r>
              <a:rPr lang="en-US" b="0" i="0" dirty="0">
                <a:solidFill>
                  <a:srgbClr val="1F1F1F"/>
                </a:solidFill>
                <a:effectLst/>
                <a:latin typeface="Google Sans"/>
              </a:rPr>
              <a:t>: If there are a large number of users, this approach can be inefficient because it executes a separate SQL UPDATE statement for each user. This can lead to </a:t>
            </a:r>
            <a:r>
              <a:rPr lang="en-US" b="1" i="0" dirty="0">
                <a:solidFill>
                  <a:srgbClr val="1F1F1F"/>
                </a:solidFill>
                <a:effectLst/>
                <a:latin typeface="Google Sans"/>
              </a:rPr>
              <a:t>performance issues</a:t>
            </a:r>
            <a:r>
              <a:rPr lang="en-US" b="0" i="0" dirty="0">
                <a:solidFill>
                  <a:srgbClr val="1F1F1F"/>
                </a:solidFill>
                <a:effectLst/>
                <a:latin typeface="Google Sans"/>
              </a:rPr>
              <a:t> and unnecessary database load.</a:t>
            </a:r>
          </a:p>
          <a:p>
            <a:pPr algn="l">
              <a:buFont typeface="+mj-lt"/>
              <a:buNone/>
            </a:pPr>
            <a:endParaRPr lang="en-US" b="0" i="0" dirty="0">
              <a:solidFill>
                <a:srgbClr val="1F1F1F"/>
              </a:solidFill>
              <a:effectLst/>
              <a:latin typeface="Google Sans"/>
            </a:endParaRPr>
          </a:p>
          <a:p>
            <a:pPr algn="l"/>
            <a:r>
              <a:rPr lang="en-US" b="1" i="0" dirty="0">
                <a:solidFill>
                  <a:srgbClr val="1F1F1F"/>
                </a:solidFill>
                <a:effectLst/>
                <a:latin typeface="Google Sans"/>
              </a:rPr>
              <a:t>Explanation:</a:t>
            </a:r>
          </a:p>
          <a:p>
            <a:pPr lvl="1"/>
            <a:r>
              <a:rPr lang="en-US" sz="1200" dirty="0" err="1"/>
              <a:t>session.execute</a:t>
            </a:r>
            <a:r>
              <a:rPr lang="en-US" sz="1200" dirty="0"/>
              <a:t>("UPDATE users SET status='inactive’”)</a:t>
            </a:r>
          </a:p>
          <a:p>
            <a:pPr marL="457200" lvl="1" indent="0">
              <a:buNone/>
            </a:pPr>
            <a:r>
              <a:rPr lang="en-US" sz="1200" dirty="0"/>
              <a:t>    </a:t>
            </a:r>
            <a:r>
              <a:rPr lang="en-US" sz="1200" dirty="0" err="1"/>
              <a:t>session.commit</a:t>
            </a:r>
            <a:r>
              <a:rPr lang="en-US" sz="1200" dirty="0"/>
              <a:t>()</a:t>
            </a:r>
            <a:endParaRPr lang="en-US" b="0" i="0" dirty="0">
              <a:solidFill>
                <a:srgbClr val="1F1F1F"/>
              </a:solidFill>
              <a:effectLst/>
              <a:latin typeface="Google Sans"/>
            </a:endParaRPr>
          </a:p>
          <a:p>
            <a:pPr algn="l">
              <a:buFont typeface="+mj-lt"/>
              <a:buAutoNum type="arabicPeriod"/>
            </a:pPr>
            <a:r>
              <a:rPr lang="en-US" b="1" i="0" dirty="0" err="1">
                <a:solidFill>
                  <a:srgbClr val="1F1F1F"/>
                </a:solidFill>
                <a:effectLst/>
                <a:latin typeface="Google Sans"/>
              </a:rPr>
              <a:t>session.execute</a:t>
            </a:r>
            <a:r>
              <a:rPr lang="en-US" b="1" i="0" dirty="0">
                <a:solidFill>
                  <a:srgbClr val="1F1F1F"/>
                </a:solidFill>
                <a:effectLst/>
                <a:latin typeface="Google Sans"/>
              </a:rPr>
              <a:t>("UPDATE users SET status='inactive'")</a:t>
            </a:r>
            <a:r>
              <a:rPr lang="en-US" b="0" i="0" dirty="0">
                <a:solidFill>
                  <a:srgbClr val="1F1F1F"/>
                </a:solidFill>
                <a:effectLst/>
                <a:latin typeface="Google Sans"/>
              </a:rPr>
              <a:t>: This line bypasses the ORM and directly executes a single SQL UPDATE statement against the users table, setting the status of all users to "inactive".</a:t>
            </a:r>
          </a:p>
          <a:p>
            <a:pPr algn="l">
              <a:buFont typeface="+mj-lt"/>
              <a:buAutoNum type="arabicPeriod"/>
            </a:pPr>
            <a:r>
              <a:rPr lang="en-US" b="1" i="0" dirty="0" err="1">
                <a:solidFill>
                  <a:srgbClr val="1F1F1F"/>
                </a:solidFill>
                <a:effectLst/>
                <a:latin typeface="Google Sans"/>
              </a:rPr>
              <a:t>session.commit</a:t>
            </a:r>
            <a:r>
              <a:rPr lang="en-US" b="1" i="0" dirty="0">
                <a:solidFill>
                  <a:srgbClr val="1F1F1F"/>
                </a:solidFill>
                <a:effectLst/>
                <a:latin typeface="Google Sans"/>
              </a:rPr>
              <a:t>()</a:t>
            </a:r>
            <a:r>
              <a:rPr lang="en-US" b="0" i="0" dirty="0">
                <a:solidFill>
                  <a:srgbClr val="1F1F1F"/>
                </a:solidFill>
                <a:effectLst/>
                <a:latin typeface="Google Sans"/>
              </a:rPr>
              <a:t>: Similar to the ORM approach, </a:t>
            </a:r>
            <a:r>
              <a:rPr lang="en-US" b="0" i="0" dirty="0" err="1">
                <a:solidFill>
                  <a:srgbClr val="1F1F1F"/>
                </a:solidFill>
                <a:effectLst/>
                <a:latin typeface="Google Sans"/>
              </a:rPr>
              <a:t>session.commit</a:t>
            </a:r>
            <a:r>
              <a:rPr lang="en-US" b="0" i="0" dirty="0">
                <a:solidFill>
                  <a:srgbClr val="1F1F1F"/>
                </a:solidFill>
                <a:effectLst/>
                <a:latin typeface="Google Sans"/>
              </a:rPr>
              <a:t>() is called to persist the changes to the database.</a:t>
            </a:r>
          </a:p>
          <a:p>
            <a:pPr algn="l"/>
            <a:r>
              <a:rPr lang="en-US" b="1" i="0" dirty="0">
                <a:solidFill>
                  <a:srgbClr val="1F1F1F"/>
                </a:solidFill>
                <a:effectLst/>
                <a:latin typeface="Google Sans"/>
              </a:rPr>
              <a:t>Advantage of this approach:</a:t>
            </a:r>
            <a:endParaRPr lang="en-US" b="0" i="0" dirty="0">
              <a:solidFill>
                <a:srgbClr val="1F1F1F"/>
              </a:solidFill>
              <a:effectLst/>
              <a:latin typeface="Google Sans"/>
            </a:endParaRPr>
          </a:p>
          <a:p>
            <a:pPr algn="l">
              <a:buFont typeface="Arial" panose="020B0604020202020204" pitchFamily="34" charset="0"/>
              <a:buChar char="•"/>
            </a:pPr>
            <a:r>
              <a:rPr lang="en-US" b="1" i="0" dirty="0">
                <a:solidFill>
                  <a:srgbClr val="1F1F1F"/>
                </a:solidFill>
                <a:effectLst/>
                <a:latin typeface="Google Sans"/>
              </a:rPr>
              <a:t>Efficiency for large datasets</a:t>
            </a:r>
            <a:r>
              <a:rPr lang="en-US" b="0" i="0" dirty="0">
                <a:solidFill>
                  <a:srgbClr val="1F1F1F"/>
                </a:solidFill>
                <a:effectLst/>
                <a:latin typeface="Google Sans"/>
              </a:rPr>
              <a:t>: Executing a single UPDATE statement for all users is significantly more efficient than issuing individual statements for each user, especially when dealing with large datasets</a:t>
            </a:r>
          </a:p>
          <a:p>
            <a:pPr algn="l">
              <a:buFont typeface="+mj-lt"/>
              <a:buNone/>
            </a:pPr>
            <a:endParaRPr lang="en-US" b="0" i="0" dirty="0">
              <a:solidFill>
                <a:srgbClr val="1F1F1F"/>
              </a:solidFill>
              <a:effectLst/>
              <a:latin typeface="Google Sans"/>
            </a:endParaRPr>
          </a:p>
          <a:p>
            <a:endParaRPr lang="en-US" b="0" i="0" dirty="0">
              <a:solidFill>
                <a:srgbClr val="111111"/>
              </a:solidFill>
              <a:effectLst/>
              <a:latin typeface="-apple-system"/>
            </a:endParaRP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64</a:t>
            </a:fld>
            <a:endParaRPr lang="en-US" altLang="en-US"/>
          </a:p>
        </p:txBody>
      </p:sp>
    </p:spTree>
    <p:extLst>
      <p:ext uri="{BB962C8B-B14F-4D97-AF65-F5344CB8AC3E}">
        <p14:creationId xmlns:p14="http://schemas.microsoft.com/office/powerpoint/2010/main" val="1346225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77925" y="695325"/>
            <a:ext cx="4643438" cy="3481388"/>
          </a:xfrm>
          <a:ln/>
        </p:spPr>
      </p:sp>
      <p:sp>
        <p:nvSpPr>
          <p:cNvPr id="48131" name="Rectangle 3"/>
          <p:cNvSpPr>
            <a:spLocks noGrp="1" noChangeArrowheads="1"/>
          </p:cNvSpPr>
          <p:nvPr>
            <p:ph type="body" idx="1"/>
          </p:nvPr>
        </p:nvSpPr>
        <p:spPr>
          <a:xfrm>
            <a:off x="700088" y="4410075"/>
            <a:ext cx="5599112"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lstStyle/>
          <a:p>
            <a:pPr marL="171450" indent="-171450" algn="r" rtl="1">
              <a:buFont typeface="Arial" panose="020B0604020202020204" pitchFamily="34" charset="0"/>
              <a:buChar char="•"/>
            </a:pPr>
            <a:r>
              <a:rPr lang="fa-IR" dirty="0">
                <a:solidFill>
                  <a:srgbClr val="1F1F1F"/>
                </a:solidFill>
                <a:effectLst/>
                <a:latin typeface="Google Sans"/>
              </a:rPr>
              <a:t>داده های متنی از متون بدون ساختار تشکیل شده اند.</a:t>
            </a:r>
            <a:endParaRPr lang="en-US" dirty="0">
              <a:solidFill>
                <a:srgbClr val="1F1F1F"/>
              </a:solidFill>
              <a:effectLst/>
              <a:latin typeface="Google Sans"/>
            </a:endParaRPr>
          </a:p>
          <a:p>
            <a:pPr marL="171450" indent="-171450" algn="r" rtl="1">
              <a:buFont typeface="Arial" panose="020B0604020202020204" pitchFamily="34" charset="0"/>
              <a:buChar char="•"/>
            </a:pPr>
            <a:r>
              <a:rPr lang="fa-IR" dirty="0">
                <a:solidFill>
                  <a:srgbClr val="1F1F1F"/>
                </a:solidFill>
                <a:effectLst/>
                <a:latin typeface="Google Sans"/>
              </a:rPr>
              <a:t>اصطلاح بازیابی اطلاعات به طور کلی به جستجوی داده های متنی بدون ساختار اشاره دارد.</a:t>
            </a:r>
            <a:endParaRPr lang="en-US" dirty="0">
              <a:solidFill>
                <a:srgbClr val="1F1F1F"/>
              </a:solidFill>
              <a:effectLst/>
              <a:latin typeface="Google Sans"/>
            </a:endParaRPr>
          </a:p>
          <a:p>
            <a:pPr marL="171450" indent="-171450" algn="r" rtl="1">
              <a:buFont typeface="Arial" panose="020B0604020202020204" pitchFamily="34" charset="0"/>
              <a:buChar char="•"/>
            </a:pPr>
            <a:r>
              <a:rPr lang="fa-IR" dirty="0">
                <a:solidFill>
                  <a:srgbClr val="1F1F1F"/>
                </a:solidFill>
                <a:effectLst/>
                <a:latin typeface="Google Sans"/>
              </a:rPr>
              <a:t> در مدل سنتی استفاده شده در حوزه بازیابی اطلاعات، اطلاعات متنی در قالب اسناد سازماندهی می شوند. در یک پایگاه داده، یک ویژگی با ارزش متنی را می توان یک سند در نظر گرفت. در متن وب، هر صفحه وب را می توان به عنوان یک سند در نظر گرفت.</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77925" y="695325"/>
            <a:ext cx="4643438" cy="3481388"/>
          </a:xfrm>
          <a:ln/>
        </p:spPr>
      </p:sp>
      <p:sp>
        <p:nvSpPr>
          <p:cNvPr id="48131" name="Rectangle 3"/>
          <p:cNvSpPr>
            <a:spLocks noGrp="1" noChangeArrowheads="1"/>
          </p:cNvSpPr>
          <p:nvPr>
            <p:ph type="body" idx="1"/>
          </p:nvPr>
        </p:nvSpPr>
        <p:spPr>
          <a:xfrm>
            <a:off x="700088" y="4410075"/>
            <a:ext cx="5599112"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lstStyle/>
          <a:p>
            <a:pPr algn="r" rtl="1"/>
            <a:r>
              <a:rPr lang="fa-IR" b="1" dirty="0">
                <a:solidFill>
                  <a:srgbClr val="1F1F1F"/>
                </a:solidFill>
                <a:effectLst/>
                <a:latin typeface="Google Sans"/>
              </a:rPr>
              <a:t>عنوان کلیدواژه: شرح</a:t>
            </a:r>
            <a:endParaRPr lang="fa-IR" dirty="0">
              <a:solidFill>
                <a:srgbClr val="1F1F1F"/>
              </a:solidFill>
              <a:effectLst/>
              <a:latin typeface="Google Sans"/>
            </a:endParaRPr>
          </a:p>
          <a:p>
            <a:pPr algn="r" rtl="1">
              <a:buFont typeface="Arial" panose="020B0604020202020204" pitchFamily="34" charset="0"/>
              <a:buChar char="•"/>
            </a:pPr>
            <a:r>
              <a:rPr lang="fa-IR" b="1" dirty="0">
                <a:solidFill>
                  <a:srgbClr val="1F1F1F"/>
                </a:solidFill>
                <a:effectLst/>
                <a:latin typeface="Google Sans"/>
              </a:rPr>
              <a:t>توضیحات:</a:t>
            </a:r>
            <a:r>
              <a:rPr lang="fa-IR" dirty="0">
                <a:solidFill>
                  <a:srgbClr val="1F1F1F"/>
                </a:solidFill>
                <a:effectLst/>
                <a:latin typeface="Google Sans"/>
              </a:rPr>
              <a:t> مجموعه ای از کلیدواژه ها به طور معمول برای توصیف اسناد مورد نظر استفاده می شوند. این کلیدواژه ها مفاهیم اصلی و موضوعات کلیدی موجود در سند را خلاصه می کنند.</a:t>
            </a:r>
          </a:p>
          <a:p>
            <a:pPr algn="r" rtl="1">
              <a:buFont typeface="Arial" panose="020B0604020202020204" pitchFamily="34" charset="0"/>
              <a:buChar char="•"/>
            </a:pPr>
            <a:r>
              <a:rPr lang="fa-IR" b="1" dirty="0">
                <a:solidFill>
                  <a:srgbClr val="1F1F1F"/>
                </a:solidFill>
                <a:effectLst/>
                <a:latin typeface="Google Sans"/>
              </a:rPr>
              <a:t>مثال ها:</a:t>
            </a:r>
            <a:r>
              <a:rPr lang="fa-IR" dirty="0">
                <a:solidFill>
                  <a:srgbClr val="1F1F1F"/>
                </a:solidFill>
                <a:effectLst/>
                <a:latin typeface="Google Sans"/>
              </a:rPr>
              <a:t> کلیدواژه هایی مانند "سیستم پایگاه داده" می توانند اسنادی را در مورد سیستم های پایگاه داده پیدا کنند. "سهام" و "رسوایی" می توانند مقالاتی را در مورد رسوایی های بازار سهام پیدا کنند.</a:t>
            </a:r>
          </a:p>
          <a:p>
            <a:pPr algn="r" rtl="1"/>
            <a:r>
              <a:rPr lang="fa-IR" b="1" dirty="0">
                <a:solidFill>
                  <a:srgbClr val="1F1F1F"/>
                </a:solidFill>
                <a:effectLst/>
                <a:latin typeface="Google Sans"/>
              </a:rPr>
              <a:t>کلیدواژه های سند:</a:t>
            </a:r>
            <a:endParaRPr lang="fa-IR" dirty="0">
              <a:solidFill>
                <a:srgbClr val="1F1F1F"/>
              </a:solidFill>
              <a:effectLst/>
              <a:latin typeface="Google Sans"/>
            </a:endParaRPr>
          </a:p>
          <a:p>
            <a:pPr algn="r" rtl="1">
              <a:buFont typeface="Arial" panose="020B0604020202020204" pitchFamily="34" charset="0"/>
              <a:buChar char="•"/>
            </a:pPr>
            <a:r>
              <a:rPr lang="fa-IR" b="1" dirty="0">
                <a:solidFill>
                  <a:srgbClr val="1F1F1F"/>
                </a:solidFill>
                <a:effectLst/>
                <a:latin typeface="Google Sans"/>
              </a:rPr>
              <a:t>توضیحات:</a:t>
            </a:r>
            <a:r>
              <a:rPr lang="fa-IR" dirty="0">
                <a:solidFill>
                  <a:srgbClr val="1F1F1F"/>
                </a:solidFill>
                <a:effectLst/>
                <a:latin typeface="Google Sans"/>
              </a:rPr>
              <a:t> به هر سند مجموعه ای از کلیدواژه ها اختصاص داده شده است. به طور معمول، </a:t>
            </a:r>
            <a:r>
              <a:rPr lang="fa-IR" b="1" dirty="0">
                <a:solidFill>
                  <a:srgbClr val="1F1F1F"/>
                </a:solidFill>
                <a:effectLst/>
                <a:latin typeface="Google Sans"/>
              </a:rPr>
              <a:t>تمام کلمات</a:t>
            </a:r>
            <a:r>
              <a:rPr lang="fa-IR" dirty="0">
                <a:solidFill>
                  <a:srgbClr val="1F1F1F"/>
                </a:solidFill>
                <a:effectLst/>
                <a:latin typeface="Google Sans"/>
              </a:rPr>
              <a:t> موجود در سند به عنوان کلیدواژه در نظر گرفته می شوند. با این حال، در برخی </a:t>
            </a:r>
            <a:r>
              <a:rPr lang="fa-IR" b="1" dirty="0">
                <a:solidFill>
                  <a:srgbClr val="1F1F1F"/>
                </a:solidFill>
                <a:effectLst/>
                <a:latin typeface="Google Sans"/>
              </a:rPr>
              <a:t>موارد ممکن است از رویکردهای پیشرفته‌تری برای انتخاب کلیدواژه‌های مرتبط‌تر استفاده شود.</a:t>
            </a:r>
          </a:p>
          <a:p>
            <a:pPr algn="r" rtl="1"/>
            <a:r>
              <a:rPr lang="fa-IR" b="1" dirty="0">
                <a:solidFill>
                  <a:srgbClr val="1F1F1F"/>
                </a:solidFill>
                <a:effectLst/>
                <a:latin typeface="Google Sans"/>
              </a:rPr>
              <a:t>پرس و جوی کلیدواژه:</a:t>
            </a:r>
            <a:endParaRPr lang="fa-IR" dirty="0">
              <a:solidFill>
                <a:srgbClr val="1F1F1F"/>
              </a:solidFill>
              <a:effectLst/>
              <a:latin typeface="Google Sans"/>
            </a:endParaRPr>
          </a:p>
          <a:p>
            <a:pPr algn="r" rtl="1">
              <a:buFont typeface="Arial" panose="020B0604020202020204" pitchFamily="34" charset="0"/>
              <a:buChar char="•"/>
            </a:pPr>
            <a:r>
              <a:rPr lang="fa-IR" b="1" dirty="0">
                <a:solidFill>
                  <a:srgbClr val="1F1F1F"/>
                </a:solidFill>
                <a:effectLst/>
                <a:latin typeface="Google Sans"/>
              </a:rPr>
              <a:t>توضیحات:</a:t>
            </a:r>
            <a:r>
              <a:rPr lang="fa-IR" dirty="0">
                <a:solidFill>
                  <a:srgbClr val="1F1F1F"/>
                </a:solidFill>
                <a:effectLst/>
                <a:latin typeface="Google Sans"/>
              </a:rPr>
              <a:t> یک پرس و جوی کلیدواژه اسنادی را بازیابی می کند که مجموعه کلیدواژه های آنها حاوی </a:t>
            </a:r>
            <a:r>
              <a:rPr lang="fa-IR" b="1" dirty="0">
                <a:solidFill>
                  <a:srgbClr val="1F1F1F"/>
                </a:solidFill>
                <a:effectLst/>
                <a:latin typeface="Google Sans"/>
              </a:rPr>
              <a:t>همه</a:t>
            </a:r>
            <a:r>
              <a:rPr lang="fa-IR" dirty="0">
                <a:solidFill>
                  <a:srgbClr val="1F1F1F"/>
                </a:solidFill>
                <a:effectLst/>
                <a:latin typeface="Google Sans"/>
              </a:rPr>
              <a:t> کلیدواژه های موجود در پرس و جو باشد. به عبارت دیگر، برای اینکه سندی با پرس و جو مطابقت داشته باشد، باید </a:t>
            </a:r>
            <a:r>
              <a:rPr lang="fa-IR" b="1" dirty="0">
                <a:solidFill>
                  <a:srgbClr val="1F1F1F"/>
                </a:solidFill>
                <a:effectLst/>
                <a:latin typeface="Google Sans"/>
              </a:rPr>
              <a:t>تمامی</a:t>
            </a:r>
            <a:r>
              <a:rPr lang="fa-IR" dirty="0">
                <a:solidFill>
                  <a:srgbClr val="1F1F1F"/>
                </a:solidFill>
                <a:effectLst/>
                <a:latin typeface="Google Sans"/>
              </a:rPr>
              <a:t> کلیدواژه های پرس و جو در آن وجود داشته باشند.</a:t>
            </a:r>
          </a:p>
          <a:p>
            <a:pPr algn="r" rtl="1"/>
            <a:r>
              <a:rPr lang="fa-IR" b="1" dirty="0">
                <a:solidFill>
                  <a:srgbClr val="1F1F1F"/>
                </a:solidFill>
                <a:effectLst/>
                <a:latin typeface="Google Sans"/>
              </a:rPr>
              <a:t>نکات اضافی:</a:t>
            </a:r>
            <a:endParaRPr lang="fa-IR" dirty="0">
              <a:solidFill>
                <a:srgbClr val="1F1F1F"/>
              </a:solidFill>
              <a:effectLst/>
              <a:latin typeface="Google Sans"/>
            </a:endParaRPr>
          </a:p>
          <a:p>
            <a:pPr algn="r" rtl="1">
              <a:buFont typeface="Arial" panose="020B0604020202020204" pitchFamily="34" charset="0"/>
              <a:buChar char="•"/>
            </a:pPr>
            <a:r>
              <a:rPr lang="fa-IR" dirty="0">
                <a:solidFill>
                  <a:srgbClr val="1F1F1F"/>
                </a:solidFill>
                <a:effectLst/>
                <a:latin typeface="Google Sans"/>
              </a:rPr>
              <a:t>کلیدواژه ها، ابزاری قدرتمند برای سازماندهی، جستجو و بازیابی اطلاعات متنی هستند.</a:t>
            </a:r>
          </a:p>
          <a:p>
            <a:pPr algn="r" rtl="1">
              <a:buFont typeface="Arial" panose="020B0604020202020204" pitchFamily="34" charset="0"/>
              <a:buChar char="•"/>
            </a:pPr>
            <a:r>
              <a:rPr lang="fa-IR" dirty="0">
                <a:solidFill>
                  <a:srgbClr val="1F1F1F"/>
                </a:solidFill>
                <a:effectLst/>
                <a:latin typeface="Google Sans"/>
              </a:rPr>
              <a:t>انتخاب کلیدواژه های مناسب برای اسناد و پرس و جوها، نتایج جستجوی دقیق و مرتبط را به همراه خواهد داشت.</a:t>
            </a:r>
          </a:p>
          <a:p>
            <a:pPr algn="r" rtl="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406587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77925" y="695325"/>
            <a:ext cx="4643438" cy="3481388"/>
          </a:xfrm>
          <a:ln/>
        </p:spPr>
      </p:sp>
      <p:sp>
        <p:nvSpPr>
          <p:cNvPr id="48131" name="Rectangle 3"/>
          <p:cNvSpPr>
            <a:spLocks noGrp="1" noChangeArrowheads="1"/>
          </p:cNvSpPr>
          <p:nvPr>
            <p:ph type="body" idx="1"/>
          </p:nvPr>
        </p:nvSpPr>
        <p:spPr>
          <a:xfrm>
            <a:off x="700088" y="4410075"/>
            <a:ext cx="5599112"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lstStyle/>
          <a:p>
            <a:pPr algn="r" rtl="1"/>
            <a:r>
              <a:rPr lang="fa-IR" b="1" dirty="0">
                <a:solidFill>
                  <a:srgbClr val="1F1F1F"/>
                </a:solidFill>
                <a:effectLst/>
                <a:latin typeface="Google Sans"/>
              </a:rPr>
              <a:t>بازیابی اطلاعات: جستجوی داده های بدون ساختار</a:t>
            </a:r>
            <a:endParaRPr lang="fa-IR" dirty="0">
              <a:solidFill>
                <a:srgbClr val="1F1F1F"/>
              </a:solidFill>
              <a:effectLst/>
              <a:latin typeface="Google Sans"/>
            </a:endParaRPr>
          </a:p>
          <a:p>
            <a:pPr algn="r" rtl="1">
              <a:buFont typeface="Arial" panose="020B0604020202020204" pitchFamily="34" charset="0"/>
              <a:buChar char="•"/>
            </a:pPr>
            <a:r>
              <a:rPr lang="fa-IR" b="1" dirty="0">
                <a:solidFill>
                  <a:srgbClr val="1F1F1F"/>
                </a:solidFill>
                <a:effectLst/>
                <a:latin typeface="Google Sans"/>
              </a:rPr>
              <a:t>توضیحات:</a:t>
            </a:r>
            <a:r>
              <a:rPr lang="fa-IR" dirty="0">
                <a:solidFill>
                  <a:srgbClr val="1F1F1F"/>
                </a:solidFill>
                <a:effectLst/>
                <a:latin typeface="Google Sans"/>
              </a:rPr>
              <a:t> بازیابی اطلاعات فرآیند بازیابی اطلاعات مورد نیاز از مجموعه ای از داده های بدون ساختار، مانند متن، تصاویر و صدا را گویند. این حوزه به توسعه تکنیک ها و الگوریتم هایی برای یافتن اطلاعات مرتبط با نیاز کاربر، بر اساس پرس و جوهای ارائه شده، می پردازد.</a:t>
            </a:r>
          </a:p>
          <a:p>
            <a:pPr algn="r" rtl="1"/>
            <a:r>
              <a:rPr lang="fa-IR" b="1" dirty="0">
                <a:solidFill>
                  <a:srgbClr val="1F1F1F"/>
                </a:solidFill>
                <a:effectLst/>
                <a:latin typeface="Google Sans"/>
              </a:rPr>
              <a:t>مدل ساده پرس و جوهای کلیدواژه ای:</a:t>
            </a:r>
            <a:endParaRPr lang="fa-IR" dirty="0">
              <a:solidFill>
                <a:srgbClr val="1F1F1F"/>
              </a:solidFill>
              <a:effectLst/>
              <a:latin typeface="Google Sans"/>
            </a:endParaRPr>
          </a:p>
          <a:p>
            <a:pPr algn="r" rtl="1">
              <a:buFont typeface="Arial" panose="020B0604020202020204" pitchFamily="34" charset="0"/>
              <a:buChar char="•"/>
            </a:pPr>
            <a:r>
              <a:rPr lang="fa-IR" b="1" dirty="0">
                <a:solidFill>
                  <a:srgbClr val="1F1F1F"/>
                </a:solidFill>
                <a:effectLst/>
                <a:latin typeface="Google Sans"/>
              </a:rPr>
              <a:t>توضیحات:</a:t>
            </a:r>
            <a:r>
              <a:rPr lang="fa-IR" dirty="0">
                <a:solidFill>
                  <a:srgbClr val="1F1F1F"/>
                </a:solidFill>
                <a:effectLst/>
                <a:latin typeface="Google Sans"/>
              </a:rPr>
              <a:t> در این مدل ساده، با وارد کردن کلیدواژه های مورد نظر به عنوان پرس و جو، اسنادی که </a:t>
            </a:r>
            <a:r>
              <a:rPr lang="fa-IR" b="1" dirty="0">
                <a:solidFill>
                  <a:srgbClr val="1F1F1F"/>
                </a:solidFill>
                <a:effectLst/>
                <a:latin typeface="Google Sans"/>
              </a:rPr>
              <a:t>حاوی تمام</a:t>
            </a:r>
            <a:r>
              <a:rPr lang="fa-IR" dirty="0">
                <a:solidFill>
                  <a:srgbClr val="1F1F1F"/>
                </a:solidFill>
                <a:effectLst/>
                <a:latin typeface="Google Sans"/>
              </a:rPr>
              <a:t> آن کلیدواژه ها هستند، بازیابی می شوند.</a:t>
            </a:r>
          </a:p>
          <a:p>
            <a:pPr algn="r" rtl="1">
              <a:buFont typeface="Arial" panose="020B0604020202020204" pitchFamily="34" charset="0"/>
              <a:buChar char="•"/>
            </a:pPr>
            <a:r>
              <a:rPr lang="fa-IR" b="1" dirty="0">
                <a:solidFill>
                  <a:srgbClr val="1F1F1F"/>
                </a:solidFill>
                <a:effectLst/>
                <a:latin typeface="Google Sans"/>
              </a:rPr>
              <a:t>مثال:</a:t>
            </a:r>
            <a:r>
              <a:rPr lang="fa-IR" dirty="0">
                <a:solidFill>
                  <a:srgbClr val="1F1F1F"/>
                </a:solidFill>
                <a:effectLst/>
                <a:latin typeface="Google Sans"/>
              </a:rPr>
              <a:t> اگر کلیدواژه های پرس و جو "فوتبال" و "لیگ برتر" باشند، اسنادی که در مورد لیگ برتر فوتبال صحبت می کنند، بازیابی خواهند شد.</a:t>
            </a:r>
          </a:p>
          <a:p>
            <a:pPr algn="r" rtl="1"/>
            <a:r>
              <a:rPr lang="fa-IR" b="1" dirty="0">
                <a:solidFill>
                  <a:srgbClr val="1F1F1F"/>
                </a:solidFill>
                <a:effectLst/>
                <a:latin typeface="Google Sans"/>
              </a:rPr>
              <a:t>مدل های پیشرفته تر: رتبه بندی ارتباط </a:t>
            </a:r>
            <a:r>
              <a:rPr lang="en-US" b="1" dirty="0">
                <a:solidFill>
                  <a:srgbClr val="1F1F1F"/>
                </a:solidFill>
                <a:effectLst/>
                <a:latin typeface="Google Sans"/>
              </a:rPr>
              <a:t>Relevance Ranking</a:t>
            </a:r>
            <a:endParaRPr lang="en-US" dirty="0">
              <a:solidFill>
                <a:srgbClr val="1F1F1F"/>
              </a:solidFill>
              <a:effectLst/>
              <a:latin typeface="Google Sans"/>
            </a:endParaRPr>
          </a:p>
          <a:p>
            <a:pPr algn="r" rtl="1">
              <a:buFont typeface="Arial" panose="020B0604020202020204" pitchFamily="34" charset="0"/>
              <a:buChar char="•"/>
            </a:pPr>
            <a:r>
              <a:rPr lang="fa-IR" b="1" dirty="0">
                <a:solidFill>
                  <a:srgbClr val="1F1F1F"/>
                </a:solidFill>
                <a:effectLst/>
                <a:latin typeface="Google Sans"/>
              </a:rPr>
              <a:t>توضیحات:</a:t>
            </a:r>
            <a:r>
              <a:rPr lang="fa-IR" dirty="0">
                <a:solidFill>
                  <a:srgbClr val="1F1F1F"/>
                </a:solidFill>
                <a:effectLst/>
                <a:latin typeface="Google Sans"/>
              </a:rPr>
              <a:t> با </a:t>
            </a:r>
            <a:r>
              <a:rPr lang="fa-IR" b="1" dirty="0">
                <a:solidFill>
                  <a:srgbClr val="1F1F1F"/>
                </a:solidFill>
                <a:effectLst/>
                <a:latin typeface="Google Sans"/>
              </a:rPr>
              <a:t>افزایش حجم داده ها و پیچیدگی پرس و جوها، مدل های ساده ممکن است نتایج غیر مرتبط زیادی را </a:t>
            </a:r>
            <a:r>
              <a:rPr lang="fa-IR" dirty="0">
                <a:solidFill>
                  <a:srgbClr val="1F1F1F"/>
                </a:solidFill>
                <a:effectLst/>
                <a:latin typeface="Google Sans"/>
              </a:rPr>
              <a:t>برگردانند.</a:t>
            </a:r>
          </a:p>
          <a:p>
            <a:pPr algn="r" rtl="1">
              <a:buFont typeface="Arial" panose="020B0604020202020204" pitchFamily="34" charset="0"/>
              <a:buChar char="•"/>
            </a:pPr>
            <a:r>
              <a:rPr lang="fa-IR" b="1" dirty="0">
                <a:solidFill>
                  <a:srgbClr val="1F1F1F"/>
                </a:solidFill>
                <a:effectLst/>
                <a:latin typeface="Google Sans"/>
              </a:rPr>
              <a:t>رتبه بندی ارتباط</a:t>
            </a:r>
            <a:r>
              <a:rPr lang="fa-IR" dirty="0">
                <a:solidFill>
                  <a:srgbClr val="1F1F1F"/>
                </a:solidFill>
                <a:effectLst/>
                <a:latin typeface="Google Sans"/>
              </a:rPr>
              <a:t>، روشی است که به سیستم های بازیابی اطلاعات امکان می دهد تا اسناد مرتبط تر را در ابتدای نتایج جستجو قرار دهند. این امر با در نظر گرفتن عوامل مختلفی مانند تعداد کلیدواژه های مشترک، ترتیب کلیدواژه ها در سند و سایر ویژگی های مرتبط با موضوع پرس و جو انجام می شود.</a:t>
            </a:r>
          </a:p>
          <a:p>
            <a:pPr algn="r" rtl="1"/>
            <a:r>
              <a:rPr lang="fa-IR" b="1" dirty="0">
                <a:solidFill>
                  <a:srgbClr val="1F1F1F"/>
                </a:solidFill>
                <a:effectLst/>
                <a:latin typeface="Google Sans"/>
              </a:rPr>
              <a:t>امروزه، پرس و جوهای کلیدواژه ای انواع مختلفی از اطلاعات را به عنوان پاسخ برمی گردانند.</a:t>
            </a:r>
            <a:endParaRPr lang="fa-IR" dirty="0">
              <a:solidFill>
                <a:srgbClr val="1F1F1F"/>
              </a:solidFill>
              <a:effectLst/>
              <a:latin typeface="Google Sans"/>
            </a:endParaRPr>
          </a:p>
          <a:p>
            <a:pPr algn="r" rtl="1">
              <a:buFont typeface="Arial" panose="020B0604020202020204" pitchFamily="34" charset="0"/>
              <a:buChar char="•"/>
            </a:pPr>
            <a:r>
              <a:rPr lang="fa-IR" b="1" dirty="0">
                <a:solidFill>
                  <a:srgbClr val="1F1F1F"/>
                </a:solidFill>
                <a:effectLst/>
                <a:latin typeface="Google Sans"/>
              </a:rPr>
              <a:t>توضیحات:</a:t>
            </a:r>
            <a:r>
              <a:rPr lang="fa-IR" dirty="0">
                <a:solidFill>
                  <a:srgbClr val="1F1F1F"/>
                </a:solidFill>
                <a:effectLst/>
                <a:latin typeface="Google Sans"/>
              </a:rPr>
              <a:t> سیستم های بازیابی اطلاعات مدرن علاوه بر متن، قادر به پردازش و بازیابی انواع دیگری از اطلاعات مانند تصاویر، صدا و داده های ساختاریافته نیز هستند.</a:t>
            </a:r>
          </a:p>
          <a:p>
            <a:pPr algn="r" rtl="1">
              <a:buFont typeface="Arial" panose="020B0604020202020204" pitchFamily="34" charset="0"/>
              <a:buChar char="•"/>
            </a:pPr>
            <a:r>
              <a:rPr lang="fa-IR" b="1" dirty="0">
                <a:solidFill>
                  <a:srgbClr val="1F1F1F"/>
                </a:solidFill>
                <a:effectLst/>
                <a:latin typeface="Google Sans"/>
              </a:rPr>
              <a:t>مثال:</a:t>
            </a:r>
            <a:r>
              <a:rPr lang="fa-IR" dirty="0">
                <a:solidFill>
                  <a:srgbClr val="1F1F1F"/>
                </a:solidFill>
                <a:effectLst/>
                <a:latin typeface="Google Sans"/>
              </a:rPr>
              <a:t> با جستجوی "کریکت"، ممکن است علاوه بر متن، نتایج مرتبط شامل امتیازات زنده، جدول رده بندی و تصاویر مسابقات نیز نمایش داده شود.</a:t>
            </a:r>
          </a:p>
          <a:p>
            <a:pPr algn="r" rtl="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2776654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1" dirty="0">
                <a:solidFill>
                  <a:srgbClr val="1F1F1F"/>
                </a:solidFill>
                <a:effectLst/>
                <a:latin typeface="Google Sans"/>
              </a:rPr>
              <a:t>جستجوی کلیدواژه ای:</a:t>
            </a:r>
            <a:endParaRPr lang="fa-IR" dirty="0">
              <a:solidFill>
                <a:srgbClr val="1F1F1F"/>
              </a:solidFill>
              <a:effectLst/>
              <a:latin typeface="Google Sans"/>
            </a:endParaRPr>
          </a:p>
          <a:p>
            <a:pPr algn="r" rtl="1">
              <a:buFont typeface="Arial" panose="020B0604020202020204" pitchFamily="34" charset="0"/>
              <a:buChar char="•"/>
            </a:pPr>
            <a:r>
              <a:rPr lang="fa-IR" b="1" dirty="0">
                <a:solidFill>
                  <a:srgbClr val="1F1F1F"/>
                </a:solidFill>
                <a:effectLst/>
                <a:latin typeface="Google Sans"/>
              </a:rPr>
              <a:t>پیشینه:</a:t>
            </a:r>
            <a:r>
              <a:rPr lang="fa-IR" dirty="0">
                <a:solidFill>
                  <a:srgbClr val="1F1F1F"/>
                </a:solidFill>
                <a:effectLst/>
                <a:latin typeface="Google Sans"/>
              </a:rPr>
              <a:t> جستجوی کلیدواژه ای در ابتدا برای مخازن اسناد درون سازمان ها یا مخازن اسناد خاص حوزه مانند نشریات تحقیقاتی استفاده می شد.</a:t>
            </a:r>
          </a:p>
          <a:p>
            <a:pPr algn="r" rtl="1">
              <a:buFont typeface="Arial" panose="020B0604020202020204" pitchFamily="34" charset="0"/>
              <a:buChar char="•"/>
            </a:pPr>
            <a:r>
              <a:rPr lang="fa-IR" b="1" dirty="0">
                <a:solidFill>
                  <a:srgbClr val="1F1F1F"/>
                </a:solidFill>
                <a:effectLst/>
                <a:latin typeface="Google Sans"/>
              </a:rPr>
              <a:t>کاربرد امروزی:</a:t>
            </a:r>
            <a:r>
              <a:rPr lang="fa-IR" dirty="0">
                <a:solidFill>
                  <a:srgbClr val="1F1F1F"/>
                </a:solidFill>
                <a:effectLst/>
                <a:latin typeface="Google Sans"/>
              </a:rPr>
              <a:t> امروزه این روش برای اسناد ذخیره شده در پایگاه داده ها نیز اهمیت دارد.</a:t>
            </a:r>
          </a:p>
          <a:p>
            <a:pPr algn="r" rtl="1"/>
            <a:r>
              <a:rPr lang="fa-IR" b="1" dirty="0">
                <a:solidFill>
                  <a:srgbClr val="1F1F1F"/>
                </a:solidFill>
                <a:effectLst/>
                <a:latin typeface="Google Sans"/>
              </a:rPr>
              <a:t>بازیابی اطلاعات مبتنی بر کلیدواژه:</a:t>
            </a:r>
            <a:endParaRPr lang="fa-IR" dirty="0">
              <a:solidFill>
                <a:srgbClr val="1F1F1F"/>
              </a:solidFill>
              <a:effectLst/>
              <a:latin typeface="Google Sans"/>
            </a:endParaRPr>
          </a:p>
          <a:p>
            <a:pPr algn="r" rtl="1">
              <a:buFont typeface="Arial" panose="020B0604020202020204" pitchFamily="34" charset="0"/>
              <a:buChar char="•"/>
            </a:pPr>
            <a:r>
              <a:rPr lang="fa-IR" b="1" dirty="0">
                <a:solidFill>
                  <a:srgbClr val="1F1F1F"/>
                </a:solidFill>
                <a:effectLst/>
                <a:latin typeface="Google Sans"/>
              </a:rPr>
              <a:t>دامنه کاربرد:</a:t>
            </a:r>
            <a:r>
              <a:rPr lang="fa-IR" dirty="0">
                <a:solidFill>
                  <a:srgbClr val="1F1F1F"/>
                </a:solidFill>
                <a:effectLst/>
                <a:latin typeface="Google Sans"/>
              </a:rPr>
              <a:t> این روش نه تنها برای بازیابی داده های متنی، بلکه برای انواع دیگر داده ها نیز استفاده می شود.</a:t>
            </a:r>
          </a:p>
          <a:p>
            <a:pPr algn="r" rtl="1">
              <a:buFont typeface="Arial" panose="020B0604020202020204" pitchFamily="34" charset="0"/>
              <a:buChar char="•"/>
            </a:pPr>
            <a:r>
              <a:rPr lang="fa-IR" b="1" dirty="0">
                <a:solidFill>
                  <a:srgbClr val="1F1F1F"/>
                </a:solidFill>
                <a:effectLst/>
                <a:latin typeface="Google Sans"/>
              </a:rPr>
              <a:t>بازیابی داده های غیر متنی:</a:t>
            </a:r>
            <a:r>
              <a:rPr lang="fa-IR" dirty="0">
                <a:solidFill>
                  <a:srgbClr val="1F1F1F"/>
                </a:solidFill>
                <a:effectLst/>
                <a:latin typeface="Google Sans"/>
              </a:rPr>
              <a:t> با استفاده از کلیدواژه های توصیفی، می توان داده های تصویری و صوتی مرتبط را بازیابی کرد.</a:t>
            </a:r>
          </a:p>
          <a:p>
            <a:pPr algn="r" rtl="1">
              <a:buFont typeface="Arial" panose="020B0604020202020204" pitchFamily="34" charset="0"/>
              <a:buChar char="•"/>
            </a:pPr>
            <a:r>
              <a:rPr lang="fa-IR" b="1" dirty="0">
                <a:solidFill>
                  <a:srgbClr val="1F1F1F"/>
                </a:solidFill>
                <a:effectLst/>
                <a:latin typeface="Google Sans"/>
              </a:rPr>
              <a:t>مثال:</a:t>
            </a:r>
            <a:r>
              <a:rPr lang="fa-IR" dirty="0">
                <a:solidFill>
                  <a:srgbClr val="1F1F1F"/>
                </a:solidFill>
                <a:effectLst/>
                <a:latin typeface="Google Sans"/>
              </a:rPr>
              <a:t> یک فیلم ویدیویی ممکن است کلیدواژه هایی مانند عنوان، کارگردان، بازیگران و ژانر داشته باشد. یک تصویر یا کلیپ ویدیویی ممکن است دارای تگ هایی باشد که به عنوان کلیدواژه های توصیف کننده تصویر یا کلیپ ویدیویی عمل می کنند.</a:t>
            </a:r>
          </a:p>
          <a:p>
            <a:pPr rtl="1"/>
            <a:endParaRPr lang="en-US" b="1"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68</a:t>
            </a:fld>
            <a:endParaRPr lang="en-US" altLang="en-US"/>
          </a:p>
        </p:txBody>
      </p:sp>
    </p:spTree>
    <p:extLst>
      <p:ext uri="{BB962C8B-B14F-4D97-AF65-F5344CB8AC3E}">
        <p14:creationId xmlns:p14="http://schemas.microsoft.com/office/powerpoint/2010/main" val="28263990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1" dirty="0">
                <a:solidFill>
                  <a:srgbClr val="1F1F1F"/>
                </a:solidFill>
                <a:effectLst/>
                <a:latin typeface="Google Sans"/>
              </a:rPr>
              <a:t>هدف موتورهای جستجو: برآورده کردن نیازهای اطلاعاتی کاربران</a:t>
            </a:r>
            <a:endParaRPr lang="fa-IR" dirty="0">
              <a:solidFill>
                <a:srgbClr val="1F1F1F"/>
              </a:solidFill>
              <a:effectLst/>
              <a:latin typeface="Google Sans"/>
            </a:endParaRPr>
          </a:p>
          <a:p>
            <a:pPr algn="r" rtl="1">
              <a:buFont typeface="Arial" panose="020B0604020202020204" pitchFamily="34" charset="0"/>
              <a:buChar char="•"/>
            </a:pPr>
            <a:r>
              <a:rPr lang="fa-IR" b="1" dirty="0">
                <a:solidFill>
                  <a:srgbClr val="1F1F1F"/>
                </a:solidFill>
                <a:effectLst/>
                <a:latin typeface="Google Sans"/>
              </a:rPr>
              <a:t>توضیحات:</a:t>
            </a:r>
            <a:r>
              <a:rPr lang="fa-IR" dirty="0">
                <a:solidFill>
                  <a:srgbClr val="1F1F1F"/>
                </a:solidFill>
                <a:effectLst/>
                <a:latin typeface="Google Sans"/>
              </a:rPr>
              <a:t> موتورهای جستجو تلاش می کنند تا با درک موضوع پرس و جوی کاربر، نه تنها صفحات وب مرتبط، بلکه انواع دیگری از اطلاعات مرتبط با آن موضوع را نیز نمایش دهند.</a:t>
            </a:r>
          </a:p>
          <a:p>
            <a:pPr algn="r" rtl="1">
              <a:buFont typeface="Arial" panose="020B0604020202020204" pitchFamily="34" charset="0"/>
              <a:buChar char="•"/>
            </a:pPr>
            <a:r>
              <a:rPr lang="fa-IR" b="1" dirty="0">
                <a:solidFill>
                  <a:srgbClr val="1F1F1F"/>
                </a:solidFill>
                <a:effectLst/>
                <a:latin typeface="Google Sans"/>
              </a:rPr>
              <a:t>هدف نهایی</a:t>
            </a:r>
            <a:r>
              <a:rPr lang="fa-IR" dirty="0">
                <a:solidFill>
                  <a:srgbClr val="1F1F1F"/>
                </a:solidFill>
                <a:effectLst/>
                <a:latin typeface="Google Sans"/>
              </a:rPr>
              <a:t> موتورهای جستجو، </a:t>
            </a:r>
            <a:r>
              <a:rPr lang="fa-IR" b="1" dirty="0">
                <a:solidFill>
                  <a:srgbClr val="1F1F1F"/>
                </a:solidFill>
                <a:effectLst/>
                <a:latin typeface="Google Sans"/>
              </a:rPr>
              <a:t>ارائه پاسخی جامع و مرتبط</a:t>
            </a:r>
            <a:r>
              <a:rPr lang="fa-IR" dirty="0">
                <a:solidFill>
                  <a:srgbClr val="1F1F1F"/>
                </a:solidFill>
                <a:effectLst/>
                <a:latin typeface="Google Sans"/>
              </a:rPr>
              <a:t> به نیازهای اطلاعاتی کاربران است.</a:t>
            </a:r>
          </a:p>
          <a:p>
            <a:pPr algn="r" rtl="1"/>
            <a:r>
              <a:rPr lang="fa-IR" b="1" dirty="0">
                <a:solidFill>
                  <a:srgbClr val="1F1F1F"/>
                </a:solidFill>
                <a:effectLst/>
                <a:latin typeface="Google Sans"/>
              </a:rPr>
              <a:t>نمایش نتایج متنوع:</a:t>
            </a:r>
            <a:endParaRPr lang="fa-IR" dirty="0">
              <a:solidFill>
                <a:srgbClr val="1F1F1F"/>
              </a:solidFill>
              <a:effectLst/>
              <a:latin typeface="Google Sans"/>
            </a:endParaRPr>
          </a:p>
          <a:p>
            <a:pPr algn="r" rtl="1">
              <a:buFont typeface="Arial" panose="020B0604020202020204" pitchFamily="34" charset="0"/>
              <a:buChar char="•"/>
            </a:pPr>
            <a:r>
              <a:rPr lang="fa-IR" b="1" dirty="0">
                <a:solidFill>
                  <a:srgbClr val="1F1F1F"/>
                </a:solidFill>
                <a:effectLst/>
                <a:latin typeface="Google Sans"/>
              </a:rPr>
              <a:t>مثال 1:</a:t>
            </a:r>
            <a:r>
              <a:rPr lang="fa-IR" dirty="0">
                <a:solidFill>
                  <a:srgbClr val="1F1F1F"/>
                </a:solidFill>
                <a:effectLst/>
                <a:latin typeface="Google Sans"/>
              </a:rPr>
              <a:t> با جستجوی کلیدواژه "فوتبال"، به جای نمایش صرفا صفحات وب مرتبط با فوتبال، ممکن است موتور جستجو نتایج دیگری مانند: </a:t>
            </a:r>
          </a:p>
          <a:p>
            <a:pPr marL="742950" lvl="1" indent="-285750" algn="r" rtl="1">
              <a:buFont typeface="Arial" panose="020B0604020202020204" pitchFamily="34" charset="0"/>
              <a:buChar char="•"/>
            </a:pPr>
            <a:r>
              <a:rPr lang="fa-IR" b="1" dirty="0">
                <a:solidFill>
                  <a:srgbClr val="1F1F1F"/>
                </a:solidFill>
                <a:effectLst/>
                <a:latin typeface="Google Sans"/>
              </a:rPr>
              <a:t>نتایج زنده:</a:t>
            </a:r>
            <a:r>
              <a:rPr lang="fa-IR" dirty="0">
                <a:solidFill>
                  <a:srgbClr val="1F1F1F"/>
                </a:solidFill>
                <a:effectLst/>
                <a:latin typeface="Google Sans"/>
              </a:rPr>
              <a:t> نمایش امتیازات بازی های در حال برگزاری یا نتایج اخیر</a:t>
            </a:r>
          </a:p>
          <a:p>
            <a:pPr marL="742950" lvl="1" indent="-285750" algn="r" rtl="1">
              <a:buFont typeface="Arial" panose="020B0604020202020204" pitchFamily="34" charset="0"/>
              <a:buChar char="•"/>
            </a:pPr>
            <a:r>
              <a:rPr lang="fa-IR" b="1" dirty="0">
                <a:solidFill>
                  <a:srgbClr val="1F1F1F"/>
                </a:solidFill>
                <a:effectLst/>
                <a:latin typeface="Google Sans"/>
              </a:rPr>
              <a:t>جدول رده بندی:</a:t>
            </a:r>
            <a:r>
              <a:rPr lang="fa-IR" dirty="0">
                <a:solidFill>
                  <a:srgbClr val="1F1F1F"/>
                </a:solidFill>
                <a:effectLst/>
                <a:latin typeface="Google Sans"/>
              </a:rPr>
              <a:t> نمایش وضعیت تیم ها در لیگ های مختلف</a:t>
            </a:r>
          </a:p>
          <a:p>
            <a:pPr marL="742950" lvl="1" indent="-285750" algn="r" rtl="1">
              <a:buFont typeface="Arial" panose="020B0604020202020204" pitchFamily="34" charset="0"/>
              <a:buChar char="•"/>
            </a:pPr>
            <a:r>
              <a:rPr lang="fa-IR" b="1" dirty="0">
                <a:solidFill>
                  <a:srgbClr val="1F1F1F"/>
                </a:solidFill>
                <a:effectLst/>
                <a:latin typeface="Google Sans"/>
              </a:rPr>
              <a:t>اخبار:</a:t>
            </a:r>
            <a:r>
              <a:rPr lang="fa-IR" dirty="0">
                <a:solidFill>
                  <a:srgbClr val="1F1F1F"/>
                </a:solidFill>
                <a:effectLst/>
                <a:latin typeface="Google Sans"/>
              </a:rPr>
              <a:t> نمایش اخبار و رویدادهای مرتبط با فوتبال</a:t>
            </a:r>
          </a:p>
          <a:p>
            <a:pPr algn="r" rtl="1">
              <a:buFont typeface="Arial" panose="020B0604020202020204" pitchFamily="34" charset="0"/>
              <a:buChar char="•"/>
            </a:pPr>
            <a:r>
              <a:rPr lang="fa-IR" b="1" dirty="0">
                <a:solidFill>
                  <a:srgbClr val="1F1F1F"/>
                </a:solidFill>
                <a:effectLst/>
                <a:latin typeface="Google Sans"/>
              </a:rPr>
              <a:t>مثال 2:</a:t>
            </a:r>
            <a:r>
              <a:rPr lang="fa-IR" dirty="0">
                <a:solidFill>
                  <a:srgbClr val="1F1F1F"/>
                </a:solidFill>
                <a:effectLst/>
                <a:latin typeface="Google Sans"/>
              </a:rPr>
              <a:t> با جستجوی کلیدواژه "نیویورک"، علاوه بر نمایش صفحات وب مرتبط با نیویورک، ممکن است موتور جستجو نتایج دیگری مانند: </a:t>
            </a:r>
          </a:p>
          <a:p>
            <a:pPr marL="742950" lvl="1" indent="-285750" algn="r" rtl="1">
              <a:buFont typeface="Arial" panose="020B0604020202020204" pitchFamily="34" charset="0"/>
              <a:buChar char="•"/>
            </a:pPr>
            <a:r>
              <a:rPr lang="fa-IR" b="1" dirty="0">
                <a:solidFill>
                  <a:srgbClr val="1F1F1F"/>
                </a:solidFill>
                <a:effectLst/>
                <a:latin typeface="Google Sans"/>
              </a:rPr>
              <a:t>نقشه:</a:t>
            </a:r>
            <a:r>
              <a:rPr lang="fa-IR" dirty="0">
                <a:solidFill>
                  <a:srgbClr val="1F1F1F"/>
                </a:solidFill>
                <a:effectLst/>
                <a:latin typeface="Google Sans"/>
              </a:rPr>
              <a:t> نمایش نقشه شهر نیویورک</a:t>
            </a:r>
          </a:p>
          <a:p>
            <a:pPr marL="742950" lvl="1" indent="-285750" algn="r" rtl="1">
              <a:buFont typeface="Arial" panose="020B0604020202020204" pitchFamily="34" charset="0"/>
              <a:buChar char="•"/>
            </a:pPr>
            <a:r>
              <a:rPr lang="fa-IR" b="1" dirty="0">
                <a:solidFill>
                  <a:srgbClr val="1F1F1F"/>
                </a:solidFill>
                <a:effectLst/>
                <a:latin typeface="Google Sans"/>
              </a:rPr>
              <a:t>تصاویر:</a:t>
            </a:r>
            <a:r>
              <a:rPr lang="fa-IR" dirty="0">
                <a:solidFill>
                  <a:srgbClr val="1F1F1F"/>
                </a:solidFill>
                <a:effectLst/>
                <a:latin typeface="Google Sans"/>
              </a:rPr>
              <a:t> نمایش تصاویری از شهر نیویورک</a:t>
            </a:r>
          </a:p>
          <a:p>
            <a:pPr marL="171450" indent="-171450">
              <a:buFont typeface="Arial" panose="020B0604020202020204" pitchFamily="34" charset="0"/>
              <a:buChar char="•"/>
            </a:pPr>
            <a:endParaRPr lang="en-US" b="1" dirty="0"/>
          </a:p>
          <a:p>
            <a:pPr algn="r" rtl="1"/>
            <a:r>
              <a:rPr lang="fa-IR" b="1" dirty="0">
                <a:solidFill>
                  <a:srgbClr val="1F1F1F"/>
                </a:solidFill>
                <a:effectLst/>
                <a:latin typeface="Google Sans"/>
              </a:rPr>
              <a:t>جستجوی کلیدواژه ای:</a:t>
            </a:r>
            <a:endParaRPr lang="fa-IR" dirty="0">
              <a:solidFill>
                <a:srgbClr val="1F1F1F"/>
              </a:solidFill>
              <a:effectLst/>
              <a:latin typeface="Google Sans"/>
            </a:endParaRPr>
          </a:p>
          <a:p>
            <a:pPr algn="r" rtl="1">
              <a:buFont typeface="Arial" panose="020B0604020202020204" pitchFamily="34" charset="0"/>
              <a:buChar char="•"/>
            </a:pPr>
            <a:r>
              <a:rPr lang="fa-IR" b="1" dirty="0">
                <a:solidFill>
                  <a:srgbClr val="1F1F1F"/>
                </a:solidFill>
                <a:effectLst/>
                <a:latin typeface="Google Sans"/>
              </a:rPr>
              <a:t>پیشینه:</a:t>
            </a:r>
            <a:r>
              <a:rPr lang="fa-IR" dirty="0">
                <a:solidFill>
                  <a:srgbClr val="1F1F1F"/>
                </a:solidFill>
                <a:effectLst/>
                <a:latin typeface="Google Sans"/>
              </a:rPr>
              <a:t> جستجوی کلیدواژه ای در ابتدا برای مخازن اسناد درون سازمان ها یا مخازن اسناد خاص حوزه مانند نشریات تحقیقاتی استفاده می شد.</a:t>
            </a:r>
          </a:p>
          <a:p>
            <a:pPr algn="r" rtl="1">
              <a:buFont typeface="Arial" panose="020B0604020202020204" pitchFamily="34" charset="0"/>
              <a:buChar char="•"/>
            </a:pPr>
            <a:r>
              <a:rPr lang="fa-IR" b="1" dirty="0">
                <a:solidFill>
                  <a:srgbClr val="1F1F1F"/>
                </a:solidFill>
                <a:effectLst/>
                <a:latin typeface="Google Sans"/>
              </a:rPr>
              <a:t>کاربرد امروزی:</a:t>
            </a:r>
            <a:r>
              <a:rPr lang="fa-IR" dirty="0">
                <a:solidFill>
                  <a:srgbClr val="1F1F1F"/>
                </a:solidFill>
                <a:effectLst/>
                <a:latin typeface="Google Sans"/>
              </a:rPr>
              <a:t> امروزه این روش برای اسناد ذخیره شده در پایگاه داده ها نیز اهمیت دارد.</a:t>
            </a:r>
          </a:p>
          <a:p>
            <a:pPr algn="r" rtl="1"/>
            <a:r>
              <a:rPr lang="fa-IR" b="1" dirty="0">
                <a:solidFill>
                  <a:srgbClr val="1F1F1F"/>
                </a:solidFill>
                <a:effectLst/>
                <a:latin typeface="Google Sans"/>
              </a:rPr>
              <a:t>بازیابی اطلاعات مبتنی بر کلیدواژه:</a:t>
            </a:r>
            <a:endParaRPr lang="fa-IR" dirty="0">
              <a:solidFill>
                <a:srgbClr val="1F1F1F"/>
              </a:solidFill>
              <a:effectLst/>
              <a:latin typeface="Google Sans"/>
            </a:endParaRPr>
          </a:p>
          <a:p>
            <a:pPr algn="r" rtl="1">
              <a:buFont typeface="Arial" panose="020B0604020202020204" pitchFamily="34" charset="0"/>
              <a:buChar char="•"/>
            </a:pPr>
            <a:r>
              <a:rPr lang="fa-IR" b="1" dirty="0">
                <a:solidFill>
                  <a:srgbClr val="1F1F1F"/>
                </a:solidFill>
                <a:effectLst/>
                <a:latin typeface="Google Sans"/>
              </a:rPr>
              <a:t>دامنه کاربرد:</a:t>
            </a:r>
            <a:r>
              <a:rPr lang="fa-IR" dirty="0">
                <a:solidFill>
                  <a:srgbClr val="1F1F1F"/>
                </a:solidFill>
                <a:effectLst/>
                <a:latin typeface="Google Sans"/>
              </a:rPr>
              <a:t> این روش نه تنها برای بازیابی داده های متنی، بلکه برای انواع دیگر داده ها نیز استفاده می شود.</a:t>
            </a:r>
          </a:p>
          <a:p>
            <a:pPr algn="r" rtl="1">
              <a:buFont typeface="Arial" panose="020B0604020202020204" pitchFamily="34" charset="0"/>
              <a:buChar char="•"/>
            </a:pPr>
            <a:r>
              <a:rPr lang="fa-IR" b="1" dirty="0">
                <a:solidFill>
                  <a:srgbClr val="1F1F1F"/>
                </a:solidFill>
                <a:effectLst/>
                <a:latin typeface="Google Sans"/>
              </a:rPr>
              <a:t>بازیابی داده های غیر متنی:</a:t>
            </a:r>
            <a:r>
              <a:rPr lang="fa-IR" dirty="0">
                <a:solidFill>
                  <a:srgbClr val="1F1F1F"/>
                </a:solidFill>
                <a:effectLst/>
                <a:latin typeface="Google Sans"/>
              </a:rPr>
              <a:t> با استفاده از کلیدواژه های توصیفی، می توان داده های تصویری و صوتی مرتبط را بازیابی کرد.</a:t>
            </a:r>
          </a:p>
          <a:p>
            <a:pPr algn="r" rtl="1">
              <a:buFont typeface="Arial" panose="020B0604020202020204" pitchFamily="34" charset="0"/>
              <a:buChar char="•"/>
            </a:pPr>
            <a:r>
              <a:rPr lang="fa-IR" b="1" dirty="0">
                <a:solidFill>
                  <a:srgbClr val="1F1F1F"/>
                </a:solidFill>
                <a:effectLst/>
                <a:latin typeface="Google Sans"/>
              </a:rPr>
              <a:t>مثال:</a:t>
            </a:r>
            <a:r>
              <a:rPr lang="fa-IR" dirty="0">
                <a:solidFill>
                  <a:srgbClr val="1F1F1F"/>
                </a:solidFill>
                <a:effectLst/>
                <a:latin typeface="Google Sans"/>
              </a:rPr>
              <a:t> یک فیلم ویدیویی ممکن است کلیدواژه هایی مانند عنوان، کارگردان، بازیگران و ژانر داشته باشد. یک تصویر یا کلیپ ویدیویی ممکن است دارای تگ هایی باشد که به عنوان کلیدواژه های توصیف کننده تصویر یا کلیپ ویدیویی عمل می کنند.</a:t>
            </a:r>
          </a:p>
          <a:p>
            <a:pPr algn="r" rtl="1"/>
            <a:r>
              <a:rPr lang="fa-IR" b="1" dirty="0">
                <a:solidFill>
                  <a:srgbClr val="1F1F1F"/>
                </a:solidFill>
                <a:effectLst/>
                <a:latin typeface="Google Sans"/>
              </a:rPr>
              <a:t>موتورهای جستجوی وب:</a:t>
            </a:r>
            <a:endParaRPr lang="fa-IR" dirty="0">
              <a:solidFill>
                <a:srgbClr val="1F1F1F"/>
              </a:solidFill>
              <a:effectLst/>
              <a:latin typeface="Google Sans"/>
            </a:endParaRPr>
          </a:p>
          <a:p>
            <a:pPr algn="r" rtl="1">
              <a:buFont typeface="Arial" panose="020B0604020202020204" pitchFamily="34" charset="0"/>
              <a:buChar char="•"/>
            </a:pPr>
            <a:r>
              <a:rPr lang="fa-IR" b="1" dirty="0">
                <a:solidFill>
                  <a:srgbClr val="1F1F1F"/>
                </a:solidFill>
                <a:effectLst/>
                <a:latin typeface="Google Sans"/>
              </a:rPr>
              <a:t>ماهیت اصلی:</a:t>
            </a:r>
            <a:r>
              <a:rPr lang="fa-IR" dirty="0">
                <a:solidFill>
                  <a:srgbClr val="1F1F1F"/>
                </a:solidFill>
                <a:effectLst/>
                <a:latin typeface="Google Sans"/>
              </a:rPr>
              <a:t> موتورهای جستجوی وب در اصل سیستم های بازیابی اطلاعات هستند.</a:t>
            </a:r>
          </a:p>
          <a:p>
            <a:pPr algn="r" rtl="1">
              <a:buFont typeface="Arial" panose="020B0604020202020204" pitchFamily="34" charset="0"/>
              <a:buChar char="•"/>
            </a:pPr>
            <a:r>
              <a:rPr lang="fa-IR" b="1" dirty="0">
                <a:solidFill>
                  <a:srgbClr val="1F1F1F"/>
                </a:solidFill>
                <a:effectLst/>
                <a:latin typeface="Google Sans"/>
              </a:rPr>
              <a:t>عملکرد:</a:t>
            </a:r>
            <a:r>
              <a:rPr lang="fa-IR" dirty="0">
                <a:solidFill>
                  <a:srgbClr val="1F1F1F"/>
                </a:solidFill>
                <a:effectLst/>
                <a:latin typeface="Google Sans"/>
              </a:rPr>
              <a:t> آنها با خزیدن (</a:t>
            </a:r>
            <a:r>
              <a:rPr lang="en-US" dirty="0">
                <a:solidFill>
                  <a:srgbClr val="1F1F1F"/>
                </a:solidFill>
                <a:effectLst/>
                <a:latin typeface="Google Sans"/>
              </a:rPr>
              <a:t>Crawl </a:t>
            </a:r>
            <a:r>
              <a:rPr lang="fa-IR" dirty="0">
                <a:solidFill>
                  <a:srgbClr val="1F1F1F"/>
                </a:solidFill>
                <a:effectLst/>
                <a:latin typeface="Google Sans"/>
              </a:rPr>
              <a:t>کردن) وب، صفحات وب را بازیابی و ذخیره می کنند. </a:t>
            </a:r>
          </a:p>
          <a:p>
            <a:pPr marL="742950" lvl="1" indent="-285750" algn="r" rtl="1">
              <a:buFont typeface="Arial" panose="020B0604020202020204" pitchFamily="34" charset="0"/>
              <a:buChar char="•"/>
            </a:pPr>
            <a:r>
              <a:rPr lang="fa-IR" b="1" dirty="0">
                <a:solidFill>
                  <a:srgbClr val="1F1F1F"/>
                </a:solidFill>
                <a:effectLst/>
                <a:latin typeface="Google Sans"/>
              </a:rPr>
              <a:t>خزیدن (</a:t>
            </a:r>
            <a:r>
              <a:rPr lang="en-US" b="1" dirty="0">
                <a:solidFill>
                  <a:srgbClr val="1F1F1F"/>
                </a:solidFill>
                <a:effectLst/>
                <a:latin typeface="Google Sans"/>
              </a:rPr>
              <a:t>Crawling):</a:t>
            </a:r>
            <a:r>
              <a:rPr lang="en-US" dirty="0">
                <a:solidFill>
                  <a:srgbClr val="1F1F1F"/>
                </a:solidFill>
                <a:effectLst/>
                <a:latin typeface="Google Sans"/>
              </a:rPr>
              <a:t> </a:t>
            </a:r>
            <a:r>
              <a:rPr lang="fa-IR" dirty="0">
                <a:solidFill>
                  <a:srgbClr val="1F1F1F"/>
                </a:solidFill>
                <a:effectLst/>
                <a:latin typeface="Google Sans"/>
              </a:rPr>
              <a:t>فرآیندی است که در آن موتور جستجو به طور خودکار از طریق لینک های موجود در صفحات وب حرکت می کند و محتوای آنها را برای فهرست بندی جمع آوری می کند.</a:t>
            </a:r>
          </a:p>
          <a:p>
            <a:pPr rtl="1"/>
            <a:endParaRPr lang="en-US" b="1"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69</a:t>
            </a:fld>
            <a:endParaRPr lang="en-US" altLang="en-US"/>
          </a:p>
        </p:txBody>
      </p:sp>
    </p:spTree>
    <p:extLst>
      <p:ext uri="{BB962C8B-B14F-4D97-AF65-F5344CB8AC3E}">
        <p14:creationId xmlns:p14="http://schemas.microsoft.com/office/powerpoint/2010/main" val="404604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13343B"/>
                </a:solidFill>
                <a:effectLst/>
                <a:latin typeface="__fkGroteskNeue_532e43"/>
              </a:rPr>
              <a:t>Atomicity</a:t>
            </a:r>
            <a:r>
              <a:rPr lang="en-US" b="0" i="0" dirty="0">
                <a:solidFill>
                  <a:srgbClr val="13343B"/>
                </a:solidFill>
                <a:effectLst/>
                <a:latin typeface="__fkGroteskNeue_532e43"/>
              </a:rPr>
              <a:t>: </a:t>
            </a:r>
            <a:r>
              <a:rPr lang="en-US" b="1" i="0" dirty="0">
                <a:solidFill>
                  <a:srgbClr val="13343B"/>
                </a:solidFill>
                <a:effectLst/>
                <a:latin typeface="__fkGroteskNeue_532e43"/>
              </a:rPr>
              <a:t>Each column represents a single attribute</a:t>
            </a:r>
            <a:r>
              <a:rPr lang="en-US" b="0" i="0" dirty="0">
                <a:solidFill>
                  <a:srgbClr val="13343B"/>
                </a:solidFill>
                <a:effectLst/>
                <a:latin typeface="__fkGroteskNeue_532e43"/>
              </a:rPr>
              <a:t>, and </a:t>
            </a:r>
            <a:r>
              <a:rPr lang="en-US" b="1" i="0" dirty="0">
                <a:solidFill>
                  <a:srgbClr val="13343B"/>
                </a:solidFill>
                <a:effectLst/>
                <a:latin typeface="__fkGroteskNeue_532e43"/>
              </a:rPr>
              <a:t>each row represents a single entity</a:t>
            </a:r>
            <a:r>
              <a:rPr lang="en-US" b="0" i="0" dirty="0">
                <a:solidFill>
                  <a:srgbClr val="13343B"/>
                </a:solidFill>
                <a:effectLst/>
                <a:latin typeface="__fkGroteskNeue_532e43"/>
              </a:rPr>
              <a:t>, ensuring that data values are atomic</a:t>
            </a:r>
          </a:p>
          <a:p>
            <a:pPr algn="l">
              <a:buFont typeface="Arial" panose="020B0604020202020204" pitchFamily="34" charset="0"/>
              <a:buChar char="•"/>
            </a:pPr>
            <a:r>
              <a:rPr lang="en-US" b="0" i="0" dirty="0">
                <a:solidFill>
                  <a:srgbClr val="0C0D0E"/>
                </a:solidFill>
                <a:effectLst/>
                <a:latin typeface="-apple-system"/>
              </a:rPr>
              <a:t>Atomic" means "</a:t>
            </a:r>
            <a:r>
              <a:rPr lang="en-US" b="1" i="0" dirty="0">
                <a:solidFill>
                  <a:srgbClr val="0C0D0E"/>
                </a:solidFill>
                <a:effectLst/>
                <a:latin typeface="-apple-system"/>
              </a:rPr>
              <a:t>cannot be divided or split in smaller parts</a:t>
            </a:r>
            <a:r>
              <a:rPr lang="en-US" b="0" i="0" dirty="0">
                <a:solidFill>
                  <a:srgbClr val="0C0D0E"/>
                </a:solidFill>
                <a:effectLst/>
                <a:latin typeface="-apple-system"/>
              </a:rPr>
              <a:t>". Applied to 1NF this means that a column should not contain more than one value. </a:t>
            </a:r>
            <a:endParaRPr lang="en-US" sz="1200" b="0" i="0" dirty="0">
              <a:solidFill>
                <a:srgbClr val="13343B"/>
              </a:solidFill>
              <a:effectLst/>
              <a:latin typeface="__fkGroteskNeue_532e43"/>
            </a:endParaRPr>
          </a:p>
          <a:p>
            <a:pPr algn="l">
              <a:buFont typeface="Arial" panose="020B0604020202020204" pitchFamily="34" charset="0"/>
              <a:buNone/>
            </a:pPr>
            <a:r>
              <a:rPr lang="en-US" sz="1200" b="0" i="0" dirty="0">
                <a:solidFill>
                  <a:srgbClr val="13343B"/>
                </a:solidFill>
                <a:effectLst/>
                <a:latin typeface="__fkGroteskNeue_532e43"/>
              </a:rPr>
              <a:t>- Atomic is smallest part of </a:t>
            </a:r>
            <a:r>
              <a:rPr lang="en-US" sz="1200" b="0" i="0">
                <a:solidFill>
                  <a:srgbClr val="13343B"/>
                </a:solidFill>
                <a:effectLst/>
                <a:latin typeface="__fkGroteskNeue_532e43"/>
              </a:rPr>
              <a:t>an element. </a:t>
            </a:r>
            <a:br>
              <a:rPr lang="en-US" sz="1200" b="0" i="0" dirty="0">
                <a:solidFill>
                  <a:srgbClr val="13343B"/>
                </a:solidFill>
                <a:effectLst/>
                <a:latin typeface="__fkGroteskNeue_532e43"/>
              </a:rPr>
            </a:br>
            <a:r>
              <a:rPr lang="en-US" sz="1200" b="0" i="0" dirty="0">
                <a:solidFill>
                  <a:srgbClr val="13343B"/>
                </a:solidFill>
                <a:effectLst/>
                <a:latin typeface="__fkGroteskNeue_532e43"/>
              </a:rPr>
              <a:t>Non-atomic data types include semi-structured data, object-based data, textual data, and spatial data.</a:t>
            </a:r>
          </a:p>
          <a:p>
            <a:pPr algn="l">
              <a:buFont typeface="Arial" panose="020B0604020202020204" pitchFamily="34" charset="0"/>
              <a:buChar char="•"/>
            </a:pPr>
            <a:r>
              <a:rPr lang="en-US" sz="1200" b="0" i="0" dirty="0">
                <a:solidFill>
                  <a:srgbClr val="13343B"/>
                </a:solidFill>
                <a:effectLst/>
                <a:latin typeface="__fkGroteskNeue_532e43"/>
              </a:rPr>
              <a:t>PostgreSQL, for example, allows columns to contain sub-values, such as arrays of base types and multi-dimensional arrays.</a:t>
            </a:r>
          </a:p>
          <a:p>
            <a:pPr algn="l">
              <a:buFont typeface="Arial" panose="020B0604020202020204" pitchFamily="34" charset="0"/>
              <a:buChar char="•"/>
            </a:pPr>
            <a:r>
              <a:rPr lang="en-US" sz="1200" b="0" i="0" dirty="0">
                <a:solidFill>
                  <a:srgbClr val="13343B"/>
                </a:solidFill>
                <a:effectLst/>
                <a:latin typeface="__fkGroteskNeue_532e43"/>
              </a:rPr>
              <a:t>The relational model's atomicity concept is problematic, as many data types cannot be considered atomic in the traditional sense.</a:t>
            </a:r>
          </a:p>
          <a:p>
            <a:pPr algn="l">
              <a:buFont typeface="Arial" panose="020B0604020202020204" pitchFamily="34" charset="0"/>
              <a:buChar char="•"/>
            </a:pPr>
            <a:r>
              <a:rPr lang="en-US" sz="1200" b="0" i="0" dirty="0">
                <a:solidFill>
                  <a:srgbClr val="13343B"/>
                </a:solidFill>
                <a:effectLst/>
                <a:latin typeface="__fkGroteskNeue_532e43"/>
              </a:rPr>
              <a:t>Newer SQL standards like SQL:1999 and SQL:2016 allow non-atomic types, </a:t>
            </a:r>
            <a:r>
              <a:rPr lang="en-US" sz="1200" b="1" i="0" dirty="0">
                <a:solidFill>
                  <a:srgbClr val="13343B"/>
                </a:solidFill>
                <a:effectLst/>
                <a:latin typeface="__fkGroteskNeue_532e43"/>
              </a:rPr>
              <a:t>such as composite types and JSON.</a:t>
            </a:r>
          </a:p>
          <a:p>
            <a:pPr algn="l">
              <a:buFont typeface="Arial" panose="020B0604020202020204" pitchFamily="34" charset="0"/>
              <a:buChar char="•"/>
            </a:pPr>
            <a:r>
              <a:rPr lang="en-US" b="0" i="0" dirty="0">
                <a:solidFill>
                  <a:srgbClr val="13343B"/>
                </a:solidFill>
                <a:effectLst/>
                <a:latin typeface="__fkGroteskNeue_532e43"/>
              </a:rPr>
              <a:t>The relational model's limitations have led to the development of non-atomic data types, which are essential for representing complex data structures in modern applications.</a:t>
            </a:r>
          </a:p>
          <a:p>
            <a:pPr algn="l">
              <a:buFont typeface="Arial" panose="020B0604020202020204" pitchFamily="34" charset="0"/>
              <a:buChar char="•"/>
            </a:pPr>
            <a:r>
              <a:rPr lang="en-US" b="0" i="0" dirty="0">
                <a:solidFill>
                  <a:srgbClr val="13343B"/>
                </a:solidFill>
                <a:effectLst/>
                <a:latin typeface="__fkGroteskNeue_532e43"/>
              </a:rPr>
              <a:t>Understanding the differences between atomic and non-atomic data types is crucial for designing and implementing efficient and effective database systems.</a:t>
            </a:r>
          </a:p>
          <a:p>
            <a:pPr algn="l">
              <a:buFont typeface="Arial" panose="020B0604020202020204" pitchFamily="34" charset="0"/>
              <a:buChar char="•"/>
            </a:pPr>
            <a:endParaRPr lang="en-US" sz="1200" b="0" i="0" dirty="0">
              <a:solidFill>
                <a:srgbClr val="13343B"/>
              </a:solidFill>
              <a:effectLst/>
              <a:latin typeface="__fkGroteskNeue_532e43"/>
            </a:endParaRPr>
          </a:p>
          <a:p>
            <a:pPr algn="l">
              <a:buFont typeface="Arial" panose="020B0604020202020204" pitchFamily="34" charset="0"/>
              <a:buChar char="•"/>
            </a:pPr>
            <a:endParaRPr lang="en-US" sz="1200" b="0" i="0" dirty="0">
              <a:solidFill>
                <a:srgbClr val="13343B"/>
              </a:solidFill>
              <a:effectLst/>
              <a:latin typeface="__fkGroteskNeue_532e43"/>
            </a:endParaRPr>
          </a:p>
          <a:p>
            <a:pPr algn="l">
              <a:buFont typeface="+mj-lt"/>
              <a:buAutoNum type="arabicPeriod"/>
            </a:pPr>
            <a:r>
              <a:rPr lang="en-US" b="1" i="0" dirty="0">
                <a:solidFill>
                  <a:srgbClr val="111111"/>
                </a:solidFill>
                <a:effectLst/>
                <a:latin typeface="-apple-system"/>
              </a:rPr>
              <a:t>Multivalued Attributes</a:t>
            </a:r>
            <a:r>
              <a:rPr lang="en-US" b="0" i="0" dirty="0">
                <a:solidFill>
                  <a:srgbClr val="111111"/>
                </a:solidFill>
                <a:effectLst/>
                <a:latin typeface="-apple-system"/>
              </a:rPr>
              <a:t>:</a:t>
            </a:r>
          </a:p>
          <a:p>
            <a:pPr marL="742950" lvl="1" indent="-285750" algn="l">
              <a:buFont typeface="+mj-lt"/>
              <a:buAutoNum type="arabicPeriod"/>
            </a:pPr>
            <a:r>
              <a:rPr lang="en-US" b="0" i="0" dirty="0">
                <a:solidFill>
                  <a:srgbClr val="111111"/>
                </a:solidFill>
                <a:effectLst/>
                <a:latin typeface="-apple-system"/>
              </a:rPr>
              <a:t>These attributes can hold </a:t>
            </a:r>
            <a:r>
              <a:rPr lang="en-US" b="1" i="0" dirty="0">
                <a:solidFill>
                  <a:srgbClr val="111111"/>
                </a:solidFill>
                <a:effectLst/>
                <a:latin typeface="-apple-system"/>
              </a:rPr>
              <a:t>multiple values</a:t>
            </a:r>
            <a:r>
              <a:rPr lang="en-US" b="0" i="0" dirty="0">
                <a:solidFill>
                  <a:srgbClr val="111111"/>
                </a:solidFill>
                <a:effectLst/>
                <a:latin typeface="-apple-system"/>
              </a:rPr>
              <a:t> for a single entity instance.</a:t>
            </a:r>
          </a:p>
          <a:p>
            <a:pPr marL="742950" lvl="1" indent="-285750" algn="l">
              <a:buFont typeface="+mj-lt"/>
              <a:buAutoNum type="arabicPeriod"/>
            </a:pPr>
            <a:r>
              <a:rPr lang="en-US" b="0" i="0" dirty="0">
                <a:solidFill>
                  <a:srgbClr val="111111"/>
                </a:solidFill>
                <a:effectLst/>
                <a:latin typeface="-apple-system"/>
              </a:rPr>
              <a:t>Example: A student may have multiple phone numbers (e.g., landline and mobile).</a:t>
            </a:r>
          </a:p>
          <a:p>
            <a:pPr marL="742950" lvl="1" indent="-285750" algn="l">
              <a:buFont typeface="+mj-lt"/>
              <a:buAutoNum type="arabicPeriod"/>
            </a:pPr>
            <a:r>
              <a:rPr lang="en-US" b="0" i="0" dirty="0">
                <a:solidFill>
                  <a:srgbClr val="111111"/>
                </a:solidFill>
                <a:effectLst/>
                <a:latin typeface="-apple-system"/>
              </a:rPr>
              <a:t>Multivalued attributes are represented using </a:t>
            </a:r>
            <a:r>
              <a:rPr lang="en-US" b="1" i="0" dirty="0">
                <a:solidFill>
                  <a:srgbClr val="111111"/>
                </a:solidFill>
                <a:effectLst/>
                <a:latin typeface="-apple-system"/>
              </a:rPr>
              <a:t>curly braces</a:t>
            </a:r>
            <a:r>
              <a:rPr lang="en-US" b="0" i="0" dirty="0">
                <a:solidFill>
                  <a:srgbClr val="111111"/>
                </a:solidFill>
                <a:effectLst/>
                <a:latin typeface="-apple-system"/>
              </a:rPr>
              <a:t> {}.</a:t>
            </a:r>
          </a:p>
          <a:p>
            <a:pPr marL="742950" lvl="1" indent="-285750" algn="l">
              <a:buFont typeface="+mj-lt"/>
              <a:buAutoNum type="arabicPeriod"/>
            </a:pPr>
            <a:r>
              <a:rPr lang="en-US" b="0" i="0" dirty="0">
                <a:solidFill>
                  <a:srgbClr val="111111"/>
                </a:solidFill>
                <a:effectLst/>
                <a:latin typeface="-apple-system"/>
              </a:rPr>
              <a:t>They capture </a:t>
            </a:r>
            <a:r>
              <a:rPr lang="en-US" b="1" i="0" dirty="0">
                <a:solidFill>
                  <a:srgbClr val="111111"/>
                </a:solidFill>
                <a:effectLst/>
                <a:latin typeface="-apple-system"/>
              </a:rPr>
              <a:t>various instances</a:t>
            </a:r>
            <a:r>
              <a:rPr lang="en-US" b="0" i="0" dirty="0">
                <a:solidFill>
                  <a:srgbClr val="111111"/>
                </a:solidFill>
                <a:effectLst/>
                <a:latin typeface="-apple-system"/>
              </a:rPr>
              <a:t> of a property associated with an entity.</a:t>
            </a:r>
          </a:p>
          <a:p>
            <a:pPr algn="l">
              <a:buFont typeface="+mj-lt"/>
              <a:buAutoNum type="arabicPeriod"/>
            </a:pPr>
            <a:r>
              <a:rPr lang="en-US" b="1" i="0" dirty="0">
                <a:solidFill>
                  <a:srgbClr val="111111"/>
                </a:solidFill>
                <a:effectLst/>
                <a:latin typeface="-apple-system"/>
              </a:rPr>
              <a:t>Composite Attributes</a:t>
            </a:r>
            <a:r>
              <a:rPr lang="en-US" b="0" i="0" dirty="0">
                <a:solidFill>
                  <a:srgbClr val="111111"/>
                </a:solidFill>
                <a:effectLst/>
                <a:latin typeface="-apple-system"/>
              </a:rPr>
              <a:t>:</a:t>
            </a:r>
          </a:p>
          <a:p>
            <a:pPr marL="742950" lvl="1" indent="-285750" algn="l">
              <a:buFont typeface="+mj-lt"/>
              <a:buAutoNum type="arabicPeriod"/>
            </a:pPr>
            <a:r>
              <a:rPr lang="en-US" b="0" i="0" dirty="0">
                <a:solidFill>
                  <a:srgbClr val="111111"/>
                </a:solidFill>
                <a:effectLst/>
                <a:latin typeface="-apple-system"/>
              </a:rPr>
              <a:t>Composite attributes are </a:t>
            </a:r>
            <a:r>
              <a:rPr lang="en-US" b="1" i="0" dirty="0">
                <a:solidFill>
                  <a:srgbClr val="111111"/>
                </a:solidFill>
                <a:effectLst/>
                <a:latin typeface="-apple-system"/>
              </a:rPr>
              <a:t>divisible into components</a:t>
            </a:r>
            <a:r>
              <a:rPr lang="en-US" b="0" i="0" dirty="0">
                <a:solidFill>
                  <a:srgbClr val="111111"/>
                </a:solidFill>
                <a:effectLst/>
                <a:latin typeface="-apple-system"/>
              </a:rPr>
              <a:t>.</a:t>
            </a:r>
          </a:p>
          <a:p>
            <a:pPr marL="742950" lvl="1" indent="-285750" algn="l">
              <a:buFont typeface="+mj-lt"/>
              <a:buAutoNum type="arabicPeriod"/>
            </a:pPr>
            <a:r>
              <a:rPr lang="en-US" b="0" i="0" dirty="0">
                <a:solidFill>
                  <a:srgbClr val="111111"/>
                </a:solidFill>
                <a:effectLst/>
                <a:latin typeface="-apple-system"/>
              </a:rPr>
              <a:t>They represent a property that can be further </a:t>
            </a:r>
            <a:r>
              <a:rPr lang="en-US" b="1" i="0" dirty="0">
                <a:solidFill>
                  <a:srgbClr val="111111"/>
                </a:solidFill>
                <a:effectLst/>
                <a:latin typeface="-apple-system"/>
              </a:rPr>
              <a:t>split into subparts</a:t>
            </a:r>
            <a:r>
              <a:rPr lang="en-US" b="0" i="0" dirty="0">
                <a:solidFill>
                  <a:srgbClr val="111111"/>
                </a:solidFill>
                <a:effectLst/>
                <a:latin typeface="-apple-system"/>
              </a:rPr>
              <a:t>.</a:t>
            </a:r>
          </a:p>
          <a:p>
            <a:pPr marL="742950" lvl="1" indent="-285750" algn="l">
              <a:buFont typeface="+mj-lt"/>
              <a:buAutoNum type="arabicPeriod"/>
            </a:pPr>
            <a:r>
              <a:rPr lang="en-US" b="0" i="0" dirty="0">
                <a:solidFill>
                  <a:srgbClr val="111111"/>
                </a:solidFill>
                <a:effectLst/>
                <a:latin typeface="-apple-system"/>
              </a:rPr>
              <a:t>Example: An address can be divided into components like house number, street, city, state, and country.</a:t>
            </a:r>
          </a:p>
          <a:p>
            <a:pPr marL="742950" lvl="1" indent="-285750" algn="l">
              <a:buFont typeface="+mj-lt"/>
              <a:buAutoNum type="arabicPeriod"/>
            </a:pPr>
            <a:r>
              <a:rPr lang="en-US" b="0" i="0" dirty="0">
                <a:solidFill>
                  <a:srgbClr val="111111"/>
                </a:solidFill>
                <a:effectLst/>
                <a:latin typeface="-apple-system"/>
              </a:rPr>
              <a:t>Composite attributes are represented using </a:t>
            </a:r>
            <a:r>
              <a:rPr lang="en-US" b="1" i="0" dirty="0">
                <a:solidFill>
                  <a:srgbClr val="111111"/>
                </a:solidFill>
                <a:effectLst/>
                <a:latin typeface="-apple-system"/>
              </a:rPr>
              <a:t>parentheses</a:t>
            </a:r>
            <a:r>
              <a:rPr lang="en-US" b="0" i="0" dirty="0">
                <a:solidFill>
                  <a:srgbClr val="111111"/>
                </a:solidFill>
                <a:effectLst/>
                <a:latin typeface="-apple-system"/>
              </a:rPr>
              <a:t> ().</a:t>
            </a:r>
          </a:p>
          <a:p>
            <a:pPr algn="l">
              <a:buFont typeface="Arial" panose="020B0604020202020204" pitchFamily="34" charset="0"/>
              <a:buChar char="•"/>
            </a:pPr>
            <a:endParaRPr lang="en-US" sz="1200" b="0" i="0" dirty="0">
              <a:solidFill>
                <a:srgbClr val="13343B"/>
              </a:solidFill>
              <a:effectLst/>
              <a:latin typeface="__fkGroteskNeue_532e43"/>
            </a:endParaRP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7</a:t>
            </a:fld>
            <a:endParaRPr lang="en-US" altLang="en-US"/>
          </a:p>
        </p:txBody>
      </p:sp>
    </p:spTree>
    <p:extLst>
      <p:ext uri="{BB962C8B-B14F-4D97-AF65-F5344CB8AC3E}">
        <p14:creationId xmlns:p14="http://schemas.microsoft.com/office/powerpoint/2010/main" val="27693606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sz="2000" b="1" i="0" dirty="0">
                <a:solidFill>
                  <a:srgbClr val="000000"/>
                </a:solidFill>
                <a:effectLst/>
              </a:rPr>
              <a:t>Relevance Ranking</a:t>
            </a:r>
            <a:endParaRPr lang="en-US" sz="2000" b="0" i="0" dirty="0">
              <a:solidFill>
                <a:srgbClr val="000000"/>
              </a:solidFill>
              <a:effectLst/>
            </a:endParaRPr>
          </a:p>
          <a:p>
            <a:pPr marL="742950" lvl="1" indent="-285750" algn="l">
              <a:buFont typeface="Arial" panose="020B0604020202020204" pitchFamily="34" charset="0"/>
              <a:buChar char="•"/>
            </a:pPr>
            <a:r>
              <a:rPr lang="en-US" sz="2000" b="0" i="0" dirty="0">
                <a:solidFill>
                  <a:srgbClr val="000000"/>
                </a:solidFill>
                <a:effectLst/>
              </a:rPr>
              <a:t>Relevance ranking is not an exact science, but there are some well-accepted approaches.</a:t>
            </a:r>
          </a:p>
          <a:p>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70</a:t>
            </a:fld>
            <a:endParaRPr lang="en-US" altLang="en-US"/>
          </a:p>
        </p:txBody>
      </p:sp>
    </p:spTree>
    <p:extLst>
      <p:ext uri="{BB962C8B-B14F-4D97-AF65-F5344CB8AC3E}">
        <p14:creationId xmlns:p14="http://schemas.microsoft.com/office/powerpoint/2010/main" val="26514717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buFont typeface="Arial" panose="020B0604020202020204" pitchFamily="34" charset="0"/>
              <a:buChar char="•"/>
            </a:pPr>
            <a:r>
              <a:rPr lang="fa-IR" b="0" i="0" dirty="0">
                <a:solidFill>
                  <a:srgbClr val="E3E3E3"/>
                </a:solidFill>
                <a:effectLst/>
                <a:latin typeface="Google Sans"/>
              </a:rPr>
              <a:t>این فرمول با تقسیم تعداد دفعات ظهور اصطلاح (</a:t>
            </a:r>
            <a:r>
              <a:rPr lang="en-US" b="0" i="0" dirty="0">
                <a:solidFill>
                  <a:srgbClr val="E3E3E3"/>
                </a:solidFill>
                <a:effectLst/>
                <a:latin typeface="Google Sans"/>
              </a:rPr>
              <a:t>n(d, t)) </a:t>
            </a:r>
            <a:r>
              <a:rPr lang="fa-IR" b="0" i="0" dirty="0">
                <a:solidFill>
                  <a:srgbClr val="E3E3E3"/>
                </a:solidFill>
                <a:effectLst/>
                <a:latin typeface="Google Sans"/>
              </a:rPr>
              <a:t>بر کل تعداد اصطلاح های سند (</a:t>
            </a:r>
            <a:r>
              <a:rPr lang="en-US" b="0" i="0" dirty="0">
                <a:solidFill>
                  <a:srgbClr val="E3E3E3"/>
                </a:solidFill>
                <a:effectLst/>
                <a:latin typeface="Google Sans"/>
              </a:rPr>
              <a:t>n(d)) ، </a:t>
            </a:r>
            <a:r>
              <a:rPr lang="fa-IR" b="0" i="0" dirty="0">
                <a:solidFill>
                  <a:srgbClr val="E3E3E3"/>
                </a:solidFill>
                <a:effectLst/>
                <a:latin typeface="Google Sans"/>
              </a:rPr>
              <a:t>طول سند را در نظر می گیرد. دلیل این امر این است که ظهور مکرر یک ترم در یک سند کوتاه، به اندازه ی ظهور همان ترم چند بار در یک سند بلند، اهمیت ندارد.</a:t>
            </a:r>
          </a:p>
          <a:p>
            <a:pPr algn="r" rtl="1">
              <a:buFont typeface="Arial" panose="020B0604020202020204" pitchFamily="34" charset="0"/>
              <a:buChar char="•"/>
            </a:pPr>
            <a:r>
              <a:rPr lang="fa-IR" b="1" i="0" dirty="0">
                <a:solidFill>
                  <a:srgbClr val="E3E3E3"/>
                </a:solidFill>
                <a:effectLst/>
                <a:latin typeface="Google Sans"/>
              </a:rPr>
              <a:t>لگاریتم موجود در فرمول به این موضوع کمک می کند تا از وزن دهی بسیار زیاد به واژه هایی که خیلی پرتکرار </a:t>
            </a:r>
            <a:r>
              <a:rPr lang="fa-IR" b="0" i="0" dirty="0">
                <a:solidFill>
                  <a:srgbClr val="E3E3E3"/>
                </a:solidFill>
                <a:effectLst/>
                <a:latin typeface="Google Sans"/>
              </a:rPr>
              <a:t>هستند، در </a:t>
            </a:r>
            <a:r>
              <a:rPr lang="fa-IR" b="1" i="0" dirty="0">
                <a:solidFill>
                  <a:srgbClr val="E3E3E3"/>
                </a:solidFill>
                <a:effectLst/>
                <a:latin typeface="Google Sans"/>
              </a:rPr>
              <a:t>مقایسه با واژه های کم تکرار، جلوگیری</a:t>
            </a:r>
            <a:r>
              <a:rPr lang="fa-IR" b="0" i="0" dirty="0">
                <a:solidFill>
                  <a:srgbClr val="E3E3E3"/>
                </a:solidFill>
                <a:effectLst/>
                <a:latin typeface="Google Sans"/>
              </a:rPr>
              <a:t> کند. زیرا لگاریتم با </a:t>
            </a:r>
            <a:r>
              <a:rPr lang="fa-IR" b="1" i="0" dirty="0">
                <a:solidFill>
                  <a:srgbClr val="E3E3E3"/>
                </a:solidFill>
                <a:effectLst/>
                <a:latin typeface="Google Sans"/>
              </a:rPr>
              <a:t>افزایش مقدار، کندتر </a:t>
            </a:r>
            <a:r>
              <a:rPr lang="fa-IR" b="0" i="0" dirty="0">
                <a:solidFill>
                  <a:srgbClr val="E3E3E3"/>
                </a:solidFill>
                <a:effectLst/>
                <a:latin typeface="Google Sans"/>
              </a:rPr>
              <a:t>رشد می کند.</a:t>
            </a:r>
          </a:p>
          <a:p>
            <a:pPr algn="r" rtl="1"/>
            <a:endParaRPr lang="fa-IR" b="1" i="0" dirty="0">
              <a:solidFill>
                <a:srgbClr val="E3E3E3"/>
              </a:solidFill>
              <a:effectLst/>
              <a:latin typeface="Google Sans"/>
            </a:endParaRPr>
          </a:p>
          <a:p>
            <a:pPr algn="r" rtl="1"/>
            <a:r>
              <a:rPr lang="fa-IR" b="0" i="0" dirty="0">
                <a:solidFill>
                  <a:srgbClr val="E3E3E3"/>
                </a:solidFill>
                <a:effectLst/>
                <a:latin typeface="Google Sans"/>
              </a:rPr>
              <a:t>در کل، فرکانس ترم یک مفهوم پایه ای اما مهم در بازیابی اطلاعات است. این به شناسایی کلیدواژه هایی که به احتمال زیاد برای محتوای یک سند مهم هستند، کمک می کند، اما اغلب همراه با تکنیک های دیگری مانند فرکانس معکوس سند (</a:t>
            </a:r>
            <a:r>
              <a:rPr lang="en-US" b="0" i="0" dirty="0">
                <a:solidFill>
                  <a:srgbClr val="E3E3E3"/>
                </a:solidFill>
                <a:effectLst/>
                <a:latin typeface="Google Sans"/>
              </a:rPr>
              <a:t>IDF) </a:t>
            </a:r>
            <a:r>
              <a:rPr lang="fa-IR" b="0" i="0" dirty="0">
                <a:solidFill>
                  <a:srgbClr val="E3E3E3"/>
                </a:solidFill>
                <a:effectLst/>
                <a:latin typeface="Google Sans"/>
              </a:rPr>
              <a:t>برای ارائه ارزیابی جامع تری از ارتباط، مورد استفاده قرار می گیرد.</a:t>
            </a:r>
            <a:endParaRPr lang="fa-IR" b="1" i="0" dirty="0">
              <a:solidFill>
                <a:srgbClr val="E3E3E3"/>
              </a:solidFill>
              <a:effectLst/>
              <a:latin typeface="Google Sans"/>
            </a:endParaRPr>
          </a:p>
          <a:p>
            <a:pPr algn="r" rtl="1"/>
            <a:endParaRPr lang="en-US" b="1" i="0" dirty="0">
              <a:solidFill>
                <a:srgbClr val="E3E3E3"/>
              </a:solidFill>
              <a:effectLst/>
              <a:latin typeface="Google Sans"/>
            </a:endParaRPr>
          </a:p>
          <a:p>
            <a:pPr algn="r" rtl="1"/>
            <a:r>
              <a:rPr lang="fa-IR" b="1" i="0" dirty="0">
                <a:solidFill>
                  <a:srgbClr val="E3E3E3"/>
                </a:solidFill>
                <a:effectLst/>
                <a:latin typeface="Google Sans"/>
              </a:rPr>
              <a:t>محدودیت شمارش صرف کلیدواژه ها:</a:t>
            </a:r>
            <a:endParaRPr lang="fa-IR" b="0" i="0" dirty="0">
              <a:solidFill>
                <a:srgbClr val="E3E3E3"/>
              </a:solidFill>
              <a:effectLst/>
              <a:latin typeface="Google Sans"/>
            </a:endParaRPr>
          </a:p>
          <a:p>
            <a:pPr algn="r" rtl="1">
              <a:buFont typeface="Arial" panose="020B0604020202020204" pitchFamily="34" charset="0"/>
              <a:buChar char="•"/>
            </a:pPr>
            <a:r>
              <a:rPr lang="fa-IR" b="1" i="0" dirty="0">
                <a:solidFill>
                  <a:srgbClr val="E3E3E3"/>
                </a:solidFill>
                <a:effectLst/>
                <a:latin typeface="Google Sans"/>
              </a:rPr>
              <a:t>مشکل 1: وابستگی به طول سند:</a:t>
            </a:r>
            <a:r>
              <a:rPr lang="fa-IR" b="0" i="0" dirty="0">
                <a:solidFill>
                  <a:srgbClr val="E3E3E3"/>
                </a:solidFill>
                <a:effectLst/>
                <a:latin typeface="Google Sans"/>
              </a:rPr>
              <a:t> صرفا شمارش تعداد تکرار یک اصطلاح، نشانگر خوبی برای ارتباط سند با آن اصطلاح نیست. زیرا تعداد تکرار یک کلمه در اسناد با طول های متفاوت، قابل قیاس نیست.</a:t>
            </a:r>
          </a:p>
          <a:p>
            <a:pPr algn="r" rtl="1">
              <a:buFont typeface="Arial" panose="020B0604020202020204" pitchFamily="34" charset="0"/>
              <a:buChar char="•"/>
            </a:pPr>
            <a:r>
              <a:rPr lang="fa-IR" b="1" i="0" dirty="0">
                <a:solidFill>
                  <a:srgbClr val="E3E3E3"/>
                </a:solidFill>
                <a:effectLst/>
                <a:latin typeface="Google Sans"/>
              </a:rPr>
              <a:t>مشکل 2: وزن دهی نادرست:</a:t>
            </a:r>
            <a:r>
              <a:rPr lang="fa-IR" b="0" i="0" dirty="0">
                <a:solidFill>
                  <a:srgbClr val="E3E3E3"/>
                </a:solidFill>
                <a:effectLst/>
                <a:latin typeface="Google Sans"/>
              </a:rPr>
              <a:t> سندی که حاوی ۱۰ بار تکرار یک اصطلاح باشد، </a:t>
            </a:r>
            <a:r>
              <a:rPr lang="fa-IR" b="1" i="0" dirty="0">
                <a:solidFill>
                  <a:srgbClr val="E3E3E3"/>
                </a:solidFill>
                <a:effectLst/>
                <a:latin typeface="Google Sans"/>
              </a:rPr>
              <a:t>الزاما ۱۰ برابر مرتبط‌تر از سندی با یک بار تکرار آن اصطلاح نیست.</a:t>
            </a:r>
          </a:p>
          <a:p>
            <a:pPr algn="r" rtl="1"/>
            <a:r>
              <a:rPr lang="fa-IR" b="1" i="0" dirty="0">
                <a:solidFill>
                  <a:srgbClr val="E3E3E3"/>
                </a:solidFill>
                <a:effectLst/>
                <a:latin typeface="Google Sans"/>
              </a:rPr>
              <a:t>روش های بهبود:</a:t>
            </a:r>
            <a:endParaRPr lang="fa-IR" b="0" i="0" dirty="0">
              <a:solidFill>
                <a:srgbClr val="E3E3E3"/>
              </a:solidFill>
              <a:effectLst/>
              <a:latin typeface="Google Sans"/>
            </a:endParaRPr>
          </a:p>
          <a:p>
            <a:pPr algn="r" rtl="1">
              <a:buFont typeface="Arial" panose="020B0604020202020204" pitchFamily="34" charset="0"/>
              <a:buChar char="•"/>
            </a:pPr>
            <a:r>
              <a:rPr lang="fa-IR" b="0" i="0" dirty="0">
                <a:solidFill>
                  <a:srgbClr val="E3E3E3"/>
                </a:solidFill>
                <a:effectLst/>
                <a:latin typeface="Google Sans"/>
              </a:rPr>
              <a:t>بسیاری از سیستم ها با استفاده از اطلاعات دیگری، معیار شمارش ساده را اصلاح می کنند. به عنوان مثال:</a:t>
            </a:r>
          </a:p>
          <a:p>
            <a:pPr marL="742950" lvl="1" indent="-285750" algn="r" rtl="1">
              <a:buFont typeface="Arial" panose="020B0604020202020204" pitchFamily="34" charset="0"/>
              <a:buChar char="•"/>
            </a:pPr>
            <a:r>
              <a:rPr lang="fa-IR" b="1" i="0" dirty="0">
                <a:solidFill>
                  <a:srgbClr val="E3E3E3"/>
                </a:solidFill>
                <a:effectLst/>
                <a:latin typeface="Google Sans"/>
              </a:rPr>
              <a:t>موقعیت کلیدواژه:</a:t>
            </a:r>
            <a:r>
              <a:rPr lang="fa-IR" b="0" i="0" dirty="0">
                <a:solidFill>
                  <a:srgbClr val="E3E3E3"/>
                </a:solidFill>
                <a:effectLst/>
                <a:latin typeface="Google Sans"/>
              </a:rPr>
              <a:t> اگر اصطلاح در عنوان، فهرست نویسنده یا چکیده وجود داشته باشد، ارتباط سند با آن اصطلاح بیشتر در نظر گرفته می شود.</a:t>
            </a:r>
          </a:p>
          <a:p>
            <a:pPr marL="742950" lvl="1" indent="-285750" algn="r" rtl="1">
              <a:buFont typeface="Arial" panose="020B0604020202020204" pitchFamily="34" charset="0"/>
              <a:buChar char="•"/>
            </a:pPr>
            <a:r>
              <a:rPr lang="fa-IR" b="1" i="0" dirty="0">
                <a:solidFill>
                  <a:srgbClr val="E3E3E3"/>
                </a:solidFill>
                <a:effectLst/>
                <a:latin typeface="Google Sans"/>
              </a:rPr>
              <a:t>ترتیب اولین کلیدواژه:</a:t>
            </a:r>
            <a:r>
              <a:rPr lang="fa-IR" b="0" i="0" dirty="0">
                <a:solidFill>
                  <a:srgbClr val="E3E3E3"/>
                </a:solidFill>
                <a:effectLst/>
                <a:latin typeface="Google Sans"/>
              </a:rPr>
              <a:t> اگر اولین باری که اصطلاح در سند ظاهر می شود، در </a:t>
            </a:r>
            <a:r>
              <a:rPr lang="fa-IR" b="1" i="0" dirty="0">
                <a:solidFill>
                  <a:srgbClr val="E3E3E3"/>
                </a:solidFill>
                <a:effectLst/>
                <a:latin typeface="Google Sans"/>
              </a:rPr>
              <a:t>ابتدای متن باشد، ارتباط سند </a:t>
            </a:r>
            <a:r>
              <a:rPr lang="fa-IR" b="0" i="0" dirty="0">
                <a:solidFill>
                  <a:srgbClr val="E3E3E3"/>
                </a:solidFill>
                <a:effectLst/>
                <a:latin typeface="Google Sans"/>
              </a:rPr>
              <a:t>با آن اصطلاح بیشتر در نظر گرفته می شود.</a:t>
            </a:r>
          </a:p>
          <a:p>
            <a:pPr marL="742950" lvl="1" indent="-285750" algn="r" rtl="1">
              <a:buFont typeface="Arial" panose="020B0604020202020204" pitchFamily="34" charset="0"/>
              <a:buChar char="•"/>
            </a:pPr>
            <a:endParaRPr lang="fa-IR" b="0" i="0" dirty="0">
              <a:solidFill>
                <a:srgbClr val="E3E3E3"/>
              </a:solidFill>
              <a:effectLst/>
              <a:latin typeface="Google Sans"/>
            </a:endParaRPr>
          </a:p>
          <a:p>
            <a:pPr marL="457200" lvl="1" indent="0" algn="r" rtl="1">
              <a:buFont typeface="Arial" panose="020B0604020202020204" pitchFamily="34" charset="0"/>
              <a:buNone/>
            </a:pPr>
            <a:endParaRPr lang="fa-IR" b="0" i="0" dirty="0">
              <a:solidFill>
                <a:srgbClr val="E3E3E3"/>
              </a:solidFill>
              <a:effectLst/>
              <a:latin typeface="Google Sans"/>
            </a:endParaRPr>
          </a:p>
          <a:p>
            <a:pPr marL="171450" indent="-171450" algn="r" rtl="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71</a:t>
            </a:fld>
            <a:endParaRPr lang="en-US" altLang="en-US"/>
          </a:p>
        </p:txBody>
      </p:sp>
    </p:spTree>
    <p:extLst>
      <p:ext uri="{BB962C8B-B14F-4D97-AF65-F5344CB8AC3E}">
        <p14:creationId xmlns:p14="http://schemas.microsoft.com/office/powerpoint/2010/main" val="35555431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یک پرس و جو </a:t>
            </a:r>
            <a:r>
              <a:rPr lang="en-US" dirty="0"/>
              <a:t>Q </a:t>
            </a:r>
            <a:r>
              <a:rPr lang="fa-IR" dirty="0"/>
              <a:t>ممکن است حاوی چندین کلمه کلیدی باشد.ارتباط یک سند با یک پرس و جو با دو یا چند کلمه کلیدی با ترکیب معیارهای مربوط بودن سند برای هر کلمه کلیدی تخمین زده می شود.</a:t>
            </a:r>
            <a:endParaRPr lang="en-US" dirty="0"/>
          </a:p>
          <a:p>
            <a:pPr marL="171450" indent="-171450" algn="r" rtl="1">
              <a:buFont typeface="Arial" panose="020B0604020202020204" pitchFamily="34" charset="0"/>
              <a:buChar char="•"/>
            </a:pPr>
            <a:r>
              <a:rPr lang="fa-IR" dirty="0"/>
              <a:t>برای اینکه به هر کلید وزن بدیم و مشکل ارتباط چندکلیدواژه را حل کنیم از </a:t>
            </a:r>
            <a:r>
              <a:rPr lang="en-US" dirty="0"/>
              <a:t>IDF</a:t>
            </a:r>
            <a:r>
              <a:rPr lang="fa-IR" dirty="0"/>
              <a:t> یا میزان تکرار سند معکوس استفاده می‌کنیم. </a:t>
            </a:r>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72</a:t>
            </a:fld>
            <a:endParaRPr lang="en-US" altLang="en-US"/>
          </a:p>
        </p:txBody>
      </p:sp>
    </p:spTree>
    <p:extLst>
      <p:ext uri="{BB962C8B-B14F-4D97-AF65-F5344CB8AC3E}">
        <p14:creationId xmlns:p14="http://schemas.microsoft.com/office/powerpoint/2010/main" val="3825210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یک پرس و جو </a:t>
            </a:r>
            <a:r>
              <a:rPr lang="en-US" dirty="0"/>
              <a:t>Q </a:t>
            </a:r>
            <a:r>
              <a:rPr lang="fa-IR" dirty="0"/>
              <a:t>ممکن است حاوی چندین کلمه کلیدی باشد.ارتباط یک سند با یک پرس و جو با دو یا چند کلمه کلیدی با ترکیب معیارهای مربوط بودن سند برای هر کلمه کلیدی تخمین زده می شود.</a:t>
            </a:r>
            <a:endParaRPr lang="en-US" dirty="0"/>
          </a:p>
          <a:p>
            <a:pPr marL="171450" indent="-171450" algn="r" rtl="1">
              <a:buFont typeface="Arial" panose="020B0604020202020204" pitchFamily="34" charset="0"/>
              <a:buChar char="•"/>
            </a:pPr>
            <a:r>
              <a:rPr lang="fa-IR" dirty="0"/>
              <a:t>برای اینکه به هر کلید وزن بدیم و مشکل ارتباط چندکلیدواژه را حل کنیم از </a:t>
            </a:r>
            <a:r>
              <a:rPr lang="en-US" dirty="0"/>
              <a:t>IDF</a:t>
            </a:r>
            <a:r>
              <a:rPr lang="fa-IR" dirty="0"/>
              <a:t> یا میزان تکرار سند معکوس استفاده می‌کنیم. </a:t>
            </a:r>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73</a:t>
            </a:fld>
            <a:endParaRPr lang="en-US" altLang="en-US"/>
          </a:p>
        </p:txBody>
      </p:sp>
    </p:spTree>
    <p:extLst>
      <p:ext uri="{BB962C8B-B14F-4D97-AF65-F5344CB8AC3E}">
        <p14:creationId xmlns:p14="http://schemas.microsoft.com/office/powerpoint/2010/main" val="3691956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buFont typeface="Arial" panose="020B0604020202020204" pitchFamily="34" charset="0"/>
              <a:buChar char="•"/>
            </a:pPr>
            <a:r>
              <a:rPr lang="fa-IR" b="1" i="0" dirty="0">
                <a:solidFill>
                  <a:srgbClr val="E3E3E3"/>
                </a:solidFill>
                <a:effectLst/>
                <a:latin typeface="Google Sans"/>
              </a:rPr>
              <a:t>تعریف:</a:t>
            </a:r>
            <a:r>
              <a:rPr lang="fa-IR" b="0" i="0" dirty="0">
                <a:solidFill>
                  <a:srgbClr val="E3E3E3"/>
                </a:solidFill>
                <a:effectLst/>
                <a:latin typeface="Google Sans"/>
              </a:rPr>
              <a:t> </a:t>
            </a:r>
            <a:r>
              <a:rPr lang="en-US" b="0" i="0" dirty="0">
                <a:solidFill>
                  <a:srgbClr val="E3E3E3"/>
                </a:solidFill>
                <a:effectLst/>
                <a:latin typeface="Google Sans"/>
              </a:rPr>
              <a:t>IDF(t) = </a:t>
            </a:r>
            <a:r>
              <a:rPr lang="fa-IR" b="0" i="0" dirty="0">
                <a:solidFill>
                  <a:srgbClr val="E3E3E3"/>
                </a:solidFill>
                <a:effectLst/>
                <a:latin typeface="Google Sans"/>
              </a:rPr>
              <a:t>۱ / </a:t>
            </a:r>
            <a:r>
              <a:rPr lang="en-US" b="0" i="0" dirty="0">
                <a:solidFill>
                  <a:srgbClr val="E3E3E3"/>
                </a:solidFill>
                <a:effectLst/>
                <a:latin typeface="Google Sans"/>
              </a:rPr>
              <a:t>n(t) </a:t>
            </a:r>
            <a:r>
              <a:rPr lang="fa-IR" b="0" i="0" dirty="0">
                <a:solidFill>
                  <a:srgbClr val="E3E3E3"/>
                </a:solidFill>
                <a:effectLst/>
                <a:latin typeface="Google Sans"/>
              </a:rPr>
              <a:t>که در آن:</a:t>
            </a:r>
          </a:p>
          <a:p>
            <a:pPr marL="742950" lvl="1" indent="-285750" algn="r" rtl="1">
              <a:buFont typeface="Arial" panose="020B0604020202020204" pitchFamily="34" charset="0"/>
              <a:buChar char="•"/>
            </a:pPr>
            <a:r>
              <a:rPr lang="en-US" b="1" i="0" dirty="0">
                <a:solidFill>
                  <a:srgbClr val="E3E3E3"/>
                </a:solidFill>
                <a:effectLst/>
                <a:latin typeface="Google Sans"/>
              </a:rPr>
              <a:t>IDF(t):</a:t>
            </a:r>
            <a:r>
              <a:rPr lang="en-US" b="0" i="0" dirty="0">
                <a:solidFill>
                  <a:srgbClr val="E3E3E3"/>
                </a:solidFill>
                <a:effectLst/>
                <a:latin typeface="Google Sans"/>
              </a:rPr>
              <a:t> </a:t>
            </a:r>
            <a:r>
              <a:rPr lang="fa-IR" b="0" i="0" dirty="0">
                <a:solidFill>
                  <a:srgbClr val="E3E3E3"/>
                </a:solidFill>
                <a:effectLst/>
                <a:latin typeface="Google Sans"/>
              </a:rPr>
              <a:t>فرکانس معکوس سند برای کلمه کلیدی </a:t>
            </a:r>
            <a:r>
              <a:rPr lang="en-US" b="0" i="0" dirty="0">
                <a:solidFill>
                  <a:srgbClr val="E3E3E3"/>
                </a:solidFill>
                <a:effectLst/>
                <a:latin typeface="Google Sans"/>
              </a:rPr>
              <a:t>t.</a:t>
            </a:r>
          </a:p>
          <a:p>
            <a:pPr marL="742950" lvl="1" indent="-285750" algn="r" rtl="1">
              <a:buFont typeface="Arial" panose="020B0604020202020204" pitchFamily="34" charset="0"/>
              <a:buChar char="•"/>
            </a:pPr>
            <a:r>
              <a:rPr lang="en-US" b="1" i="0" dirty="0">
                <a:solidFill>
                  <a:srgbClr val="E3E3E3"/>
                </a:solidFill>
                <a:effectLst/>
                <a:latin typeface="Google Sans"/>
              </a:rPr>
              <a:t>n(t):</a:t>
            </a:r>
            <a:r>
              <a:rPr lang="en-US" b="0" i="0" dirty="0">
                <a:solidFill>
                  <a:srgbClr val="E3E3E3"/>
                </a:solidFill>
                <a:effectLst/>
                <a:latin typeface="Google Sans"/>
              </a:rPr>
              <a:t> </a:t>
            </a:r>
            <a:r>
              <a:rPr lang="fa-IR" b="0" i="0" dirty="0">
                <a:solidFill>
                  <a:srgbClr val="E3E3E3"/>
                </a:solidFill>
                <a:effectLst/>
                <a:latin typeface="Google Sans"/>
              </a:rPr>
              <a:t>تعداد اسناد موجود در مجموعه (فهرست بندی شده توسط سیستم) که حاوی کلمه کلیدی </a:t>
            </a:r>
            <a:r>
              <a:rPr lang="en-US" b="0" i="0" dirty="0">
                <a:solidFill>
                  <a:srgbClr val="E3E3E3"/>
                </a:solidFill>
                <a:effectLst/>
                <a:latin typeface="Google Sans"/>
              </a:rPr>
              <a:t>t </a:t>
            </a:r>
            <a:r>
              <a:rPr lang="fa-IR" b="0" i="0" dirty="0">
                <a:solidFill>
                  <a:srgbClr val="E3E3E3"/>
                </a:solidFill>
                <a:effectLst/>
                <a:latin typeface="Google Sans"/>
              </a:rPr>
              <a:t>هستند.</a:t>
            </a:r>
          </a:p>
          <a:p>
            <a:pPr marL="171450" marR="0" lvl="0" indent="-171450" algn="r" defTabSz="914400" rtl="1"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1" i="0" dirty="0">
              <a:solidFill>
                <a:srgbClr val="E3E3E3"/>
              </a:solidFill>
              <a:effectLst/>
              <a:latin typeface="Google Sans"/>
            </a:endParaRPr>
          </a:p>
          <a:p>
            <a:pPr marL="171450" marR="0" lvl="0" indent="-171450" algn="r" defTabSz="914400" rtl="1" eaLnBrk="0" fontAlgn="base" latinLnBrk="0" hangingPunct="0">
              <a:lnSpc>
                <a:spcPct val="100000"/>
              </a:lnSpc>
              <a:spcBef>
                <a:spcPct val="30000"/>
              </a:spcBef>
              <a:spcAft>
                <a:spcPct val="0"/>
              </a:spcAft>
              <a:buClrTx/>
              <a:buSzTx/>
              <a:buFont typeface="Arial" panose="020B0604020202020204" pitchFamily="34" charset="0"/>
              <a:buChar char="•"/>
              <a:tabLst/>
              <a:defRPr/>
            </a:pPr>
            <a:r>
              <a:rPr lang="fa-IR" b="1" i="0" dirty="0">
                <a:solidFill>
                  <a:srgbClr val="E3E3E3"/>
                </a:solidFill>
                <a:effectLst/>
                <a:latin typeface="Google Sans"/>
              </a:rPr>
              <a:t>معنی:</a:t>
            </a:r>
            <a:r>
              <a:rPr lang="fa-IR" b="0" i="0" dirty="0">
                <a:solidFill>
                  <a:srgbClr val="E3E3E3"/>
                </a:solidFill>
                <a:effectLst/>
                <a:latin typeface="Google Sans"/>
              </a:rPr>
              <a:t> </a:t>
            </a:r>
            <a:r>
              <a:rPr lang="en-US" b="0" i="0" dirty="0">
                <a:solidFill>
                  <a:srgbClr val="E3E3E3"/>
                </a:solidFill>
                <a:effectLst/>
                <a:latin typeface="Google Sans"/>
              </a:rPr>
              <a:t>IDF </a:t>
            </a:r>
            <a:r>
              <a:rPr lang="fa-IR" b="0" i="0" dirty="0">
                <a:solidFill>
                  <a:srgbClr val="E3E3E3"/>
                </a:solidFill>
                <a:effectLst/>
                <a:latin typeface="Google Sans"/>
              </a:rPr>
              <a:t>نشان دهنده میزان </a:t>
            </a:r>
            <a:r>
              <a:rPr lang="fa-IR" b="1" i="0" dirty="0">
                <a:solidFill>
                  <a:srgbClr val="E3E3E3"/>
                </a:solidFill>
                <a:effectLst/>
                <a:latin typeface="Google Sans"/>
              </a:rPr>
              <a:t>کمیابی یک کلمه کلیدی در تمام اسناد </a:t>
            </a:r>
            <a:r>
              <a:rPr lang="fa-IR" b="0" i="0" dirty="0">
                <a:solidFill>
                  <a:srgbClr val="E3E3E3"/>
                </a:solidFill>
                <a:effectLst/>
                <a:latin typeface="Google Sans"/>
              </a:rPr>
              <a:t>است. یک کلمه کلیدی کمیاب، امتیاز </a:t>
            </a:r>
            <a:r>
              <a:rPr lang="en-US" b="0" i="0" dirty="0">
                <a:solidFill>
                  <a:srgbClr val="E3E3E3"/>
                </a:solidFill>
                <a:effectLst/>
                <a:latin typeface="Google Sans"/>
              </a:rPr>
              <a:t>IDF </a:t>
            </a:r>
            <a:r>
              <a:rPr lang="fa-IR" b="0" i="0" dirty="0">
                <a:solidFill>
                  <a:srgbClr val="E3E3E3"/>
                </a:solidFill>
                <a:effectLst/>
                <a:latin typeface="Google Sans"/>
              </a:rPr>
              <a:t>بالاتری دارد، که نشان می دهد اطلاعات بیشتری را حمل می کند و ممکن است برای جستجوی خاصی مرتبط تر باشد.</a:t>
            </a:r>
          </a:p>
          <a:p>
            <a:pPr algn="r" rtl="1">
              <a:buFont typeface="Arial" panose="020B0604020202020204" pitchFamily="34" charset="0"/>
              <a:buChar char="•"/>
            </a:pPr>
            <a:r>
              <a:rPr lang="fa-IR" b="1" i="0" dirty="0">
                <a:solidFill>
                  <a:srgbClr val="E3E3E3"/>
                </a:solidFill>
                <a:effectLst/>
                <a:latin typeface="Google Sans"/>
              </a:rPr>
              <a:t>تعریف:</a:t>
            </a:r>
            <a:r>
              <a:rPr lang="fa-IR" b="0" i="0" dirty="0">
                <a:solidFill>
                  <a:srgbClr val="E3E3E3"/>
                </a:solidFill>
                <a:effectLst/>
                <a:latin typeface="Google Sans"/>
              </a:rPr>
              <a:t> </a:t>
            </a:r>
            <a:r>
              <a:rPr lang="en-US" b="0" i="0" dirty="0">
                <a:solidFill>
                  <a:srgbClr val="E3E3E3"/>
                </a:solidFill>
                <a:effectLst/>
                <a:latin typeface="Google Sans"/>
              </a:rPr>
              <a:t>r(d, Q) = ∑_(</a:t>
            </a:r>
            <a:r>
              <a:rPr lang="en-US" b="0" i="0" dirty="0" err="1">
                <a:solidFill>
                  <a:srgbClr val="E3E3E3"/>
                </a:solidFill>
                <a:effectLst/>
                <a:latin typeface="Google Sans"/>
              </a:rPr>
              <a:t>t∈Q</a:t>
            </a:r>
            <a:r>
              <a:rPr lang="en-US" b="0" i="0" dirty="0">
                <a:solidFill>
                  <a:srgbClr val="E3E3E3"/>
                </a:solidFill>
                <a:effectLst/>
                <a:latin typeface="Google Sans"/>
              </a:rPr>
              <a:t>) [TF(</a:t>
            </a:r>
            <a:r>
              <a:rPr lang="en-US" b="0" i="0" dirty="0" err="1">
                <a:solidFill>
                  <a:srgbClr val="E3E3E3"/>
                </a:solidFill>
                <a:effectLst/>
                <a:latin typeface="Google Sans"/>
              </a:rPr>
              <a:t>d,t</a:t>
            </a:r>
            <a:r>
              <a:rPr lang="en-US" b="0" i="0" dirty="0">
                <a:solidFill>
                  <a:srgbClr val="E3E3E3"/>
                </a:solidFill>
                <a:effectLst/>
                <a:latin typeface="Google Sans"/>
              </a:rPr>
              <a:t>) * IDF(t)] </a:t>
            </a:r>
            <a:r>
              <a:rPr lang="fa-IR" b="0" i="0" dirty="0">
                <a:solidFill>
                  <a:srgbClr val="E3E3E3"/>
                </a:solidFill>
                <a:effectLst/>
                <a:latin typeface="Google Sans"/>
              </a:rPr>
              <a:t>که در آن:</a:t>
            </a:r>
          </a:p>
          <a:p>
            <a:pPr marL="742950" lvl="1" indent="-285750" algn="r" rtl="1">
              <a:buFont typeface="Arial" panose="020B0604020202020204" pitchFamily="34" charset="0"/>
              <a:buChar char="•"/>
            </a:pPr>
            <a:r>
              <a:rPr lang="en-US" b="1" i="0" dirty="0">
                <a:solidFill>
                  <a:srgbClr val="E3E3E3"/>
                </a:solidFill>
                <a:effectLst/>
                <a:latin typeface="Google Sans"/>
              </a:rPr>
              <a:t>r(d, Q):</a:t>
            </a:r>
            <a:r>
              <a:rPr lang="en-US" b="0" i="0" dirty="0">
                <a:solidFill>
                  <a:srgbClr val="E3E3E3"/>
                </a:solidFill>
                <a:effectLst/>
                <a:latin typeface="Google Sans"/>
              </a:rPr>
              <a:t> </a:t>
            </a:r>
            <a:r>
              <a:rPr lang="fa-IR" b="0" i="0" dirty="0">
                <a:solidFill>
                  <a:srgbClr val="E3E3E3"/>
                </a:solidFill>
                <a:effectLst/>
                <a:latin typeface="Google Sans"/>
              </a:rPr>
              <a:t>امتیاز مرتبط بودن سند </a:t>
            </a:r>
            <a:r>
              <a:rPr lang="en-US" b="0" i="0" dirty="0">
                <a:solidFill>
                  <a:srgbClr val="E3E3E3"/>
                </a:solidFill>
                <a:effectLst/>
                <a:latin typeface="Google Sans"/>
              </a:rPr>
              <a:t>d </a:t>
            </a:r>
            <a:r>
              <a:rPr lang="fa-IR" b="0" i="0" dirty="0">
                <a:solidFill>
                  <a:srgbClr val="E3E3E3"/>
                </a:solidFill>
                <a:effectLst/>
                <a:latin typeface="Google Sans"/>
              </a:rPr>
              <a:t>برای مجموعه کلیدواژه های </a:t>
            </a:r>
            <a:r>
              <a:rPr lang="en-US" b="0" i="0" dirty="0">
                <a:solidFill>
                  <a:srgbClr val="E3E3E3"/>
                </a:solidFill>
                <a:effectLst/>
                <a:latin typeface="Google Sans"/>
              </a:rPr>
              <a:t>Q </a:t>
            </a:r>
            <a:r>
              <a:rPr lang="fa-IR" b="0" i="0" dirty="0">
                <a:solidFill>
                  <a:srgbClr val="E3E3E3"/>
                </a:solidFill>
                <a:effectLst/>
                <a:latin typeface="Google Sans"/>
              </a:rPr>
              <a:t>را نشان می دهد.</a:t>
            </a:r>
          </a:p>
          <a:p>
            <a:pPr marL="742950" lvl="1" indent="-285750" algn="r" rtl="1">
              <a:buFont typeface="Arial" panose="020B0604020202020204" pitchFamily="34" charset="0"/>
              <a:buChar char="•"/>
            </a:pPr>
            <a:r>
              <a:rPr lang="fa-IR" b="1" i="0" dirty="0">
                <a:solidFill>
                  <a:srgbClr val="E3E3E3"/>
                </a:solidFill>
                <a:effectLst/>
                <a:latin typeface="Google Sans"/>
              </a:rPr>
              <a:t>∑_(</a:t>
            </a:r>
            <a:r>
              <a:rPr lang="en-US" b="1" i="0" dirty="0" err="1">
                <a:solidFill>
                  <a:srgbClr val="E3E3E3"/>
                </a:solidFill>
                <a:effectLst/>
                <a:latin typeface="Google Sans"/>
              </a:rPr>
              <a:t>t∈Q</a:t>
            </a:r>
            <a:r>
              <a:rPr lang="en-US" b="1" i="0" dirty="0">
                <a:solidFill>
                  <a:srgbClr val="E3E3E3"/>
                </a:solidFill>
                <a:effectLst/>
                <a:latin typeface="Google Sans"/>
              </a:rPr>
              <a:t>):</a:t>
            </a:r>
            <a:r>
              <a:rPr lang="en-US" b="0" i="0" dirty="0">
                <a:solidFill>
                  <a:srgbClr val="E3E3E3"/>
                </a:solidFill>
                <a:effectLst/>
                <a:latin typeface="Google Sans"/>
              </a:rPr>
              <a:t> </a:t>
            </a:r>
            <a:r>
              <a:rPr lang="fa-IR" b="0" i="0" dirty="0">
                <a:solidFill>
                  <a:srgbClr val="E3E3E3"/>
                </a:solidFill>
                <a:effectLst/>
                <a:latin typeface="Google Sans"/>
              </a:rPr>
              <a:t>جمع بندی بر روی همه کلیدواژه ها (</a:t>
            </a:r>
            <a:r>
              <a:rPr lang="en-US" b="0" i="0" dirty="0">
                <a:solidFill>
                  <a:srgbClr val="E3E3E3"/>
                </a:solidFill>
                <a:effectLst/>
                <a:latin typeface="Google Sans"/>
              </a:rPr>
              <a:t>t) </a:t>
            </a:r>
            <a:r>
              <a:rPr lang="fa-IR" b="0" i="0" dirty="0">
                <a:solidFill>
                  <a:srgbClr val="E3E3E3"/>
                </a:solidFill>
                <a:effectLst/>
                <a:latin typeface="Google Sans"/>
              </a:rPr>
              <a:t>در مجموعه کلیدواژه ها </a:t>
            </a:r>
            <a:r>
              <a:rPr lang="en-US" b="0" i="0" dirty="0">
                <a:solidFill>
                  <a:srgbClr val="E3E3E3"/>
                </a:solidFill>
                <a:effectLst/>
                <a:latin typeface="Google Sans"/>
              </a:rPr>
              <a:t>Q.</a:t>
            </a:r>
          </a:p>
          <a:p>
            <a:pPr marL="742950" lvl="1" indent="-285750" algn="r" rtl="1">
              <a:buFont typeface="Arial" panose="020B0604020202020204" pitchFamily="34" charset="0"/>
              <a:buChar char="•"/>
            </a:pPr>
            <a:r>
              <a:rPr lang="en-US" b="1" i="0" dirty="0">
                <a:solidFill>
                  <a:srgbClr val="E3E3E3"/>
                </a:solidFill>
                <a:effectLst/>
                <a:latin typeface="Google Sans"/>
              </a:rPr>
              <a:t>TF(</a:t>
            </a:r>
            <a:r>
              <a:rPr lang="en-US" b="1" i="0" dirty="0" err="1">
                <a:solidFill>
                  <a:srgbClr val="E3E3E3"/>
                </a:solidFill>
                <a:effectLst/>
                <a:latin typeface="Google Sans"/>
              </a:rPr>
              <a:t>d,t</a:t>
            </a:r>
            <a:r>
              <a:rPr lang="en-US" b="1" i="0" dirty="0">
                <a:solidFill>
                  <a:srgbClr val="E3E3E3"/>
                </a:solidFill>
                <a:effectLst/>
                <a:latin typeface="Google Sans"/>
              </a:rPr>
              <a:t>):</a:t>
            </a:r>
            <a:r>
              <a:rPr lang="en-US" b="0" i="0" dirty="0">
                <a:solidFill>
                  <a:srgbClr val="E3E3E3"/>
                </a:solidFill>
                <a:effectLst/>
                <a:latin typeface="Google Sans"/>
              </a:rPr>
              <a:t> </a:t>
            </a:r>
            <a:r>
              <a:rPr lang="fa-IR" b="0" i="0" dirty="0">
                <a:solidFill>
                  <a:srgbClr val="E3E3E3"/>
                </a:solidFill>
                <a:effectLst/>
                <a:latin typeface="Google Sans"/>
              </a:rPr>
              <a:t>فرکانس کلیدواژه </a:t>
            </a:r>
            <a:r>
              <a:rPr lang="en-US" b="0" i="0" dirty="0">
                <a:solidFill>
                  <a:srgbClr val="E3E3E3"/>
                </a:solidFill>
                <a:effectLst/>
                <a:latin typeface="Google Sans"/>
              </a:rPr>
              <a:t>t </a:t>
            </a:r>
            <a:r>
              <a:rPr lang="fa-IR" b="0" i="0" dirty="0">
                <a:solidFill>
                  <a:srgbClr val="E3E3E3"/>
                </a:solidFill>
                <a:effectLst/>
                <a:latin typeface="Google Sans"/>
              </a:rPr>
              <a:t>در سند </a:t>
            </a:r>
            <a:r>
              <a:rPr lang="en-US" b="0" i="0" dirty="0">
                <a:solidFill>
                  <a:srgbClr val="E3E3E3"/>
                </a:solidFill>
                <a:effectLst/>
                <a:latin typeface="Google Sans"/>
              </a:rPr>
              <a:t>d (</a:t>
            </a:r>
            <a:r>
              <a:rPr lang="fa-IR" b="0" i="0" dirty="0">
                <a:solidFill>
                  <a:srgbClr val="E3E3E3"/>
                </a:solidFill>
                <a:effectLst/>
                <a:latin typeface="Google Sans"/>
              </a:rPr>
              <a:t>قبلا توضیح داده شد).</a:t>
            </a:r>
          </a:p>
          <a:p>
            <a:pPr marL="742950" lvl="1" indent="-285750" algn="r" rtl="1">
              <a:buFont typeface="Arial" panose="020B0604020202020204" pitchFamily="34" charset="0"/>
              <a:buChar char="•"/>
            </a:pPr>
            <a:r>
              <a:rPr lang="en-US" b="1" i="0" dirty="0">
                <a:solidFill>
                  <a:srgbClr val="E3E3E3"/>
                </a:solidFill>
                <a:effectLst/>
                <a:latin typeface="Google Sans"/>
              </a:rPr>
              <a:t>IDF(t):</a:t>
            </a:r>
            <a:r>
              <a:rPr lang="en-US" b="0" i="0" dirty="0">
                <a:solidFill>
                  <a:srgbClr val="E3E3E3"/>
                </a:solidFill>
                <a:effectLst/>
                <a:latin typeface="Google Sans"/>
              </a:rPr>
              <a:t> </a:t>
            </a:r>
            <a:r>
              <a:rPr lang="fa-IR" b="0" i="0" dirty="0">
                <a:solidFill>
                  <a:srgbClr val="E3E3E3"/>
                </a:solidFill>
                <a:effectLst/>
                <a:latin typeface="Google Sans"/>
              </a:rPr>
              <a:t>فرکانس معکوس سند برای کلمه کلیدی </a:t>
            </a:r>
            <a:r>
              <a:rPr lang="en-US" b="0" i="0" dirty="0">
                <a:solidFill>
                  <a:srgbClr val="E3E3E3"/>
                </a:solidFill>
                <a:effectLst/>
                <a:latin typeface="Google Sans"/>
              </a:rPr>
              <a:t>t </a:t>
            </a:r>
            <a:r>
              <a:rPr lang="fa-IR" b="0" i="0" dirty="0">
                <a:solidFill>
                  <a:srgbClr val="E3E3E3"/>
                </a:solidFill>
                <a:effectLst/>
                <a:latin typeface="Google Sans"/>
              </a:rPr>
              <a:t>همانطور که در بالا تعریف شد.</a:t>
            </a:r>
          </a:p>
          <a:p>
            <a:pPr marL="171450" indent="-171450" algn="r" rtl="1">
              <a:buFont typeface="Arial" panose="020B0604020202020204" pitchFamily="34" charset="0"/>
              <a:buChar char="•"/>
            </a:pPr>
            <a:endParaRPr lang="en-US" b="0" i="0" dirty="0">
              <a:solidFill>
                <a:srgbClr val="E3E3E3"/>
              </a:solidFill>
              <a:effectLst/>
              <a:latin typeface="Google Sans"/>
            </a:endParaRPr>
          </a:p>
          <a:p>
            <a:pPr marL="171450" indent="-171450" algn="r" rtl="1">
              <a:buFont typeface="Arial" panose="020B0604020202020204" pitchFamily="34" charset="0"/>
              <a:buChar char="•"/>
            </a:pPr>
            <a:r>
              <a:rPr lang="fa-IR" b="0" i="0" dirty="0">
                <a:solidFill>
                  <a:srgbClr val="E3E3E3"/>
                </a:solidFill>
                <a:effectLst/>
                <a:latin typeface="Google Sans"/>
              </a:rPr>
              <a:t>این فرمول </a:t>
            </a:r>
            <a:r>
              <a:rPr lang="fa-IR" b="1" i="0" dirty="0">
                <a:solidFill>
                  <a:srgbClr val="E3E3E3"/>
                </a:solidFill>
                <a:effectLst/>
                <a:latin typeface="Google Sans"/>
              </a:rPr>
              <a:t>فرکانس کلیدواژه (</a:t>
            </a:r>
            <a:r>
              <a:rPr lang="en-US" b="1" i="0" dirty="0">
                <a:solidFill>
                  <a:srgbClr val="E3E3E3"/>
                </a:solidFill>
                <a:effectLst/>
                <a:latin typeface="Google Sans"/>
              </a:rPr>
              <a:t>TF)</a:t>
            </a:r>
            <a:r>
              <a:rPr lang="en-US" b="0" i="0" dirty="0">
                <a:solidFill>
                  <a:srgbClr val="E3E3E3"/>
                </a:solidFill>
                <a:effectLst/>
                <a:latin typeface="Google Sans"/>
              </a:rPr>
              <a:t> </a:t>
            </a:r>
            <a:r>
              <a:rPr lang="fa-IR" b="0" i="0" dirty="0">
                <a:solidFill>
                  <a:srgbClr val="E3E3E3"/>
                </a:solidFill>
                <a:effectLst/>
                <a:latin typeface="Google Sans"/>
              </a:rPr>
              <a:t>را با </a:t>
            </a:r>
            <a:r>
              <a:rPr lang="fa-IR" b="1" i="0" dirty="0">
                <a:solidFill>
                  <a:srgbClr val="E3E3E3"/>
                </a:solidFill>
                <a:effectLst/>
                <a:latin typeface="Google Sans"/>
              </a:rPr>
              <a:t>فرکانس معکوس سند (</a:t>
            </a:r>
            <a:r>
              <a:rPr lang="en-US" b="1" i="0" dirty="0">
                <a:solidFill>
                  <a:srgbClr val="E3E3E3"/>
                </a:solidFill>
                <a:effectLst/>
                <a:latin typeface="Google Sans"/>
              </a:rPr>
              <a:t>IDF)</a:t>
            </a:r>
            <a:r>
              <a:rPr lang="en-US" b="0" i="0" dirty="0">
                <a:solidFill>
                  <a:srgbClr val="E3E3E3"/>
                </a:solidFill>
                <a:effectLst/>
                <a:latin typeface="Google Sans"/>
              </a:rPr>
              <a:t> </a:t>
            </a:r>
            <a:r>
              <a:rPr lang="fa-IR" b="0" i="0" dirty="0">
                <a:solidFill>
                  <a:srgbClr val="E3E3E3"/>
                </a:solidFill>
                <a:effectLst/>
                <a:latin typeface="Google Sans"/>
              </a:rPr>
              <a:t>ترکیب می کند تا ارتباط یک سند را با مجموعه ای از کلیدواژه ها تخمین بزند. این فرمول امتیاز بالاتری را به اسنادی اختصاص می دهد که حاوی کلیدواژه های مکرر اما کمیاب در کل مجموعه اسناد هستند.</a:t>
            </a:r>
            <a:endParaRPr lang="en-US" b="0" i="0" dirty="0">
              <a:solidFill>
                <a:srgbClr val="E3E3E3"/>
              </a:solidFill>
              <a:effectLst/>
              <a:latin typeface="Google Sans"/>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measure can be further refined if the user is permitted to specify weights w(t) for terms in the query, in which case the user-specified weights are also taken into account by multiplying TF(t) by w(t) in the preceding formula.</a:t>
            </a: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74</a:t>
            </a:fld>
            <a:endParaRPr lang="en-US" altLang="en-US"/>
          </a:p>
        </p:txBody>
      </p:sp>
    </p:spTree>
    <p:extLst>
      <p:ext uri="{BB962C8B-B14F-4D97-AF65-F5344CB8AC3E}">
        <p14:creationId xmlns:p14="http://schemas.microsoft.com/office/powerpoint/2010/main" val="16253038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2060"/>
                </a:solidFill>
              </a:rPr>
              <a:t>As you can see, "poisonous mushroom" is rarer than "mushroom" across the documents, hence its higher IDF. This signifies that the presence of "poisonous mushroom" in a document makes it more relevant to queries related to mushroom poisoning than just "mushroom" alone.</a:t>
            </a: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75</a:t>
            </a:fld>
            <a:endParaRPr lang="en-US" altLang="en-US"/>
          </a:p>
        </p:txBody>
      </p:sp>
    </p:spTree>
    <p:extLst>
      <p:ext uri="{BB962C8B-B14F-4D97-AF65-F5344CB8AC3E}">
        <p14:creationId xmlns:p14="http://schemas.microsoft.com/office/powerpoint/2010/main" val="33000243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2060"/>
                </a:solidFill>
              </a:rPr>
              <a:t>As you can see, "poisonous mushroom" is rarer than "mushroom" across the documents, hence its higher IDF. This signifies that the presence of "poisonous mushroom" in a document makes it more relevant to queries related to mushroom poisoning than just "mushroom" alone.</a:t>
            </a: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76</a:t>
            </a:fld>
            <a:endParaRPr lang="en-US" altLang="en-US"/>
          </a:p>
        </p:txBody>
      </p:sp>
    </p:spTree>
    <p:extLst>
      <p:ext uri="{BB962C8B-B14F-4D97-AF65-F5344CB8AC3E}">
        <p14:creationId xmlns:p14="http://schemas.microsoft.com/office/powerpoint/2010/main" val="23091058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cap="none" normalizeH="0" baseline="0" dirty="0">
                <a:ln>
                  <a:noFill/>
                </a:ln>
                <a:solidFill>
                  <a:srgbClr val="1F1F1F"/>
                </a:solidFill>
                <a:effectLst/>
                <a:latin typeface="Google Sans"/>
              </a:rPr>
              <a:t>This example demonstrates document relevance calculation (r(d, Q)) with specific, illustrative values for IDF: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F1F1F"/>
                </a:solidFill>
                <a:effectLst/>
                <a:latin typeface="Google Sans"/>
              </a:rPr>
              <a:t>1. Document A:</a:t>
            </a:r>
            <a:endParaRPr kumimoji="0" lang="en-US" altLang="en-US" sz="1200" b="0" i="0" u="none" strike="noStrike" cap="none" normalizeH="0" baseline="0" dirty="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1F1F1F"/>
                </a:solidFill>
                <a:effectLst/>
                <a:latin typeface="Google Sans"/>
              </a:rPr>
              <a:t>TF(A, "music") = 1:</a:t>
            </a:r>
            <a:r>
              <a:rPr kumimoji="0" lang="en-US" altLang="en-US" sz="1200" b="0" i="0" u="none" strike="noStrike" cap="none" normalizeH="0" baseline="0" dirty="0">
                <a:ln>
                  <a:noFill/>
                </a:ln>
                <a:solidFill>
                  <a:srgbClr val="1F1F1F"/>
                </a:solidFill>
                <a:effectLst/>
                <a:latin typeface="Google Sans"/>
              </a:rPr>
              <a:t> Document A mentions "music" once.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1F1F1F"/>
                </a:solidFill>
                <a:effectLst/>
                <a:latin typeface="Google Sans"/>
              </a:rPr>
              <a:t>TF(A, "concert") = 0:</a:t>
            </a:r>
            <a:r>
              <a:rPr kumimoji="0" lang="en-US" altLang="en-US" sz="1200" b="0" i="0" u="none" strike="noStrike" cap="none" normalizeH="0" baseline="0" dirty="0">
                <a:ln>
                  <a:noFill/>
                </a:ln>
                <a:solidFill>
                  <a:srgbClr val="1F1F1F"/>
                </a:solidFill>
                <a:effectLst/>
                <a:latin typeface="Google Sans"/>
              </a:rPr>
              <a:t> Document A doesn't mention "concert".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1F1F1F"/>
                </a:solidFill>
                <a:effectLst/>
                <a:latin typeface="Google Sans"/>
              </a:rPr>
              <a:t>IDF("music") = 0.2 (assumed value):</a:t>
            </a:r>
            <a:r>
              <a:rPr kumimoji="0" lang="en-US" altLang="en-US" sz="1200" b="0" i="0" u="none" strike="noStrike" cap="none" normalizeH="0" baseline="0" dirty="0">
                <a:ln>
                  <a:noFill/>
                </a:ln>
                <a:solidFill>
                  <a:srgbClr val="1F1F1F"/>
                </a:solidFill>
                <a:effectLst/>
                <a:latin typeface="Google Sans"/>
              </a:rPr>
              <a:t> Let's assume "music" is a common term with a lower IDF.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1F1F1F"/>
                </a:solidFill>
                <a:effectLst/>
                <a:latin typeface="Google Sans"/>
              </a:rPr>
              <a:t>IDF("concert") = 0.8 (assumed value):</a:t>
            </a:r>
            <a:r>
              <a:rPr kumimoji="0" lang="en-US" altLang="en-US" sz="1200" b="0" i="0" u="none" strike="noStrike" cap="none" normalizeH="0" baseline="0" dirty="0">
                <a:ln>
                  <a:noFill/>
                </a:ln>
                <a:solidFill>
                  <a:srgbClr val="1F1F1F"/>
                </a:solidFill>
                <a:effectLst/>
                <a:latin typeface="Google Sans"/>
              </a:rPr>
              <a:t> Let's assume "concert" is a less common term with a higher IDF.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1F1F1F"/>
                </a:solidFill>
                <a:effectLst/>
                <a:latin typeface="Google Sans"/>
              </a:rPr>
              <a:t>r(A, "music concert") = TF(A, "music") * IDF("music") + TF(A, "concert") * IDF("concert") = 1 * 0.2 + 0 * 0.8 = 0.2</a:t>
            </a:r>
            <a:r>
              <a:rPr kumimoji="0" lang="en-US" altLang="en-US" sz="1200" b="0" i="0" u="none" strike="noStrike" cap="none" normalizeH="0" baseline="0" dirty="0">
                <a:ln>
                  <a:noFill/>
                </a:ln>
                <a:solidFill>
                  <a:srgbClr val="1F1F1F"/>
                </a:solidFill>
                <a:effectLst/>
                <a:latin typeface="Google Sans"/>
              </a:rPr>
              <a:t> </a:t>
            </a:r>
          </a:p>
          <a:p>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77</a:t>
            </a:fld>
            <a:endParaRPr lang="en-US" altLang="en-US"/>
          </a:p>
        </p:txBody>
      </p:sp>
    </p:spTree>
    <p:extLst>
      <p:ext uri="{BB962C8B-B14F-4D97-AF65-F5344CB8AC3E}">
        <p14:creationId xmlns:p14="http://schemas.microsoft.com/office/powerpoint/2010/main" val="3743507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F1F1F"/>
                </a:solidFill>
                <a:effectLst/>
                <a:latin typeface="Google Sans"/>
              </a:rPr>
              <a:t>Interpretation:</a:t>
            </a:r>
            <a:endParaRPr kumimoji="0" lang="en-US" altLang="en-US" sz="1200" b="0" i="0" u="none" strike="noStrike" cap="none" normalizeH="0" baseline="0" dirty="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1F1F1F"/>
                </a:solidFill>
                <a:effectLst/>
                <a:latin typeface="Google Sans"/>
              </a:rPr>
              <a:t>Document A mentions only "music" and receives a low score (0.2) due to the lower IDF value of "music".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1F1F1F"/>
                </a:solidFill>
                <a:effectLst/>
                <a:latin typeface="Google Sans"/>
              </a:rPr>
              <a:t>Document B mentions both "music" and "concert" and receives the highest score (1.0) because it includes both query terms and benefits from the higher IDF value of "concert".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1F1F1F"/>
                </a:solidFill>
                <a:effectLst/>
                <a:latin typeface="Google Sans"/>
              </a:rPr>
              <a:t>Document C mentions neither term and receives a score of 0, reflecting its lack of relevance to the query.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F1F1F"/>
                </a:solidFill>
                <a:effectLst/>
                <a:latin typeface="Google Sans"/>
              </a:rPr>
              <a:t>Note:</a:t>
            </a:r>
            <a:r>
              <a:rPr kumimoji="0" lang="en-US" altLang="en-US" sz="1200" b="0" i="0" u="none" strike="noStrike" cap="none" normalizeH="0" baseline="0" dirty="0">
                <a:ln>
                  <a:noFill/>
                </a:ln>
                <a:solidFill>
                  <a:srgbClr val="1F1F1F"/>
                </a:solidFill>
                <a:effectLst/>
                <a:latin typeface="Google Sans"/>
              </a:rPr>
              <a:t> This example uses specific, illustrative values for IDF for demonstration purposes. Actual IDF values in real-world information retrieval systems are calculated based on the specific document collection and would likely differ.</a:t>
            </a:r>
            <a:endParaRPr kumimoji="0" lang="en-US" altLang="en-US" sz="18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80</a:t>
            </a:fld>
            <a:endParaRPr lang="en-US" altLang="en-US"/>
          </a:p>
        </p:txBody>
      </p:sp>
    </p:spTree>
    <p:extLst>
      <p:ext uri="{BB962C8B-B14F-4D97-AF65-F5344CB8AC3E}">
        <p14:creationId xmlns:p14="http://schemas.microsoft.com/office/powerpoint/2010/main" val="38601239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a-IR" dirty="0"/>
              <a:t>تکرار معکوس سند- </a:t>
            </a:r>
            <a:r>
              <a:rPr lang="en-US" dirty="0"/>
              <a:t> inverse document frequency</a:t>
            </a:r>
          </a:p>
          <a:p>
            <a:pPr marL="171450" indent="-171450" algn="l">
              <a:buFont typeface="Arial" panose="020B0604020202020204" pitchFamily="34" charset="0"/>
              <a:buChar char="•"/>
            </a:pPr>
            <a:r>
              <a:rPr lang="en-US" b="0" i="0" dirty="0">
                <a:solidFill>
                  <a:srgbClr val="E3E3E3"/>
                </a:solidFill>
                <a:effectLst/>
                <a:latin typeface="Google Sans"/>
              </a:rPr>
              <a:t>For example, if a user searches for "buy books online," including stop words like "the" and "on" wouldn't significantly impact finding relevant results.</a:t>
            </a:r>
          </a:p>
          <a:p>
            <a:pPr marL="171450" indent="-171450" algn="l">
              <a:buFont typeface="Arial" panose="020B0604020202020204" pitchFamily="34" charset="0"/>
              <a:buChar char="•"/>
            </a:pPr>
            <a:r>
              <a:rPr lang="en-US" b="1" i="0" dirty="0">
                <a:solidFill>
                  <a:srgbClr val="E3E3E3"/>
                </a:solidFill>
                <a:effectLst/>
                <a:latin typeface="Google Sans"/>
              </a:rPr>
              <a:t>3. How are Stop Words Handled?</a:t>
            </a:r>
            <a:endParaRPr lang="en-US" b="0" i="0" dirty="0">
              <a:solidFill>
                <a:srgbClr val="E3E3E3"/>
              </a:solidFill>
              <a:effectLst/>
              <a:latin typeface="Google Sans"/>
            </a:endParaRPr>
          </a:p>
          <a:p>
            <a:pPr marL="171450" indent="-171450" algn="l">
              <a:buFont typeface="Arial" panose="020B0604020202020204" pitchFamily="34" charset="0"/>
              <a:buChar char="•"/>
            </a:pPr>
            <a:r>
              <a:rPr lang="en-US" b="0" i="0" dirty="0">
                <a:solidFill>
                  <a:srgbClr val="E3E3E3"/>
                </a:solidFill>
                <a:effectLst/>
                <a:latin typeface="Google Sans"/>
              </a:rPr>
              <a:t>Information retrieval systems typically </a:t>
            </a:r>
            <a:r>
              <a:rPr lang="en-US" b="1" i="0" dirty="0">
                <a:solidFill>
                  <a:srgbClr val="E3E3E3"/>
                </a:solidFill>
                <a:effectLst/>
                <a:latin typeface="Google Sans"/>
              </a:rPr>
              <a:t>remove stop words</a:t>
            </a:r>
            <a:r>
              <a:rPr lang="en-US" b="0" i="0" dirty="0">
                <a:solidFill>
                  <a:srgbClr val="E3E3E3"/>
                </a:solidFill>
                <a:effectLst/>
                <a:latin typeface="Google Sans"/>
              </a:rPr>
              <a:t> during the </a:t>
            </a:r>
            <a:r>
              <a:rPr lang="en-US" b="1" i="0" dirty="0">
                <a:solidFill>
                  <a:srgbClr val="E3E3E3"/>
                </a:solidFill>
                <a:effectLst/>
                <a:latin typeface="Google Sans"/>
              </a:rPr>
              <a:t>indexing process</a:t>
            </a:r>
            <a:r>
              <a:rPr lang="en-US" b="0" i="0" dirty="0">
                <a:solidFill>
                  <a:srgbClr val="E3E3E3"/>
                </a:solidFill>
                <a:effectLst/>
                <a:latin typeface="Google Sans"/>
              </a:rPr>
              <a:t>. This means they are not stored as keywords associated with a document.</a:t>
            </a:r>
          </a:p>
          <a:p>
            <a:pPr marL="171450" indent="-171450" algn="l">
              <a:buFont typeface="Arial" panose="020B0604020202020204" pitchFamily="34" charset="0"/>
              <a:buChar char="•"/>
            </a:pPr>
            <a:r>
              <a:rPr lang="en-US" sz="1200" b="0" i="0" kern="1200" dirty="0">
                <a:solidFill>
                  <a:srgbClr val="E3E3E3"/>
                </a:solidFill>
                <a:effectLst/>
                <a:latin typeface="Google Sans"/>
                <a:ea typeface="ＭＳ Ｐゴシック" pitchFamily="34" charset="-128"/>
                <a:cs typeface="+mn-cs"/>
              </a:rPr>
              <a:t>When</a:t>
            </a:r>
            <a:r>
              <a:rPr lang="en-US" b="0" i="0" dirty="0">
                <a:solidFill>
                  <a:srgbClr val="E3E3E3"/>
                </a:solidFill>
                <a:effectLst/>
                <a:latin typeface="Google Sans"/>
              </a:rPr>
              <a:t> a </a:t>
            </a:r>
            <a:r>
              <a:rPr lang="en-US" b="1" i="0" dirty="0">
                <a:solidFill>
                  <a:srgbClr val="E3E3E3"/>
                </a:solidFill>
                <a:effectLst/>
                <a:latin typeface="Google Sans"/>
              </a:rPr>
              <a:t>user submits </a:t>
            </a:r>
            <a:r>
              <a:rPr lang="en-US" b="0" i="0" dirty="0">
                <a:solidFill>
                  <a:srgbClr val="E3E3E3"/>
                </a:solidFill>
                <a:effectLst/>
                <a:latin typeface="Google Sans"/>
              </a:rPr>
              <a:t>a query, the system might also </a:t>
            </a:r>
            <a:r>
              <a:rPr lang="en-US" b="1" i="0" dirty="0">
                <a:solidFill>
                  <a:srgbClr val="E3E3E3"/>
                </a:solidFill>
                <a:effectLst/>
                <a:latin typeface="Google Sans"/>
              </a:rPr>
              <a:t>remove stop words</a:t>
            </a:r>
            <a:r>
              <a:rPr lang="en-US" b="0" i="0" dirty="0">
                <a:solidFill>
                  <a:srgbClr val="E3E3E3"/>
                </a:solidFill>
                <a:effectLst/>
                <a:latin typeface="Google Sans"/>
              </a:rPr>
              <a:t> before searching for relevant documents. This ensures the search focuses on the </a:t>
            </a:r>
            <a:r>
              <a:rPr lang="en-US" b="1" i="0" dirty="0">
                <a:solidFill>
                  <a:srgbClr val="E3E3E3"/>
                </a:solidFill>
                <a:effectLst/>
                <a:latin typeface="Google Sans"/>
              </a:rPr>
              <a:t>meaningful keywords</a:t>
            </a:r>
            <a:r>
              <a:rPr lang="en-US" b="0" i="0" dirty="0">
                <a:solidFill>
                  <a:srgbClr val="E3E3E3"/>
                </a:solidFill>
                <a:effectLst/>
                <a:latin typeface="Google Sans"/>
              </a:rPr>
              <a:t> rather than common words with limited information value.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dirty="0">
                <a:solidFill>
                  <a:srgbClr val="E3E3E3"/>
                </a:solidFill>
                <a:effectLst/>
                <a:latin typeface="Google Sans"/>
              </a:rPr>
              <a:t>While stop words are generally ignored, there are </a:t>
            </a:r>
            <a:r>
              <a:rPr lang="en-US" b="1" i="0" dirty="0">
                <a:solidFill>
                  <a:srgbClr val="E3E3E3"/>
                </a:solidFill>
                <a:effectLst/>
                <a:latin typeface="Google Sans"/>
              </a:rPr>
              <a:t>certain</a:t>
            </a:r>
            <a:r>
              <a:rPr lang="en-US" b="0" i="0" dirty="0">
                <a:solidFill>
                  <a:srgbClr val="E3E3E3"/>
                </a:solidFill>
                <a:effectLst/>
                <a:latin typeface="Google Sans"/>
              </a:rPr>
              <a:t> </a:t>
            </a:r>
            <a:r>
              <a:rPr lang="en-US" b="1" i="0" dirty="0">
                <a:solidFill>
                  <a:srgbClr val="E3E3E3"/>
                </a:solidFill>
                <a:effectLst/>
                <a:latin typeface="Google Sans"/>
              </a:rPr>
              <a:t>exceptions</a:t>
            </a:r>
            <a:r>
              <a:rPr lang="en-US" b="0" i="0" dirty="0">
                <a:solidFill>
                  <a:srgbClr val="E3E3E3"/>
                </a:solidFill>
                <a:effectLst/>
                <a:latin typeface="Google Sans"/>
              </a:rPr>
              <a:t> where they might be considered. For example, </a:t>
            </a:r>
            <a:r>
              <a:rPr lang="en-US" b="1" i="0" dirty="0">
                <a:solidFill>
                  <a:srgbClr val="E3E3E3"/>
                </a:solidFill>
                <a:effectLst/>
                <a:latin typeface="Google Sans"/>
              </a:rPr>
              <a:t>search engines might treat stop words </a:t>
            </a:r>
            <a:r>
              <a:rPr lang="en-US" b="0" i="0" dirty="0">
                <a:solidFill>
                  <a:srgbClr val="E3E3E3"/>
                </a:solidFill>
                <a:effectLst/>
                <a:latin typeface="Google Sans"/>
              </a:rPr>
              <a:t>differently when handling </a:t>
            </a:r>
            <a:r>
              <a:rPr lang="en-US" b="1" i="0" dirty="0">
                <a:solidFill>
                  <a:srgbClr val="E3E3E3"/>
                </a:solidFill>
                <a:effectLst/>
                <a:latin typeface="Google Sans"/>
              </a:rPr>
              <a:t>phrase searches</a:t>
            </a:r>
            <a:r>
              <a:rPr lang="en-US" b="0" i="0" dirty="0">
                <a:solidFill>
                  <a:srgbClr val="E3E3E3"/>
                </a:solidFill>
                <a:effectLst/>
                <a:latin typeface="Google Sans"/>
              </a:rPr>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81</a:t>
            </a:fld>
            <a:endParaRPr lang="en-US" altLang="en-US"/>
          </a:p>
        </p:txBody>
      </p:sp>
    </p:spTree>
    <p:extLst>
      <p:ext uri="{BB962C8B-B14F-4D97-AF65-F5344CB8AC3E}">
        <p14:creationId xmlns:p14="http://schemas.microsoft.com/office/powerpoint/2010/main" val="4229800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b="0" i="0" dirty="0">
                <a:solidFill>
                  <a:srgbClr val="13343B"/>
                </a:solidFill>
                <a:effectLst/>
                <a:latin typeface="__fkGroteskNeue_532e43"/>
              </a:rPr>
              <a:t>Data Redundancy: In some cases, the relational model can lead to data redundancy, which can impact data integrity and efficiency</a:t>
            </a:r>
          </a:p>
          <a:p>
            <a:pPr>
              <a:buFont typeface="+mj-lt"/>
              <a:buAutoNum type="arabicPeriod"/>
            </a:pPr>
            <a:endParaRPr lang="en-US" sz="1200" b="0" i="0" dirty="0">
              <a:solidFill>
                <a:srgbClr val="13343B"/>
              </a:solidFill>
              <a:effectLst/>
              <a:latin typeface="__fkGroteskNeue_532e43"/>
            </a:endParaRPr>
          </a:p>
          <a:p>
            <a:pPr algn="l">
              <a:buFont typeface="+mj-lt"/>
              <a:buAutoNum type="arabicPeriod"/>
            </a:pPr>
            <a:r>
              <a:rPr lang="en-US" b="0" i="0" dirty="0">
                <a:solidFill>
                  <a:srgbClr val="374151"/>
                </a:solidFill>
                <a:effectLst/>
                <a:latin typeface="Söhne"/>
              </a:rPr>
              <a:t>-Redundancy in a database refers to the repetition of data across multiple records or tables, which can result in inefficiency, increased storage requirements: </a:t>
            </a:r>
            <a:r>
              <a:rPr lang="en-US" b="1" i="0" dirty="0">
                <a:solidFill>
                  <a:srgbClr val="374151"/>
                </a:solidFill>
                <a:effectLst/>
                <a:latin typeface="Söhne"/>
              </a:rPr>
              <a:t>Denormalization</a:t>
            </a:r>
            <a:r>
              <a:rPr lang="en-US" b="0" i="0" dirty="0">
                <a:solidFill>
                  <a:srgbClr val="374151"/>
                </a:solidFill>
                <a:effectLst/>
                <a:latin typeface="Söhne"/>
              </a:rPr>
              <a:t>: Denormalization, a deliberate process of adding redundant data to improve query performance, can lead to redundancies. While denormalization can enhance read performance by reducing the need for joins and aggregations, it can also introduce redundancy if not carefully managed- </a:t>
            </a:r>
            <a:r>
              <a:rPr lang="en-US" b="1" i="0" dirty="0">
                <a:solidFill>
                  <a:srgbClr val="374151"/>
                </a:solidFill>
                <a:effectLst/>
                <a:latin typeface="Söhne"/>
              </a:rPr>
              <a:t>Poor Database Design</a:t>
            </a:r>
            <a:endParaRPr lang="en-US" b="0" i="0" dirty="0">
              <a:solidFill>
                <a:srgbClr val="374151"/>
              </a:solidFill>
              <a:effectLst/>
              <a:latin typeface="Söhne"/>
            </a:endParaRPr>
          </a:p>
          <a:p>
            <a:pPr>
              <a:buFont typeface="+mj-lt"/>
              <a:buNone/>
            </a:pPr>
            <a:endParaRPr lang="en-US" sz="1200" b="0" i="0" dirty="0">
              <a:solidFill>
                <a:srgbClr val="13343B"/>
              </a:solidFill>
              <a:effectLst/>
              <a:latin typeface="__fkGroteskNeue_532e43"/>
            </a:endParaRPr>
          </a:p>
          <a:p>
            <a:endParaRPr lang="en-US" sz="1200" dirty="0"/>
          </a:p>
          <a:p>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8</a:t>
            </a:fld>
            <a:endParaRPr lang="en-US" altLang="en-US"/>
          </a:p>
        </p:txBody>
      </p:sp>
    </p:spTree>
    <p:extLst>
      <p:ext uri="{BB962C8B-B14F-4D97-AF65-F5344CB8AC3E}">
        <p14:creationId xmlns:p14="http://schemas.microsoft.com/office/powerpoint/2010/main" val="19171142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sz="2400" b="1" i="0" dirty="0">
                <a:solidFill>
                  <a:srgbClr val="000000"/>
                </a:solidFill>
                <a:effectLst/>
              </a:rPr>
              <a:t>Returning Documents</a:t>
            </a:r>
            <a:endParaRPr lang="en-US" sz="2400" b="0" i="0" dirty="0">
              <a:solidFill>
                <a:srgbClr val="000000"/>
              </a:solidFill>
              <a:effectLst/>
            </a:endParaRPr>
          </a:p>
          <a:p>
            <a:pPr marL="742950" lvl="1" indent="-285750" algn="l">
              <a:buFont typeface="Arial" panose="020B0604020202020204" pitchFamily="34" charset="0"/>
              <a:buChar char="•"/>
            </a:pPr>
            <a:r>
              <a:rPr lang="en-US" sz="2400" b="0" i="0" dirty="0">
                <a:solidFill>
                  <a:srgbClr val="000000"/>
                </a:solidFill>
                <a:effectLst/>
              </a:rPr>
              <a:t>Given a query Q, the job of an information-retrieval system is to return documents in descending order of their relevance to Q.</a:t>
            </a:r>
          </a:p>
          <a:p>
            <a:pPr marL="742950" lvl="1" indent="-285750" algn="l">
              <a:buFont typeface="Arial" panose="020B0604020202020204" pitchFamily="34" charset="0"/>
              <a:buChar char="•"/>
            </a:pPr>
            <a:r>
              <a:rPr lang="en-US" sz="1200" b="0" i="0" dirty="0">
                <a:solidFill>
                  <a:srgbClr val="000000"/>
                </a:solidFill>
                <a:effectLst/>
              </a:rPr>
              <a:t>a very large number of documents are relevant, information-retrieval systems typically return only the </a:t>
            </a:r>
            <a:r>
              <a:rPr lang="en-US" sz="1200" b="1" i="0" dirty="0">
                <a:solidFill>
                  <a:srgbClr val="000000"/>
                </a:solidFill>
                <a:effectLst/>
              </a:rPr>
              <a:t>first few documents </a:t>
            </a:r>
            <a:r>
              <a:rPr lang="en-US" sz="1200" b="0" i="0" dirty="0">
                <a:solidFill>
                  <a:srgbClr val="000000"/>
                </a:solidFill>
                <a:effectLst/>
              </a:rPr>
              <a:t>with the highest degree of estimated relevance and permit users to interactively request further documents</a:t>
            </a:r>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82</a:t>
            </a:fld>
            <a:endParaRPr lang="en-US" altLang="en-US"/>
          </a:p>
        </p:txBody>
      </p:sp>
    </p:spTree>
    <p:extLst>
      <p:ext uri="{BB962C8B-B14F-4D97-AF65-F5344CB8AC3E}">
        <p14:creationId xmlns:p14="http://schemas.microsoft.com/office/powerpoint/2010/main" val="10995728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buFont typeface="+mj-lt"/>
              <a:buAutoNum type="arabicPeriod"/>
            </a:pPr>
            <a:r>
              <a:rPr lang="fa-IR" b="1" dirty="0">
                <a:solidFill>
                  <a:srgbClr val="1F1F1F"/>
                </a:solidFill>
                <a:effectLst/>
                <a:latin typeface="Google Sans"/>
              </a:rPr>
              <a:t>هایپرلینک‌ها به عنوان سرنخ‌هایی برای اهمیت:</a:t>
            </a:r>
            <a:endParaRPr lang="fa-IR" dirty="0">
              <a:solidFill>
                <a:srgbClr val="1F1F1F"/>
              </a:solidFill>
              <a:effectLst/>
              <a:latin typeface="Google Sans"/>
            </a:endParaRPr>
          </a:p>
          <a:p>
            <a:pPr algn="r" rtl="1"/>
            <a:r>
              <a:rPr lang="fa-IR" dirty="0">
                <a:solidFill>
                  <a:srgbClr val="1F1F1F"/>
                </a:solidFill>
                <a:effectLst/>
                <a:latin typeface="Google Sans"/>
              </a:rPr>
              <a:t>این متن بر اهمیت </a:t>
            </a:r>
            <a:r>
              <a:rPr lang="fa-IR" b="1" dirty="0">
                <a:solidFill>
                  <a:srgbClr val="1F1F1F"/>
                </a:solidFill>
                <a:effectLst/>
                <a:latin typeface="Google Sans"/>
              </a:rPr>
              <a:t>ابرلینک‌ها</a:t>
            </a:r>
            <a:r>
              <a:rPr lang="fa-IR" dirty="0">
                <a:solidFill>
                  <a:srgbClr val="1F1F1F"/>
                </a:solidFill>
                <a:effectLst/>
                <a:latin typeface="Google Sans"/>
              </a:rPr>
              <a:t> (همچنین به عنوان </a:t>
            </a:r>
            <a:r>
              <a:rPr lang="fa-IR" b="1" dirty="0">
                <a:solidFill>
                  <a:srgbClr val="1F1F1F"/>
                </a:solidFill>
                <a:effectLst/>
                <a:latin typeface="Google Sans"/>
              </a:rPr>
              <a:t>بک‌لینک‌ها</a:t>
            </a:r>
            <a:r>
              <a:rPr lang="fa-IR" dirty="0">
                <a:solidFill>
                  <a:srgbClr val="1F1F1F"/>
                </a:solidFill>
                <a:effectLst/>
                <a:latin typeface="Google Sans"/>
              </a:rPr>
              <a:t> شناخته می‌شوند) در تعیین اهمیت نسبی صفحات وب تاکید می‌کند. زمانی که یک صفحه وب به صفحه دیگری لینک می‌دهد، این کار به عنوان رأی اعتماد به صفحه لینک‌داده‌شده در نظر گرفته می‌شود.</a:t>
            </a:r>
          </a:p>
          <a:p>
            <a:pPr algn="r" rtl="1">
              <a:buFont typeface="+mj-lt"/>
              <a:buAutoNum type="arabicPeriod" startAt="2"/>
            </a:pPr>
            <a:r>
              <a:rPr lang="fa-IR" b="1" dirty="0">
                <a:solidFill>
                  <a:srgbClr val="1F1F1F"/>
                </a:solidFill>
                <a:effectLst/>
                <a:latin typeface="Google Sans"/>
              </a:rPr>
              <a:t>صفحه‌رتبه: اندازه‌گیری محبوبیت/اهمیت:</a:t>
            </a:r>
            <a:endParaRPr lang="fa-IR" dirty="0">
              <a:solidFill>
                <a:srgbClr val="1F1F1F"/>
              </a:solidFill>
              <a:effectLst/>
              <a:latin typeface="Google Sans"/>
            </a:endParaRPr>
          </a:p>
          <a:p>
            <a:pPr algn="r" rtl="1"/>
            <a:r>
              <a:rPr lang="fa-IR" dirty="0">
                <a:solidFill>
                  <a:srgbClr val="1F1F1F"/>
                </a:solidFill>
                <a:effectLst/>
                <a:latin typeface="Google Sans"/>
              </a:rPr>
              <a:t>گوگل </a:t>
            </a:r>
            <a:r>
              <a:rPr lang="fa-IR" b="1" dirty="0">
                <a:solidFill>
                  <a:srgbClr val="1F1F1F"/>
                </a:solidFill>
                <a:effectLst/>
                <a:latin typeface="Google Sans"/>
              </a:rPr>
              <a:t>صفحه‌رتبه</a:t>
            </a:r>
            <a:r>
              <a:rPr lang="fa-IR" dirty="0">
                <a:solidFill>
                  <a:srgbClr val="1F1F1F"/>
                </a:solidFill>
                <a:effectLst/>
                <a:latin typeface="Google Sans"/>
              </a:rPr>
              <a:t> را به عنوان روشی برای کمی‌سازی این سیستم «رأی‌دهی» و تخمین محبوبیت یا اهمیت یک صفحه وب معرفی کرد. ایده اصلی این است که صفحاتی که لینک‌های ورودی بیشتری از صفحات مهم دارند، به طور کلی خودشان مهم‌تر در نظر گرفته می‌شوند.</a:t>
            </a:r>
          </a:p>
          <a:p>
            <a:pPr algn="r" rtl="1">
              <a:buFont typeface="+mj-lt"/>
              <a:buNone/>
            </a:pPr>
            <a:endParaRPr lang="fa-IR" b="1" dirty="0">
              <a:solidFill>
                <a:srgbClr val="1F1F1F"/>
              </a:solidFill>
              <a:effectLst/>
              <a:latin typeface="Google Sans"/>
            </a:endParaRPr>
          </a:p>
          <a:p>
            <a:pPr rtl="0"/>
            <a:endParaRPr lang="en-US" b="1" dirty="0">
              <a:solidFill>
                <a:srgbClr val="1F1F1F"/>
              </a:solidFill>
              <a:effectLst/>
              <a:latin typeface="Google Sans"/>
            </a:endParaRPr>
          </a:p>
          <a:p>
            <a:pPr rtl="0"/>
            <a:r>
              <a:rPr lang="en-US" b="1" dirty="0">
                <a:solidFill>
                  <a:srgbClr val="1F1F1F"/>
                </a:solidFill>
                <a:effectLst/>
                <a:latin typeface="Google Sans"/>
              </a:rPr>
              <a:t>1. Hyperlinks as Clues to Importance:</a:t>
            </a:r>
            <a:endParaRPr lang="en-US" dirty="0">
              <a:solidFill>
                <a:srgbClr val="1F1F1F"/>
              </a:solidFill>
              <a:effectLst/>
              <a:latin typeface="Google Sans"/>
            </a:endParaRPr>
          </a:p>
          <a:p>
            <a:pPr rtl="0">
              <a:buFont typeface="Arial" panose="020B0604020202020204" pitchFamily="34" charset="0"/>
              <a:buChar char="•"/>
            </a:pPr>
            <a:r>
              <a:rPr lang="en-US" dirty="0">
                <a:solidFill>
                  <a:srgbClr val="1F1F1F"/>
                </a:solidFill>
                <a:effectLst/>
                <a:latin typeface="Google Sans"/>
              </a:rPr>
              <a:t>The text emphasizes the importance of </a:t>
            </a:r>
            <a:r>
              <a:rPr lang="en-US" b="1" dirty="0">
                <a:solidFill>
                  <a:srgbClr val="1F1F1F"/>
                </a:solidFill>
                <a:effectLst/>
                <a:latin typeface="Google Sans"/>
              </a:rPr>
              <a:t>hyperlinks</a:t>
            </a:r>
            <a:r>
              <a:rPr lang="en-US" dirty="0">
                <a:solidFill>
                  <a:srgbClr val="1F1F1F"/>
                </a:solidFill>
                <a:effectLst/>
                <a:latin typeface="Google Sans"/>
              </a:rPr>
              <a:t> (also known as backlinks) in determining the </a:t>
            </a:r>
            <a:r>
              <a:rPr lang="en-US" b="1" dirty="0">
                <a:solidFill>
                  <a:srgbClr val="1F1F1F"/>
                </a:solidFill>
                <a:effectLst/>
                <a:latin typeface="Google Sans"/>
              </a:rPr>
              <a:t>relative importance</a:t>
            </a:r>
            <a:r>
              <a:rPr lang="en-US" dirty="0">
                <a:solidFill>
                  <a:srgbClr val="1F1F1F"/>
                </a:solidFill>
                <a:effectLst/>
                <a:latin typeface="Google Sans"/>
              </a:rPr>
              <a:t> of web pages.</a:t>
            </a:r>
          </a:p>
          <a:p>
            <a:pPr rtl="0">
              <a:buFont typeface="Arial" panose="020B0604020202020204" pitchFamily="34" charset="0"/>
              <a:buChar char="•"/>
            </a:pPr>
            <a:r>
              <a:rPr lang="en-US" dirty="0">
                <a:solidFill>
                  <a:srgbClr val="1F1F1F"/>
                </a:solidFill>
                <a:effectLst/>
                <a:latin typeface="Google Sans"/>
              </a:rPr>
              <a:t>When one web page links to another, it's considered a </a:t>
            </a:r>
            <a:r>
              <a:rPr lang="en-US" b="1" dirty="0">
                <a:solidFill>
                  <a:srgbClr val="1F1F1F"/>
                </a:solidFill>
                <a:effectLst/>
                <a:latin typeface="Google Sans"/>
              </a:rPr>
              <a:t>vote of confidence</a:t>
            </a:r>
            <a:r>
              <a:rPr lang="en-US" dirty="0">
                <a:solidFill>
                  <a:srgbClr val="1F1F1F"/>
                </a:solidFill>
                <a:effectLst/>
                <a:latin typeface="Google Sans"/>
              </a:rPr>
              <a:t> for the linked page.</a:t>
            </a:r>
          </a:p>
          <a:p>
            <a:pPr rtl="0"/>
            <a:r>
              <a:rPr lang="en-US" b="1" dirty="0">
                <a:solidFill>
                  <a:srgbClr val="1F1F1F"/>
                </a:solidFill>
                <a:effectLst/>
                <a:latin typeface="Google Sans"/>
              </a:rPr>
              <a:t>2. PageRank: Measuring Popularity/Importance:</a:t>
            </a:r>
            <a:endParaRPr lang="en-US" dirty="0">
              <a:solidFill>
                <a:srgbClr val="1F1F1F"/>
              </a:solidFill>
              <a:effectLst/>
              <a:latin typeface="Google Sans"/>
            </a:endParaRPr>
          </a:p>
          <a:p>
            <a:pPr rtl="0">
              <a:buFont typeface="Arial" panose="020B0604020202020204" pitchFamily="34" charset="0"/>
              <a:buChar char="•"/>
            </a:pPr>
            <a:r>
              <a:rPr lang="en-US" b="1" dirty="0">
                <a:solidFill>
                  <a:srgbClr val="1F1F1F"/>
                </a:solidFill>
                <a:effectLst/>
                <a:latin typeface="Google Sans"/>
              </a:rPr>
              <a:t>Google introduced PageRank</a:t>
            </a:r>
            <a:r>
              <a:rPr lang="en-US" dirty="0">
                <a:solidFill>
                  <a:srgbClr val="1F1F1F"/>
                </a:solidFill>
                <a:effectLst/>
                <a:latin typeface="Google Sans"/>
              </a:rPr>
              <a:t> as a method to quantify this "voting" system and estimate the </a:t>
            </a:r>
            <a:r>
              <a:rPr lang="en-US" b="1" dirty="0">
                <a:solidFill>
                  <a:srgbClr val="1F1F1F"/>
                </a:solidFill>
                <a:effectLst/>
                <a:latin typeface="Google Sans"/>
              </a:rPr>
              <a:t>popularity</a:t>
            </a:r>
            <a:r>
              <a:rPr lang="en-US" dirty="0">
                <a:solidFill>
                  <a:srgbClr val="1F1F1F"/>
                </a:solidFill>
                <a:effectLst/>
                <a:latin typeface="Google Sans"/>
              </a:rPr>
              <a:t> or </a:t>
            </a:r>
            <a:r>
              <a:rPr lang="en-US" b="1" dirty="0">
                <a:solidFill>
                  <a:srgbClr val="1F1F1F"/>
                </a:solidFill>
                <a:effectLst/>
                <a:latin typeface="Google Sans"/>
              </a:rPr>
              <a:t>importance</a:t>
            </a:r>
            <a:r>
              <a:rPr lang="en-US" dirty="0">
                <a:solidFill>
                  <a:srgbClr val="1F1F1F"/>
                </a:solidFill>
                <a:effectLst/>
                <a:latin typeface="Google Sans"/>
              </a:rPr>
              <a:t> of a web page.</a:t>
            </a:r>
          </a:p>
          <a:p>
            <a:pPr rtl="0">
              <a:buFont typeface="Arial" panose="020B0604020202020204" pitchFamily="34" charset="0"/>
              <a:buChar char="•"/>
            </a:pPr>
            <a:r>
              <a:rPr lang="en-US" dirty="0">
                <a:solidFill>
                  <a:srgbClr val="1F1F1F"/>
                </a:solidFill>
                <a:effectLst/>
                <a:latin typeface="Google Sans"/>
              </a:rPr>
              <a:t>The core idea is that </a:t>
            </a:r>
            <a:r>
              <a:rPr lang="en-US" b="1" dirty="0">
                <a:solidFill>
                  <a:srgbClr val="1F1F1F"/>
                </a:solidFill>
                <a:effectLst/>
                <a:latin typeface="Google Sans"/>
              </a:rPr>
              <a:t>pages with more incoming links</a:t>
            </a:r>
            <a:r>
              <a:rPr lang="en-US" dirty="0">
                <a:solidFill>
                  <a:srgbClr val="1F1F1F"/>
                </a:solidFill>
                <a:effectLst/>
                <a:latin typeface="Google Sans"/>
              </a:rPr>
              <a:t> from </a:t>
            </a:r>
            <a:r>
              <a:rPr lang="en-US" b="1" dirty="0">
                <a:solidFill>
                  <a:srgbClr val="1F1F1F"/>
                </a:solidFill>
                <a:effectLst/>
                <a:latin typeface="Google Sans"/>
              </a:rPr>
              <a:t>important pages</a:t>
            </a:r>
            <a:r>
              <a:rPr lang="en-US" dirty="0">
                <a:solidFill>
                  <a:srgbClr val="1F1F1F"/>
                </a:solidFill>
                <a:effectLst/>
                <a:latin typeface="Google Sans"/>
              </a:rPr>
              <a:t> are generally considered more important themselves.</a:t>
            </a:r>
          </a:p>
          <a:p>
            <a:pPr rtl="0"/>
            <a:r>
              <a:rPr lang="en-US" b="1" dirty="0">
                <a:solidFill>
                  <a:srgbClr val="1F1F1F"/>
                </a:solidFill>
                <a:effectLst/>
                <a:latin typeface="Google Sans"/>
              </a:rPr>
              <a:t>3. How PageRank Works:</a:t>
            </a:r>
            <a:endParaRPr lang="en-US" dirty="0">
              <a:solidFill>
                <a:srgbClr val="1F1F1F"/>
              </a:solidFill>
              <a:effectLst/>
              <a:latin typeface="Google Sans"/>
            </a:endParaRPr>
          </a:p>
          <a:p>
            <a:pPr rtl="0">
              <a:buFont typeface="Arial" panose="020B0604020202020204" pitchFamily="34" charset="0"/>
              <a:buChar char="•"/>
            </a:pPr>
            <a:r>
              <a:rPr lang="en-US" dirty="0">
                <a:solidFill>
                  <a:srgbClr val="1F1F1F"/>
                </a:solidFill>
                <a:effectLst/>
                <a:latin typeface="Google Sans"/>
              </a:rPr>
              <a:t>The text mentions two key principles: </a:t>
            </a:r>
          </a:p>
          <a:p>
            <a:pPr marL="742950" lvl="1" indent="-285750" rtl="0">
              <a:buFont typeface="Arial" panose="020B0604020202020204" pitchFamily="34" charset="0"/>
              <a:buChar char="•"/>
            </a:pPr>
            <a:r>
              <a:rPr lang="en-US" b="1" dirty="0">
                <a:solidFill>
                  <a:srgbClr val="1F1F1F"/>
                </a:solidFill>
                <a:effectLst/>
                <a:latin typeface="Google Sans"/>
              </a:rPr>
              <a:t>Pages with many backlinks</a:t>
            </a:r>
            <a:r>
              <a:rPr lang="en-US" dirty="0">
                <a:solidFill>
                  <a:srgbClr val="1F1F1F"/>
                </a:solidFill>
                <a:effectLst/>
                <a:latin typeface="Google Sans"/>
              </a:rPr>
              <a:t> (hyperlinks from other pages) receive a </a:t>
            </a:r>
            <a:r>
              <a:rPr lang="en-US" b="1" dirty="0">
                <a:solidFill>
                  <a:srgbClr val="1F1F1F"/>
                </a:solidFill>
                <a:effectLst/>
                <a:latin typeface="Google Sans"/>
              </a:rPr>
              <a:t>higher PageRank score</a:t>
            </a:r>
            <a:r>
              <a:rPr lang="en-US" dirty="0">
                <a:solidFill>
                  <a:srgbClr val="1F1F1F"/>
                </a:solidFill>
                <a:effectLst/>
                <a:latin typeface="Google Sans"/>
              </a:rPr>
              <a:t>.</a:t>
            </a:r>
          </a:p>
          <a:p>
            <a:pPr marL="742950" lvl="1" indent="-285750" rtl="0">
              <a:buFont typeface="Arial" panose="020B0604020202020204" pitchFamily="34" charset="0"/>
              <a:buChar char="•"/>
            </a:pPr>
            <a:r>
              <a:rPr lang="en-US" b="1" dirty="0">
                <a:solidFill>
                  <a:srgbClr val="1F1F1F"/>
                </a:solidFill>
                <a:effectLst/>
                <a:latin typeface="Google Sans"/>
              </a:rPr>
              <a:t>The importance of the linking page</a:t>
            </a:r>
            <a:r>
              <a:rPr lang="en-US" dirty="0">
                <a:solidFill>
                  <a:srgbClr val="1F1F1F"/>
                </a:solidFill>
                <a:effectLst/>
                <a:latin typeface="Google Sans"/>
              </a:rPr>
              <a:t> also matters. Links from </a:t>
            </a:r>
            <a:r>
              <a:rPr lang="en-US" b="1" dirty="0">
                <a:solidFill>
                  <a:srgbClr val="1F1F1F"/>
                </a:solidFill>
                <a:effectLst/>
                <a:latin typeface="Google Sans"/>
              </a:rPr>
              <a:t>pages with higher PageRank</a:t>
            </a:r>
            <a:r>
              <a:rPr lang="en-US" dirty="0">
                <a:solidFill>
                  <a:srgbClr val="1F1F1F"/>
                </a:solidFill>
                <a:effectLst/>
                <a:latin typeface="Google Sans"/>
              </a:rPr>
              <a:t> contribute more significantly to the linked page's score.</a:t>
            </a:r>
          </a:p>
          <a:p>
            <a:pPr rtl="0"/>
            <a:r>
              <a:rPr lang="en-US" b="1" dirty="0">
                <a:solidFill>
                  <a:srgbClr val="1F1F1F"/>
                </a:solidFill>
                <a:effectLst/>
                <a:latin typeface="Google Sans"/>
              </a:rPr>
              <a:t>4. Formalized by Random Walk Model:</a:t>
            </a:r>
            <a:endParaRPr lang="en-US" dirty="0">
              <a:solidFill>
                <a:srgbClr val="1F1F1F"/>
              </a:solidFill>
              <a:effectLst/>
              <a:latin typeface="Google Sans"/>
            </a:endParaRPr>
          </a:p>
          <a:p>
            <a:pPr rtl="0">
              <a:buFont typeface="Arial" panose="020B0604020202020204" pitchFamily="34" charset="0"/>
              <a:buChar char="•"/>
            </a:pPr>
            <a:r>
              <a:rPr lang="en-US" dirty="0">
                <a:solidFill>
                  <a:srgbClr val="1F1F1F"/>
                </a:solidFill>
                <a:effectLst/>
                <a:latin typeface="Google Sans"/>
              </a:rPr>
              <a:t>PageRank is </a:t>
            </a:r>
            <a:r>
              <a:rPr lang="en-US" b="1" dirty="0">
                <a:solidFill>
                  <a:srgbClr val="1F1F1F"/>
                </a:solidFill>
                <a:effectLst/>
                <a:latin typeface="Google Sans"/>
              </a:rPr>
              <a:t>formally defined using a mathematical model</a:t>
            </a:r>
            <a:r>
              <a:rPr lang="en-US" dirty="0">
                <a:solidFill>
                  <a:srgbClr val="1F1F1F"/>
                </a:solidFill>
                <a:effectLst/>
                <a:latin typeface="Google Sans"/>
              </a:rPr>
              <a:t> called the </a:t>
            </a:r>
            <a:r>
              <a:rPr lang="en-US" b="1" dirty="0">
                <a:solidFill>
                  <a:srgbClr val="1F1F1F"/>
                </a:solidFill>
                <a:effectLst/>
                <a:latin typeface="Google Sans"/>
              </a:rPr>
              <a:t>random surfer model</a:t>
            </a:r>
            <a:r>
              <a:rPr lang="en-US" dirty="0">
                <a:solidFill>
                  <a:srgbClr val="1F1F1F"/>
                </a:solidFill>
                <a:effectLst/>
                <a:latin typeface="Google Sans"/>
              </a:rPr>
              <a:t>.</a:t>
            </a:r>
          </a:p>
          <a:p>
            <a:pPr rtl="0">
              <a:buFont typeface="Arial" panose="020B0604020202020204" pitchFamily="34" charset="0"/>
              <a:buChar char="•"/>
            </a:pPr>
            <a:r>
              <a:rPr lang="en-US" dirty="0">
                <a:solidFill>
                  <a:srgbClr val="1F1F1F"/>
                </a:solidFill>
                <a:effectLst/>
                <a:latin typeface="Google Sans"/>
              </a:rPr>
              <a:t>This model simulates a hypothetical "random surfer" who randomly clicks on links on a web page and then continues clicking on links on the new page, and so on.</a:t>
            </a:r>
          </a:p>
          <a:p>
            <a:pPr rtl="0">
              <a:buFont typeface="Arial" panose="020B0604020202020204" pitchFamily="34" charset="0"/>
              <a:buChar char="•"/>
            </a:pPr>
            <a:r>
              <a:rPr lang="en-US" dirty="0">
                <a:solidFill>
                  <a:srgbClr val="1F1F1F"/>
                </a:solidFill>
                <a:effectLst/>
                <a:latin typeface="Google Sans"/>
              </a:rPr>
              <a:t>The probability of the surfer landing on a particular page is influenced by the PageRank scores of the pages and the links between them.</a:t>
            </a: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83</a:t>
            </a:fld>
            <a:endParaRPr lang="en-US" altLang="en-US"/>
          </a:p>
        </p:txBody>
      </p:sp>
    </p:spTree>
    <p:extLst>
      <p:ext uri="{BB962C8B-B14F-4D97-AF65-F5344CB8AC3E}">
        <p14:creationId xmlns:p14="http://schemas.microsoft.com/office/powerpoint/2010/main" val="18064898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Arial" panose="020B0604020202020204" pitchFamily="34" charset="0"/>
              <a:buChar char="•"/>
            </a:pPr>
            <a:r>
              <a:rPr lang="en-US" dirty="0">
                <a:solidFill>
                  <a:srgbClr val="1F1F1F"/>
                </a:solidFill>
                <a:effectLst/>
                <a:latin typeface="Google Sans"/>
              </a:rPr>
              <a:t>A page's PageRank score reflects the likelihood of a random walker landing on that page after following a sequence of links, considering the importance of the pages it links from.</a:t>
            </a:r>
          </a:p>
          <a:p>
            <a:pPr rtl="0">
              <a:buFont typeface="Arial" panose="020B0604020202020204" pitchFamily="34" charset="0"/>
              <a:buChar char="•"/>
            </a:pPr>
            <a:r>
              <a:rPr lang="el-GR" sz="1200" b="1" dirty="0"/>
              <a:t>δ</a:t>
            </a:r>
            <a:r>
              <a:rPr lang="en-US" sz="1200" b="1" dirty="0">
                <a:solidFill>
                  <a:srgbClr val="1F1F1F"/>
                </a:solidFill>
                <a:effectLst/>
                <a:latin typeface="Google Sans"/>
              </a:rPr>
              <a:t> delta</a:t>
            </a:r>
          </a:p>
          <a:p>
            <a:pPr rtl="0">
              <a:buFont typeface="Arial" panose="020B0604020202020204" pitchFamily="34" charset="0"/>
              <a:buChar char="•"/>
            </a:pPr>
            <a:endParaRPr lang="en-US" dirty="0">
              <a:solidFill>
                <a:srgbClr val="1F1F1F"/>
              </a:solidFill>
              <a:effectLst/>
              <a:latin typeface="Google Sans"/>
            </a:endParaRPr>
          </a:p>
          <a:p>
            <a:pPr marL="171450" indent="-171450">
              <a:buFont typeface="Arial" panose="020B0604020202020204" pitchFamily="34" charset="0"/>
              <a:buChar char="•"/>
            </a:pPr>
            <a:endParaRPr lang="en-US" dirty="0"/>
          </a:p>
          <a:p>
            <a:pPr marL="171450" indent="-171450" algn="r" rtl="1">
              <a:buFont typeface="Arial" panose="020B0604020202020204" pitchFamily="34" charset="0"/>
              <a:buChar char="•"/>
            </a:pPr>
            <a:r>
              <a:rPr lang="fa-IR" dirty="0">
                <a:solidFill>
                  <a:srgbClr val="1F1F1F"/>
                </a:solidFill>
                <a:effectLst/>
                <a:latin typeface="Google Sans"/>
              </a:rPr>
              <a:t>رتبه‌ی صفحه (</a:t>
            </a:r>
            <a:r>
              <a:rPr lang="en-US" dirty="0">
                <a:solidFill>
                  <a:srgbClr val="1F1F1F"/>
                </a:solidFill>
                <a:effectLst/>
                <a:latin typeface="Google Sans"/>
              </a:rPr>
              <a:t>PageRank) </a:t>
            </a:r>
            <a:r>
              <a:rPr lang="fa-IR" dirty="0">
                <a:solidFill>
                  <a:srgbClr val="1F1F1F"/>
                </a:solidFill>
                <a:effectLst/>
                <a:latin typeface="Google Sans"/>
              </a:rPr>
              <a:t>تنها معیار محبوبیت یک سایت نیست. </a:t>
            </a:r>
            <a:r>
              <a:rPr lang="fa-IR" b="1" dirty="0">
                <a:solidFill>
                  <a:srgbClr val="1F1F1F"/>
                </a:solidFill>
                <a:effectLst/>
                <a:latin typeface="Google Sans"/>
              </a:rPr>
              <a:t>تعداد دفعات بازدید کاربران </a:t>
            </a:r>
            <a:r>
              <a:rPr lang="fa-IR" dirty="0">
                <a:solidFill>
                  <a:srgbClr val="1F1F1F"/>
                </a:solidFill>
                <a:effectLst/>
                <a:latin typeface="Google Sans"/>
              </a:rPr>
              <a:t>از یک سایت، نشانگر دیگری از محبوبیت آن است. همچنین، موتورهای جستجو زمانی که سایتی را به‌عنوان پاسخ نمایش می‌دهند، </a:t>
            </a:r>
            <a:r>
              <a:rPr lang="fa-IR" b="1" dirty="0">
                <a:solidFill>
                  <a:srgbClr val="1F1F1F"/>
                </a:solidFill>
                <a:effectLst/>
                <a:latin typeface="Google Sans"/>
              </a:rPr>
              <a:t>ردیابی می‌کنند که کاربران چند بار روی آن سایت </a:t>
            </a:r>
            <a:r>
              <a:rPr lang="fa-IR" dirty="0">
                <a:solidFill>
                  <a:srgbClr val="1F1F1F"/>
                </a:solidFill>
                <a:effectLst/>
                <a:latin typeface="Google Sans"/>
              </a:rPr>
              <a:t>کلیک می‌کنند.</a:t>
            </a:r>
          </a:p>
          <a:p>
            <a:pPr algn="r" rtl="1"/>
            <a:r>
              <a:rPr lang="fa-IR" dirty="0">
                <a:solidFill>
                  <a:srgbClr val="1F1F1F"/>
                </a:solidFill>
                <a:effectLst/>
                <a:latin typeface="Google Sans"/>
              </a:rPr>
              <a:t>کلمات کلیدی که در متن لنگر (</a:t>
            </a:r>
            <a:r>
              <a:rPr lang="en-US" dirty="0">
                <a:solidFill>
                  <a:srgbClr val="1F1F1F"/>
                </a:solidFill>
                <a:effectLst/>
                <a:latin typeface="Google Sans"/>
              </a:rPr>
              <a:t>anchor text) </a:t>
            </a:r>
            <a:r>
              <a:rPr lang="fa-IR" dirty="0">
                <a:solidFill>
                  <a:srgbClr val="1F1F1F"/>
                </a:solidFill>
                <a:effectLst/>
                <a:latin typeface="Google Sans"/>
              </a:rPr>
              <a:t>مرتبط با پیوند به یک صفحه ظاهر می‌شوند، بسیار مهم تلقی شده و دارای بسامد</a:t>
            </a:r>
            <a:r>
              <a:rPr lang="en-US" dirty="0">
                <a:solidFill>
                  <a:srgbClr val="1F1F1F"/>
                </a:solidFill>
                <a:effectLst/>
                <a:latin typeface="Google Sans"/>
              </a:rPr>
              <a:t>TR</a:t>
            </a:r>
            <a:r>
              <a:rPr lang="fa-IR" dirty="0">
                <a:solidFill>
                  <a:srgbClr val="1F1F1F"/>
                </a:solidFill>
                <a:effectLst/>
                <a:latin typeface="Google Sans"/>
              </a:rPr>
              <a:t> بالاتری در نظر گرفته می‌شوند. این موارد و تعدادی از عوامل دیگر برای رتبه‌بندی پاسخ‌ها به یک عبارت کلیدی در موتورهای جستجو مورد استفاده قرار می‌گیرند.</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84</a:t>
            </a:fld>
            <a:endParaRPr lang="en-US" altLang="en-US"/>
          </a:p>
        </p:txBody>
      </p:sp>
    </p:spTree>
    <p:extLst>
      <p:ext uri="{BB962C8B-B14F-4D97-AF65-F5344CB8AC3E}">
        <p14:creationId xmlns:p14="http://schemas.microsoft.com/office/powerpoint/2010/main" val="40797136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rPr>
              <a:t>Iterative Technique and PageRank</a:t>
            </a:r>
          </a:p>
          <a:p>
            <a:pPr algn="l">
              <a:buFont typeface="Arial" panose="020B0604020202020204" pitchFamily="34" charset="0"/>
              <a:buChar char="•"/>
            </a:pPr>
            <a:r>
              <a:rPr lang="en-US" b="1" i="0" dirty="0">
                <a:solidFill>
                  <a:srgbClr val="000000"/>
                </a:solidFill>
                <a:effectLst/>
              </a:rPr>
              <a:t>Iterative Technique</a:t>
            </a:r>
            <a:endParaRPr lang="en-US" b="0" i="0" dirty="0">
              <a:solidFill>
                <a:srgbClr val="000000"/>
              </a:solidFill>
              <a:effectLst/>
            </a:endParaRPr>
          </a:p>
          <a:p>
            <a:pPr marL="742950" lvl="1" indent="-285750" algn="l">
              <a:buFont typeface="Arial" panose="020B0604020202020204" pitchFamily="34" charset="0"/>
              <a:buChar char="•"/>
            </a:pPr>
            <a:r>
              <a:rPr lang="en-US" b="0" i="0" dirty="0">
                <a:solidFill>
                  <a:srgbClr val="000000"/>
                </a:solidFill>
                <a:effectLst/>
              </a:rPr>
              <a:t>The set of equations generated are usually solved by an iterative technique.</a:t>
            </a:r>
          </a:p>
          <a:p>
            <a:pPr marL="742950" lvl="1" indent="-285750" algn="l">
              <a:buFont typeface="Arial" panose="020B0604020202020204" pitchFamily="34" charset="0"/>
              <a:buChar char="•"/>
            </a:pPr>
            <a:r>
              <a:rPr lang="en-US" b="0" i="0" dirty="0">
                <a:solidFill>
                  <a:srgbClr val="000000"/>
                </a:solidFill>
                <a:effectLst/>
              </a:rPr>
              <a:t>Start with each P[</a:t>
            </a:r>
            <a:r>
              <a:rPr lang="en-US" b="0" i="0" dirty="0" err="1">
                <a:solidFill>
                  <a:srgbClr val="000000"/>
                </a:solidFill>
                <a:effectLst/>
              </a:rPr>
              <a:t>i</a:t>
            </a:r>
            <a:r>
              <a:rPr lang="en-US" b="0" i="0" dirty="0">
                <a:solidFill>
                  <a:srgbClr val="000000"/>
                </a:solidFill>
                <a:effectLst/>
              </a:rPr>
              <a:t>] set to 1/N.</a:t>
            </a:r>
          </a:p>
          <a:p>
            <a:pPr marL="742950" lvl="1" indent="-285750" algn="l">
              <a:buFont typeface="Arial" panose="020B0604020202020204" pitchFamily="34" charset="0"/>
              <a:buChar char="•"/>
            </a:pPr>
            <a:r>
              <a:rPr lang="en-US" b="0" i="0" dirty="0">
                <a:solidFill>
                  <a:srgbClr val="000000"/>
                </a:solidFill>
                <a:effectLst/>
              </a:rPr>
              <a:t>Each step of the iteration computes new values for each P[</a:t>
            </a:r>
            <a:r>
              <a:rPr lang="en-US" b="0" i="0" dirty="0" err="1">
                <a:solidFill>
                  <a:srgbClr val="000000"/>
                </a:solidFill>
                <a:effectLst/>
              </a:rPr>
              <a:t>i</a:t>
            </a:r>
            <a:r>
              <a:rPr lang="en-US" b="0" i="0" dirty="0">
                <a:solidFill>
                  <a:srgbClr val="000000"/>
                </a:solidFill>
                <a:effectLst/>
              </a:rPr>
              <a:t>] using the P values from the previous iteration.</a:t>
            </a:r>
          </a:p>
          <a:p>
            <a:pPr marL="742950" lvl="1" indent="-285750" algn="l">
              <a:buFont typeface="Arial" panose="020B0604020202020204" pitchFamily="34" charset="0"/>
              <a:buChar char="•"/>
            </a:pPr>
            <a:r>
              <a:rPr lang="en-US" b="0" i="0" dirty="0">
                <a:solidFill>
                  <a:srgbClr val="000000"/>
                </a:solidFill>
                <a:effectLst/>
              </a:rPr>
              <a:t>Iteration stops when the maximum change in any P[</a:t>
            </a:r>
            <a:r>
              <a:rPr lang="en-US" b="0" i="0" dirty="0" err="1">
                <a:solidFill>
                  <a:srgbClr val="000000"/>
                </a:solidFill>
                <a:effectLst/>
              </a:rPr>
              <a:t>i</a:t>
            </a:r>
            <a:r>
              <a:rPr lang="en-US" b="0" i="0" dirty="0">
                <a:solidFill>
                  <a:srgbClr val="000000"/>
                </a:solidFill>
                <a:effectLst/>
              </a:rPr>
              <a:t>] value in an iteration goes below some cutoff value.</a:t>
            </a:r>
          </a:p>
          <a:p>
            <a:pPr algn="l">
              <a:buFont typeface="Arial" panose="020B0604020202020204" pitchFamily="34" charset="0"/>
              <a:buChar char="•"/>
            </a:pPr>
            <a:r>
              <a:rPr lang="en-US" b="1" i="0" dirty="0">
                <a:solidFill>
                  <a:srgbClr val="000000"/>
                </a:solidFill>
                <a:effectLst/>
              </a:rPr>
              <a:t>PageRank</a:t>
            </a:r>
            <a:endParaRPr lang="en-US" b="0" i="0" dirty="0">
              <a:solidFill>
                <a:srgbClr val="000000"/>
              </a:solidFill>
              <a:effectLst/>
            </a:endParaRPr>
          </a:p>
          <a:p>
            <a:pPr marL="742950" lvl="1" indent="-285750" algn="l">
              <a:buFont typeface="Arial" panose="020B0604020202020204" pitchFamily="34" charset="0"/>
              <a:buChar char="•"/>
            </a:pPr>
            <a:r>
              <a:rPr lang="en-US" b="0" i="0" dirty="0">
                <a:solidFill>
                  <a:srgbClr val="000000"/>
                </a:solidFill>
                <a:effectLst/>
              </a:rPr>
              <a:t>PageRank is a static measure, independent of the keyword query.</a:t>
            </a:r>
          </a:p>
          <a:p>
            <a:pPr marL="742950" lvl="1" indent="-285750" algn="l">
              <a:buFont typeface="Arial" panose="020B0604020202020204" pitchFamily="34" charset="0"/>
              <a:buChar char="•"/>
            </a:pPr>
            <a:r>
              <a:rPr lang="en-US" b="0" i="0" dirty="0">
                <a:solidFill>
                  <a:srgbClr val="000000"/>
                </a:solidFill>
                <a:effectLst/>
              </a:rPr>
              <a:t>Given a keyword query, it is used in combination with TF–IDF scores of a document to judge its relevance to the keyword query.</a:t>
            </a:r>
          </a:p>
          <a:p>
            <a:pPr algn="l">
              <a:buFont typeface="Arial" panose="020B0604020202020204" pitchFamily="34" charset="0"/>
              <a:buChar char="•"/>
            </a:pPr>
            <a:r>
              <a:rPr lang="en-US" b="1" i="0" dirty="0">
                <a:solidFill>
                  <a:srgbClr val="000000"/>
                </a:solidFill>
                <a:effectLst/>
              </a:rPr>
              <a:t>Popularity Measures</a:t>
            </a:r>
            <a:endParaRPr lang="en-US" b="0" i="0" dirty="0">
              <a:solidFill>
                <a:srgbClr val="000000"/>
              </a:solidFill>
              <a:effectLst/>
            </a:endParaRPr>
          </a:p>
          <a:p>
            <a:pPr marL="742950" lvl="1" indent="-285750" algn="l">
              <a:buFont typeface="Arial" panose="020B0604020202020204" pitchFamily="34" charset="0"/>
              <a:buChar char="•"/>
            </a:pPr>
            <a:r>
              <a:rPr lang="en-US" b="0" i="0" dirty="0">
                <a:solidFill>
                  <a:srgbClr val="000000"/>
                </a:solidFill>
                <a:effectLst/>
              </a:rPr>
              <a:t>PageRank is not the only measure of the popularity of a site.</a:t>
            </a:r>
          </a:p>
          <a:p>
            <a:pPr marL="742950" lvl="1" indent="-285750" algn="l">
              <a:buFont typeface="Arial" panose="020B0604020202020204" pitchFamily="34" charset="0"/>
              <a:buChar char="•"/>
            </a:pPr>
            <a:r>
              <a:rPr lang="en-US" b="0" i="0" dirty="0">
                <a:solidFill>
                  <a:srgbClr val="000000"/>
                </a:solidFill>
                <a:effectLst/>
              </a:rPr>
              <a:t>Information about how often a site is visited is another useful measure of popularity.</a:t>
            </a:r>
          </a:p>
          <a:p>
            <a:pPr marL="742950" lvl="1" indent="-285750" algn="l">
              <a:buFont typeface="Arial" panose="020B0604020202020204" pitchFamily="34" charset="0"/>
              <a:buChar char="•"/>
            </a:pPr>
            <a:r>
              <a:rPr lang="en-US" b="0" i="0" dirty="0">
                <a:solidFill>
                  <a:srgbClr val="000000"/>
                </a:solidFill>
                <a:effectLst/>
              </a:rPr>
              <a:t>Search engines track what fraction of times users click on a page when it is returned as an answer.</a:t>
            </a:r>
          </a:p>
          <a:p>
            <a:pPr algn="l">
              <a:buFont typeface="Arial" panose="020B0604020202020204" pitchFamily="34" charset="0"/>
              <a:buChar char="•"/>
            </a:pPr>
            <a:r>
              <a:rPr lang="en-US" b="1" i="0" dirty="0">
                <a:solidFill>
                  <a:srgbClr val="000000"/>
                </a:solidFill>
                <a:effectLst/>
              </a:rPr>
              <a:t>Keyword Importance</a:t>
            </a:r>
            <a:endParaRPr lang="en-US" b="0" i="0" dirty="0">
              <a:solidFill>
                <a:srgbClr val="000000"/>
              </a:solidFill>
              <a:effectLst/>
            </a:endParaRPr>
          </a:p>
          <a:p>
            <a:pPr marL="742950" lvl="1" indent="-285750" algn="l">
              <a:buFont typeface="Arial" panose="020B0604020202020204" pitchFamily="34" charset="0"/>
              <a:buChar char="•"/>
            </a:pPr>
            <a:r>
              <a:rPr lang="en-US" b="0" i="0" dirty="0">
                <a:solidFill>
                  <a:srgbClr val="000000"/>
                </a:solidFill>
                <a:effectLst/>
              </a:rPr>
              <a:t>Keywords that occur in the anchor text associated with the hyperlink to a page are viewed as very important and are given a higher term frequency.</a:t>
            </a:r>
          </a:p>
          <a:p>
            <a:pPr marL="742950" lvl="1" indent="-285750" algn="l">
              <a:buFont typeface="Arial" panose="020B0604020202020204" pitchFamily="34" charset="0"/>
              <a:buChar char="•"/>
            </a:pPr>
            <a:r>
              <a:rPr lang="en-US" b="0" i="0" dirty="0">
                <a:solidFill>
                  <a:srgbClr val="000000"/>
                </a:solidFill>
                <a:effectLst/>
              </a:rPr>
              <a:t>These and a number of other factors are used to rank answers to a keyword query.</a:t>
            </a:r>
          </a:p>
          <a:p>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85</a:t>
            </a:fld>
            <a:endParaRPr lang="en-US" altLang="en-US"/>
          </a:p>
        </p:txBody>
      </p:sp>
    </p:spTree>
    <p:extLst>
      <p:ext uri="{BB962C8B-B14F-4D97-AF65-F5344CB8AC3E}">
        <p14:creationId xmlns:p14="http://schemas.microsoft.com/office/powerpoint/2010/main" val="26592835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calculate \( P[j] \) for each page:</a:t>
            </a:r>
          </a:p>
          <a:p>
            <a:endParaRPr lang="en-US" dirty="0"/>
          </a:p>
          <a:p>
            <a:r>
              <a:rPr lang="en-US" dirty="0"/>
              <a:t>1. For Page A:</a:t>
            </a:r>
          </a:p>
          <a:p>
            <a:endParaRPr lang="en-US" dirty="0"/>
          </a:p>
          <a:p>
            <a:r>
              <a:rPr lang="en-US" dirty="0"/>
              <a:t>\[ P[A] = \frac{0.85}{4} + (1 - 0.85) \times [(0 \times 0.25) + (0.5 \times 0.25) + (0.5 \times 0.25) + (0 \times 0.25)] \]</a:t>
            </a:r>
          </a:p>
          <a:p>
            <a:endParaRPr lang="en-US" dirty="0"/>
          </a:p>
          <a:p>
            <a:r>
              <a:rPr lang="en-US" dirty="0"/>
              <a:t>\[ P[A] = 0.2125 + 0.1275 = 0.34 \]</a:t>
            </a:r>
          </a:p>
          <a:p>
            <a:endParaRPr lang="en-US" dirty="0"/>
          </a:p>
          <a:p>
            <a:r>
              <a:rPr lang="en-US" dirty="0"/>
              <a:t>2. For Page B:</a:t>
            </a:r>
          </a:p>
          <a:p>
            <a:r>
              <a:rPr lang="en-US" b="1" dirty="0">
                <a:solidFill>
                  <a:srgbClr val="0D0D0D"/>
                </a:solidFill>
                <a:effectLst/>
                <a:latin typeface="KaTeX_Math"/>
              </a:rPr>
              <a:t>P</a:t>
            </a:r>
            <a:r>
              <a:rPr lang="en-US" b="1" dirty="0">
                <a:solidFill>
                  <a:srgbClr val="0D0D0D"/>
                </a:solidFill>
                <a:effectLst/>
                <a:latin typeface="KaTeX_Main"/>
              </a:rPr>
              <a:t>[</a:t>
            </a:r>
            <a:r>
              <a:rPr lang="en-US" b="1" dirty="0">
                <a:solidFill>
                  <a:srgbClr val="0D0D0D"/>
                </a:solidFill>
                <a:effectLst/>
                <a:latin typeface="KaTeX_Math"/>
              </a:rPr>
              <a:t>D</a:t>
            </a:r>
            <a:r>
              <a:rPr lang="en-US" b="1" dirty="0">
                <a:solidFill>
                  <a:srgbClr val="0D0D0D"/>
                </a:solidFill>
                <a:effectLst/>
                <a:latin typeface="KaTeX_Main"/>
              </a:rPr>
              <a:t>]=</a:t>
            </a:r>
            <a:r>
              <a:rPr lang="en-US" b="0" dirty="0">
                <a:solidFill>
                  <a:srgbClr val="0D0D0D"/>
                </a:solidFill>
                <a:effectLst/>
                <a:latin typeface="KaTeX_Main"/>
              </a:rPr>
              <a:t>0.375​+(0.85)×[(0×0.25)+(0.5×0.25)+(1×0.25)+(0×0.25)] </a:t>
            </a:r>
            <a:endParaRPr lang="en-US" dirty="0"/>
          </a:p>
          <a:p>
            <a:r>
              <a:rPr lang="en-US" dirty="0"/>
              <a:t>\[ P[B] = \frac{0.85}{4} + (1 - 0.85) \times [(0.5 \times 0.25) + (0 \times 0.25) + (0.5 \times 0.25) + (0 \times 0.25)] \]</a:t>
            </a:r>
          </a:p>
          <a:p>
            <a:endParaRPr lang="en-US" dirty="0"/>
          </a:p>
          <a:p>
            <a:r>
              <a:rPr lang="en-US" dirty="0"/>
              <a:t>P[B] = 0.2125 + 0.1275 = 0.34 \]</a:t>
            </a:r>
          </a:p>
          <a:p>
            <a:endParaRPr lang="en-US" dirty="0"/>
          </a:p>
          <a:p>
            <a:r>
              <a:rPr lang="en-US" dirty="0"/>
              <a:t>3. For Page C:</a:t>
            </a:r>
          </a:p>
          <a:p>
            <a:endParaRPr lang="en-US" dirty="0"/>
          </a:p>
          <a:p>
            <a:r>
              <a:rPr lang="en-US" dirty="0"/>
              <a:t>\[ P[C] = \frac{0.85}{4} + (1 - 0.85) \times [(0.5 \times 0.25) + (0.5 \times 0.25) + (0 \times 0.25) + (1 \times 0.25)] \]</a:t>
            </a:r>
          </a:p>
          <a:p>
            <a:endParaRPr lang="en-US" dirty="0"/>
          </a:p>
          <a:p>
            <a:r>
              <a:rPr lang="en-US" dirty="0"/>
              <a:t>\[ P[C] = 0.2125 + 0.44625 = 0.65875 \]</a:t>
            </a:r>
          </a:p>
          <a:p>
            <a:endParaRPr lang="en-US" dirty="0"/>
          </a:p>
          <a:p>
            <a:r>
              <a:rPr lang="en-US" dirty="0"/>
              <a:t>4. For Page D:</a:t>
            </a:r>
          </a:p>
          <a:p>
            <a:endParaRPr lang="en-US" dirty="0"/>
          </a:p>
          <a:p>
            <a:r>
              <a:rPr lang="en-US" dirty="0"/>
              <a:t>\[ P[D] = \frac{0.85}{4} + (1 - 0.85) \times [(0 \times 0.25) + (0 \times 0.25) + (1 \times 0.25) + (0 \times 0.25)] \]</a:t>
            </a:r>
          </a:p>
          <a:p>
            <a:endParaRPr lang="en-US" dirty="0"/>
          </a:p>
          <a:p>
            <a:r>
              <a:rPr lang="en-US" dirty="0"/>
              <a:t>\[ P[D] = 0.2125 + 0.0425 = 0.255 \]</a:t>
            </a:r>
          </a:p>
          <a:p>
            <a:endParaRPr lang="en-US" dirty="0"/>
          </a:p>
          <a:p>
            <a:r>
              <a:rPr lang="en-US" dirty="0"/>
              <a:t>So, after one iteration of the PageRank algorithm, the PageRank scores are approximately:</a:t>
            </a:r>
          </a:p>
          <a:p>
            <a:endParaRPr lang="en-US" dirty="0"/>
          </a:p>
          <a:p>
            <a:r>
              <a:rPr lang="en-US" dirty="0"/>
              <a:t>\[ P = \begin{</a:t>
            </a:r>
            <a:r>
              <a:rPr lang="en-US" dirty="0" err="1"/>
              <a:t>pmatrix</a:t>
            </a:r>
            <a:r>
              <a:rPr lang="en-US" dirty="0"/>
              <a:t>} 0.34 \\ 0.34 \\ 0.66 \\ 0.26 \end{</a:t>
            </a:r>
            <a:r>
              <a:rPr lang="en-US" dirty="0" err="1"/>
              <a:t>pmatrix</a:t>
            </a:r>
            <a:r>
              <a:rPr lang="en-US" dirty="0"/>
              <a:t>} \]</a:t>
            </a:r>
          </a:p>
          <a:p>
            <a:endParaRPr lang="en-US" dirty="0"/>
          </a:p>
          <a:p>
            <a:r>
              <a:rPr lang="en-US" dirty="0"/>
              <a:t>These scores represent the importance of each page in the network.</a:t>
            </a: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86</a:t>
            </a:fld>
            <a:endParaRPr lang="en-US" altLang="en-US"/>
          </a:p>
        </p:txBody>
      </p:sp>
    </p:spTree>
    <p:extLst>
      <p:ext uri="{BB962C8B-B14F-4D97-AF65-F5344CB8AC3E}">
        <p14:creationId xmlns:p14="http://schemas.microsoft.com/office/powerpoint/2010/main" val="11581344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solidFill>
                  <a:srgbClr val="1F1F1F"/>
                </a:solidFill>
                <a:effectLst/>
                <a:latin typeface="Google Sans"/>
              </a:rPr>
              <a:t>رتبه بندی نتایج حاصل از یک جستجوی کلیدواژه، یک علم دقیق نیست. از دو معیار برای سنجش میزان کارایی یک سیستم بازیابی اطلاعات در پاسخ به پرس و جوها استفاده می شود.</a:t>
            </a:r>
          </a:p>
          <a:p>
            <a:pPr marL="171450" indent="-171450" algn="r" rtl="1">
              <a:buFont typeface="Arial" panose="020B0604020202020204" pitchFamily="34" charset="0"/>
              <a:buChar char="•"/>
            </a:pPr>
            <a:r>
              <a:rPr lang="fa-IR" b="1" dirty="0">
                <a:solidFill>
                  <a:srgbClr val="1F1F1F"/>
                </a:solidFill>
                <a:effectLst/>
                <a:latin typeface="Google Sans"/>
              </a:rPr>
              <a:t>دقت</a:t>
            </a:r>
            <a:r>
              <a:rPr lang="fa-IR" dirty="0">
                <a:solidFill>
                  <a:srgbClr val="1F1F1F"/>
                </a:solidFill>
                <a:effectLst/>
                <a:latin typeface="Google Sans"/>
              </a:rPr>
              <a:t>، سنجش می کند که چه درصدی از اسناد بازیابی شده، واقعا مرتبط با پرس و جو هستند.</a:t>
            </a:r>
          </a:p>
          <a:p>
            <a:pPr marL="171450" indent="-171450" algn="r" rtl="1">
              <a:buFont typeface="Arial" panose="020B0604020202020204" pitchFamily="34" charset="0"/>
              <a:buChar char="•"/>
            </a:pPr>
            <a:r>
              <a:rPr lang="fa-IR" b="1" dirty="0">
                <a:solidFill>
                  <a:srgbClr val="1F1F1F"/>
                </a:solidFill>
                <a:effectLst/>
                <a:latin typeface="Google Sans"/>
              </a:rPr>
              <a:t>فراخوانی</a:t>
            </a:r>
            <a:r>
              <a:rPr lang="fa-IR" dirty="0">
                <a:solidFill>
                  <a:srgbClr val="1F1F1F"/>
                </a:solidFill>
                <a:effectLst/>
                <a:latin typeface="Google Sans"/>
              </a:rPr>
              <a:t>، سنجش می کند که چه درصدی از اسناد مرتبط با پرس و جو، بازیابی شده اند.</a:t>
            </a:r>
            <a:endParaRPr lang="en-US" dirty="0">
              <a:solidFill>
                <a:srgbClr val="1F1F1F"/>
              </a:solidFill>
              <a:effectLst/>
              <a:latin typeface="Google Sans"/>
            </a:endParaRPr>
          </a:p>
          <a:p>
            <a:pPr marL="171450" marR="0" lvl="0" indent="-171450" algn="r" defTabSz="914400" rtl="1" eaLnBrk="0" fontAlgn="base" latinLnBrk="0" hangingPunct="0">
              <a:lnSpc>
                <a:spcPct val="100000"/>
              </a:lnSpc>
              <a:spcBef>
                <a:spcPct val="30000"/>
              </a:spcBef>
              <a:spcAft>
                <a:spcPct val="0"/>
              </a:spcAft>
              <a:buClrTx/>
              <a:buSzTx/>
              <a:buFont typeface="Arial" panose="020B0604020202020204" pitchFamily="34" charset="0"/>
              <a:buChar char="•"/>
              <a:tabLst/>
              <a:defRPr/>
            </a:pPr>
            <a:r>
              <a:rPr lang="fa-IR" dirty="0">
                <a:solidFill>
                  <a:srgbClr val="1F1F1F"/>
                </a:solidFill>
                <a:effectLst/>
                <a:latin typeface="Google Sans"/>
              </a:rPr>
              <a:t>موتورهای جستجو تعداد بسیار زیادی از نتایج را پیدا می‌کنند، اما کاربران معمولا بعد از مرور تعدادی از آن‌ها (مثلا ۱۰ یا ۲۰ نتیجه) دست می‌کشند. به همین دلیل، دقت (</a:t>
            </a:r>
            <a:r>
              <a:rPr lang="en-US" dirty="0">
                <a:solidFill>
                  <a:srgbClr val="1F1F1F"/>
                </a:solidFill>
                <a:effectLst/>
                <a:latin typeface="Google Sans"/>
              </a:rPr>
              <a:t>precision) </a:t>
            </a:r>
            <a:r>
              <a:rPr lang="fa-IR" dirty="0">
                <a:solidFill>
                  <a:srgbClr val="1F1F1F"/>
                </a:solidFill>
                <a:effectLst/>
                <a:latin typeface="Google Sans"/>
              </a:rPr>
              <a:t>و فراخوان (</a:t>
            </a:r>
            <a:r>
              <a:rPr lang="en-US" dirty="0">
                <a:solidFill>
                  <a:srgbClr val="1F1F1F"/>
                </a:solidFill>
                <a:effectLst/>
                <a:latin typeface="Google Sans"/>
              </a:rPr>
              <a:t>recall) </a:t>
            </a:r>
            <a:r>
              <a:rPr lang="fa-IR" dirty="0">
                <a:solidFill>
                  <a:srgbClr val="1F1F1F"/>
                </a:solidFill>
                <a:effectLst/>
                <a:latin typeface="Google Sans"/>
              </a:rPr>
              <a:t>معمولا با "@</a:t>
            </a:r>
            <a:r>
              <a:rPr lang="en-US" dirty="0">
                <a:solidFill>
                  <a:srgbClr val="1F1F1F"/>
                </a:solidFill>
                <a:effectLst/>
                <a:latin typeface="Google Sans"/>
              </a:rPr>
              <a:t>K" </a:t>
            </a:r>
            <a:r>
              <a:rPr lang="fa-IR" dirty="0">
                <a:solidFill>
                  <a:srgbClr val="1F1F1F"/>
                </a:solidFill>
                <a:effectLst/>
                <a:latin typeface="Google Sans"/>
              </a:rPr>
              <a:t>سنجیده می‌شوند که در آن </a:t>
            </a:r>
            <a:r>
              <a:rPr lang="en-US" dirty="0">
                <a:solidFill>
                  <a:srgbClr val="1F1F1F"/>
                </a:solidFill>
                <a:effectLst/>
                <a:latin typeface="Google Sans"/>
              </a:rPr>
              <a:t>K </a:t>
            </a:r>
            <a:r>
              <a:rPr lang="fa-IR" dirty="0">
                <a:solidFill>
                  <a:srgbClr val="1F1F1F"/>
                </a:solidFill>
                <a:effectLst/>
                <a:latin typeface="Google Sans"/>
              </a:rPr>
              <a:t>تعداد نتایج مشاهده شده است. بنابراین، می‌توان از دقت@۱۰ یا فراخوان@۲۰ صحبت کرد.</a:t>
            </a:r>
          </a:p>
          <a:p>
            <a:pPr marL="171450" indent="-171450" algn="r" rtl="1">
              <a:buFont typeface="Arial" panose="020B0604020202020204" pitchFamily="34" charset="0"/>
              <a:buChar char="•"/>
            </a:pPr>
            <a:endParaRPr lang="fa-IR" dirty="0">
              <a:solidFill>
                <a:srgbClr val="1F1F1F"/>
              </a:solidFill>
              <a:effectLst/>
              <a:latin typeface="Google Sans"/>
            </a:endParaRPr>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87</a:t>
            </a:fld>
            <a:endParaRPr lang="en-US" altLang="en-US"/>
          </a:p>
        </p:txBody>
      </p:sp>
    </p:spTree>
    <p:extLst>
      <p:ext uri="{BB962C8B-B14F-4D97-AF65-F5344CB8AC3E}">
        <p14:creationId xmlns:p14="http://schemas.microsoft.com/office/powerpoint/2010/main" val="29323246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solidFill>
                  <a:srgbClr val="000000"/>
                </a:solidFill>
                <a:effectLst/>
                <a:latin typeface="Tahoma" panose="020B0604030504040204" pitchFamily="34" charset="0"/>
              </a:rPr>
              <a:t>spatial</a:t>
            </a:r>
            <a:r>
              <a:rPr lang="en-US" sz="1800" dirty="0">
                <a:solidFill>
                  <a:srgbClr val="808080"/>
                </a:solidFill>
                <a:effectLst/>
                <a:latin typeface="Tahoma" panose="020B0604030504040204" pitchFamily="34" charset="0"/>
              </a:rPr>
              <a:t>  </a:t>
            </a:r>
            <a:r>
              <a:rPr lang="en-US" sz="1800" dirty="0">
                <a:solidFill>
                  <a:srgbClr val="808080"/>
                </a:solidFill>
                <a:effectLst/>
                <a:latin typeface="Lingoes Unicode" panose="020B0604020202020204" pitchFamily="34" charset="-128"/>
                <a:ea typeface="Lingoes Unicode" panose="020B0604020202020204" pitchFamily="34" charset="-128"/>
              </a:rPr>
              <a:t>['</a:t>
            </a:r>
            <a:r>
              <a:rPr lang="en-US" sz="1800" dirty="0" err="1">
                <a:solidFill>
                  <a:srgbClr val="808080"/>
                </a:solidFill>
                <a:effectLst/>
                <a:latin typeface="Lingoes Unicode" panose="020B0604020202020204" pitchFamily="34" charset="-128"/>
                <a:ea typeface="Lingoes Unicode" panose="020B0604020202020204" pitchFamily="34" charset="-128"/>
              </a:rPr>
              <a:t>speɪʃl</a:t>
            </a:r>
            <a:r>
              <a:rPr lang="en-US" sz="1800" dirty="0">
                <a:solidFill>
                  <a:srgbClr val="808080"/>
                </a:solidFill>
                <a:effectLst/>
                <a:latin typeface="Lingoes Unicode" panose="020B0604020202020204" pitchFamily="34" charset="-128"/>
                <a:ea typeface="Lingoes Unicode" panose="020B0604020202020204" pitchFamily="34" charset="-128"/>
              </a:rPr>
              <a:t>]</a:t>
            </a:r>
            <a:endParaRPr lang="en-US" sz="1800" dirty="0">
              <a:solidFill>
                <a:srgbClr val="808080"/>
              </a:solidFill>
              <a:effectLst/>
              <a:latin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88</a:t>
            </a:fld>
            <a:endParaRPr lang="en-US" altLang="en-US"/>
          </a:p>
        </p:txBody>
      </p:sp>
    </p:spTree>
    <p:extLst>
      <p:ext uri="{BB962C8B-B14F-4D97-AF65-F5344CB8AC3E}">
        <p14:creationId xmlns:p14="http://schemas.microsoft.com/office/powerpoint/2010/main" val="15697822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934D5400-E87F-4451-9683-2C825BC8F7F7}" type="slidenum">
              <a:rPr lang="en-US" altLang="en-US" sz="1200"/>
              <a:pPr/>
              <a:t>89</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en-US" b="1" dirty="0">
                <a:solidFill>
                  <a:srgbClr val="1F1F1F"/>
                </a:solidFill>
                <a:effectLst/>
                <a:latin typeface="Google Sans"/>
              </a:rPr>
              <a:t>پایگاه </a:t>
            </a:r>
            <a:r>
              <a:rPr lang="en-US" b="1" dirty="0" err="1">
                <a:solidFill>
                  <a:srgbClr val="1F1F1F"/>
                </a:solidFill>
                <a:effectLst/>
                <a:latin typeface="Google Sans"/>
              </a:rPr>
              <a:t>داده‌های</a:t>
            </a:r>
            <a:r>
              <a:rPr lang="en-US" b="1" dirty="0">
                <a:solidFill>
                  <a:srgbClr val="1F1F1F"/>
                </a:solidFill>
                <a:effectLst/>
                <a:latin typeface="Google Sans"/>
              </a:rPr>
              <a:t> مکانی</a:t>
            </a:r>
            <a:r>
              <a:rPr lang="en-US" dirty="0">
                <a:solidFill>
                  <a:srgbClr val="1F1F1F"/>
                </a:solidFill>
                <a:effectLst/>
                <a:latin typeface="Google Sans"/>
              </a:rPr>
              <a:t> </a:t>
            </a:r>
            <a:r>
              <a:rPr lang="en-US" dirty="0" err="1">
                <a:solidFill>
                  <a:srgbClr val="1F1F1F"/>
                </a:solidFill>
                <a:effectLst/>
                <a:latin typeface="Google Sans"/>
              </a:rPr>
              <a:t>مزایای</a:t>
            </a:r>
            <a:r>
              <a:rPr lang="en-US" dirty="0">
                <a:solidFill>
                  <a:srgbClr val="1F1F1F"/>
                </a:solidFill>
                <a:effectLst/>
                <a:latin typeface="Google Sans"/>
              </a:rPr>
              <a:t> </a:t>
            </a:r>
            <a:r>
              <a:rPr lang="en-US" dirty="0" err="1">
                <a:solidFill>
                  <a:srgbClr val="1F1F1F"/>
                </a:solidFill>
                <a:effectLst/>
                <a:latin typeface="Google Sans"/>
              </a:rPr>
              <a:t>قابل</a:t>
            </a:r>
            <a:r>
              <a:rPr lang="en-US" dirty="0">
                <a:solidFill>
                  <a:srgbClr val="1F1F1F"/>
                </a:solidFill>
                <a:effectLst/>
                <a:latin typeface="Google Sans"/>
              </a:rPr>
              <a:t> </a:t>
            </a:r>
            <a:r>
              <a:rPr lang="en-US" dirty="0" err="1">
                <a:solidFill>
                  <a:srgbClr val="1F1F1F"/>
                </a:solidFill>
                <a:effectLst/>
                <a:latin typeface="Google Sans"/>
              </a:rPr>
              <a:t>توجهی</a:t>
            </a:r>
            <a:r>
              <a:rPr lang="en-US" dirty="0">
                <a:solidFill>
                  <a:srgbClr val="1F1F1F"/>
                </a:solidFill>
                <a:effectLst/>
                <a:latin typeface="Google Sans"/>
              </a:rPr>
              <a:t> </a:t>
            </a:r>
            <a:r>
              <a:rPr lang="en-US" dirty="0" err="1">
                <a:solidFill>
                  <a:srgbClr val="1F1F1F"/>
                </a:solidFill>
                <a:effectLst/>
                <a:latin typeface="Google Sans"/>
              </a:rPr>
              <a:t>را</a:t>
            </a:r>
            <a:r>
              <a:rPr lang="en-US" dirty="0">
                <a:solidFill>
                  <a:srgbClr val="1F1F1F"/>
                </a:solidFill>
                <a:effectLst/>
                <a:latin typeface="Google Sans"/>
              </a:rPr>
              <a:t> </a:t>
            </a:r>
            <a:r>
              <a:rPr lang="en-US" dirty="0" err="1">
                <a:solidFill>
                  <a:srgbClr val="1F1F1F"/>
                </a:solidFill>
                <a:effectLst/>
                <a:latin typeface="Google Sans"/>
              </a:rPr>
              <a:t>ارائه</a:t>
            </a:r>
            <a:r>
              <a:rPr lang="en-US" dirty="0">
                <a:solidFill>
                  <a:srgbClr val="1F1F1F"/>
                </a:solidFill>
                <a:effectLst/>
                <a:latin typeface="Google Sans"/>
              </a:rPr>
              <a:t> </a:t>
            </a:r>
            <a:r>
              <a:rPr lang="en-US" dirty="0" err="1">
                <a:solidFill>
                  <a:srgbClr val="1F1F1F"/>
                </a:solidFill>
                <a:effectLst/>
                <a:latin typeface="Google Sans"/>
              </a:rPr>
              <a:t>می‌دهند</a:t>
            </a:r>
            <a:r>
              <a:rPr lang="en-US" dirty="0">
                <a:solidFill>
                  <a:srgbClr val="1F1F1F"/>
                </a:solidFill>
                <a:effectLst/>
                <a:latin typeface="Google Sans"/>
              </a:rPr>
              <a:t> و </a:t>
            </a:r>
            <a:r>
              <a:rPr lang="en-US" dirty="0" err="1">
                <a:solidFill>
                  <a:srgbClr val="1F1F1F"/>
                </a:solidFill>
                <a:effectLst/>
                <a:latin typeface="Google Sans"/>
              </a:rPr>
              <a:t>امکان</a:t>
            </a:r>
            <a:r>
              <a:rPr lang="en-US" dirty="0">
                <a:solidFill>
                  <a:srgbClr val="1F1F1F"/>
                </a:solidFill>
                <a:effectLst/>
                <a:latin typeface="Google Sans"/>
              </a:rPr>
              <a:t> </a:t>
            </a:r>
            <a:r>
              <a:rPr lang="en-US" dirty="0" err="1">
                <a:solidFill>
                  <a:srgbClr val="1F1F1F"/>
                </a:solidFill>
                <a:effectLst/>
                <a:latin typeface="Google Sans"/>
              </a:rPr>
              <a:t>موارد</a:t>
            </a:r>
            <a:r>
              <a:rPr lang="en-US" dirty="0">
                <a:solidFill>
                  <a:srgbClr val="1F1F1F"/>
                </a:solidFill>
                <a:effectLst/>
                <a:latin typeface="Google Sans"/>
              </a:rPr>
              <a:t> </a:t>
            </a:r>
            <a:r>
              <a:rPr lang="en-US" dirty="0" err="1">
                <a:solidFill>
                  <a:srgbClr val="1F1F1F"/>
                </a:solidFill>
                <a:effectLst/>
                <a:latin typeface="Google Sans"/>
              </a:rPr>
              <a:t>زیر</a:t>
            </a:r>
            <a:r>
              <a:rPr lang="en-US" dirty="0">
                <a:solidFill>
                  <a:srgbClr val="1F1F1F"/>
                </a:solidFill>
                <a:effectLst/>
                <a:latin typeface="Google Sans"/>
              </a:rPr>
              <a:t> </a:t>
            </a:r>
            <a:r>
              <a:rPr lang="en-US" dirty="0" err="1">
                <a:solidFill>
                  <a:srgbClr val="1F1F1F"/>
                </a:solidFill>
                <a:effectLst/>
                <a:latin typeface="Google Sans"/>
              </a:rPr>
              <a:t>را</a:t>
            </a:r>
            <a:r>
              <a:rPr lang="en-US" dirty="0">
                <a:solidFill>
                  <a:srgbClr val="1F1F1F"/>
                </a:solidFill>
                <a:effectLst/>
                <a:latin typeface="Google Sans"/>
              </a:rPr>
              <a:t> </a:t>
            </a:r>
            <a:r>
              <a:rPr lang="en-US" dirty="0" err="1">
                <a:solidFill>
                  <a:srgbClr val="1F1F1F"/>
                </a:solidFill>
                <a:effectLst/>
                <a:latin typeface="Google Sans"/>
              </a:rPr>
              <a:t>فراهم</a:t>
            </a:r>
            <a:r>
              <a:rPr lang="en-US" dirty="0">
                <a:solidFill>
                  <a:srgbClr val="1F1F1F"/>
                </a:solidFill>
                <a:effectLst/>
                <a:latin typeface="Google Sans"/>
              </a:rPr>
              <a:t> </a:t>
            </a:r>
            <a:r>
              <a:rPr lang="en-US" dirty="0" err="1">
                <a:solidFill>
                  <a:srgbClr val="1F1F1F"/>
                </a:solidFill>
                <a:effectLst/>
                <a:latin typeface="Google Sans"/>
              </a:rPr>
              <a:t>می‌کنند</a:t>
            </a:r>
            <a:r>
              <a:rPr lang="en-US" dirty="0">
                <a:solidFill>
                  <a:srgbClr val="1F1F1F"/>
                </a:solidFill>
                <a:effectLst/>
                <a:latin typeface="Google Sans"/>
              </a:rPr>
              <a:t>:</a:t>
            </a:r>
          </a:p>
          <a:p>
            <a:pPr algn="r" rtl="1">
              <a:buFont typeface="Arial" panose="020B0604020202020204" pitchFamily="34" charset="0"/>
              <a:buChar char="•"/>
            </a:pPr>
            <a:r>
              <a:rPr lang="en-US" b="1" dirty="0" err="1">
                <a:solidFill>
                  <a:srgbClr val="1F1F1F"/>
                </a:solidFill>
                <a:effectLst/>
                <a:latin typeface="Google Sans"/>
              </a:rPr>
              <a:t>ذخیره‌سازی</a:t>
            </a:r>
            <a:r>
              <a:rPr lang="en-US" b="1" dirty="0">
                <a:solidFill>
                  <a:srgbClr val="1F1F1F"/>
                </a:solidFill>
                <a:effectLst/>
                <a:latin typeface="Google Sans"/>
              </a:rPr>
              <a:t> </a:t>
            </a:r>
            <a:r>
              <a:rPr lang="en-US" b="1" dirty="0" err="1">
                <a:solidFill>
                  <a:srgbClr val="1F1F1F"/>
                </a:solidFill>
                <a:effectLst/>
                <a:latin typeface="Google Sans"/>
              </a:rPr>
              <a:t>کارآمد</a:t>
            </a:r>
            <a:r>
              <a:rPr lang="en-US" b="1" dirty="0">
                <a:solidFill>
                  <a:srgbClr val="1F1F1F"/>
                </a:solidFill>
                <a:effectLst/>
                <a:latin typeface="Google Sans"/>
              </a:rPr>
              <a:t>:</a:t>
            </a:r>
            <a:r>
              <a:rPr lang="en-US" dirty="0">
                <a:solidFill>
                  <a:srgbClr val="1F1F1F"/>
                </a:solidFill>
                <a:effectLst/>
                <a:latin typeface="Google Sans"/>
              </a:rPr>
              <a:t> پایگاه </a:t>
            </a:r>
            <a:r>
              <a:rPr lang="en-US" dirty="0" err="1">
                <a:solidFill>
                  <a:srgbClr val="1F1F1F"/>
                </a:solidFill>
                <a:effectLst/>
                <a:latin typeface="Google Sans"/>
              </a:rPr>
              <a:t>داده‌های</a:t>
            </a:r>
            <a:r>
              <a:rPr lang="en-US" dirty="0">
                <a:solidFill>
                  <a:srgbClr val="1F1F1F"/>
                </a:solidFill>
                <a:effectLst/>
                <a:latin typeface="Google Sans"/>
              </a:rPr>
              <a:t> مکانی </a:t>
            </a:r>
            <a:r>
              <a:rPr lang="en-US" dirty="0" err="1">
                <a:solidFill>
                  <a:srgbClr val="1F1F1F"/>
                </a:solidFill>
                <a:effectLst/>
                <a:latin typeface="Google Sans"/>
              </a:rPr>
              <a:t>از</a:t>
            </a:r>
            <a:r>
              <a:rPr lang="en-US" dirty="0">
                <a:solidFill>
                  <a:srgbClr val="1F1F1F"/>
                </a:solidFill>
                <a:effectLst/>
                <a:latin typeface="Google Sans"/>
              </a:rPr>
              <a:t> </a:t>
            </a:r>
            <a:r>
              <a:rPr lang="en-US" dirty="0" err="1">
                <a:solidFill>
                  <a:srgbClr val="1F1F1F"/>
                </a:solidFill>
                <a:effectLst/>
                <a:latin typeface="Google Sans"/>
              </a:rPr>
              <a:t>ساختارهای</a:t>
            </a:r>
            <a:r>
              <a:rPr lang="en-US" dirty="0">
                <a:solidFill>
                  <a:srgbClr val="1F1F1F"/>
                </a:solidFill>
                <a:effectLst/>
                <a:latin typeface="Google Sans"/>
              </a:rPr>
              <a:t> </a:t>
            </a:r>
            <a:r>
              <a:rPr lang="en-US" dirty="0" err="1">
                <a:solidFill>
                  <a:srgbClr val="1F1F1F"/>
                </a:solidFill>
                <a:effectLst/>
                <a:latin typeface="Google Sans"/>
              </a:rPr>
              <a:t>داده</a:t>
            </a:r>
            <a:r>
              <a:rPr lang="en-US" dirty="0">
                <a:solidFill>
                  <a:srgbClr val="1F1F1F"/>
                </a:solidFill>
                <a:effectLst/>
                <a:latin typeface="Google Sans"/>
              </a:rPr>
              <a:t> </a:t>
            </a:r>
            <a:r>
              <a:rPr lang="en-US" dirty="0" err="1">
                <a:solidFill>
                  <a:srgbClr val="1F1F1F"/>
                </a:solidFill>
                <a:effectLst/>
                <a:latin typeface="Google Sans"/>
              </a:rPr>
              <a:t>تخصصی</a:t>
            </a:r>
            <a:r>
              <a:rPr lang="en-US" dirty="0">
                <a:solidFill>
                  <a:srgbClr val="1F1F1F"/>
                </a:solidFill>
                <a:effectLst/>
                <a:latin typeface="Google Sans"/>
              </a:rPr>
              <a:t> </a:t>
            </a:r>
            <a:r>
              <a:rPr lang="en-US" dirty="0" err="1">
                <a:solidFill>
                  <a:srgbClr val="1F1F1F"/>
                </a:solidFill>
                <a:effectLst/>
                <a:latin typeface="Google Sans"/>
              </a:rPr>
              <a:t>برای</a:t>
            </a:r>
            <a:r>
              <a:rPr lang="en-US" dirty="0">
                <a:solidFill>
                  <a:srgbClr val="1F1F1F"/>
                </a:solidFill>
                <a:effectLst/>
                <a:latin typeface="Google Sans"/>
              </a:rPr>
              <a:t> </a:t>
            </a:r>
            <a:r>
              <a:rPr lang="en-US" dirty="0" err="1">
                <a:solidFill>
                  <a:srgbClr val="1F1F1F"/>
                </a:solidFill>
                <a:effectLst/>
                <a:latin typeface="Google Sans"/>
              </a:rPr>
              <a:t>بهینه‌سازی</a:t>
            </a:r>
            <a:r>
              <a:rPr lang="en-US" dirty="0">
                <a:solidFill>
                  <a:srgbClr val="1F1F1F"/>
                </a:solidFill>
                <a:effectLst/>
                <a:latin typeface="Google Sans"/>
              </a:rPr>
              <a:t> </a:t>
            </a:r>
            <a:r>
              <a:rPr lang="en-US" dirty="0" err="1">
                <a:solidFill>
                  <a:srgbClr val="1F1F1F"/>
                </a:solidFill>
                <a:effectLst/>
                <a:latin typeface="Google Sans"/>
              </a:rPr>
              <a:t>ذخیره‌سازی</a:t>
            </a:r>
            <a:r>
              <a:rPr lang="en-US" dirty="0">
                <a:solidFill>
                  <a:srgbClr val="1F1F1F"/>
                </a:solidFill>
                <a:effectLst/>
                <a:latin typeface="Google Sans"/>
              </a:rPr>
              <a:t> و </a:t>
            </a:r>
            <a:r>
              <a:rPr lang="en-US" dirty="0" err="1">
                <a:solidFill>
                  <a:srgbClr val="1F1F1F"/>
                </a:solidFill>
                <a:effectLst/>
                <a:latin typeface="Google Sans"/>
              </a:rPr>
              <a:t>بازیابی</a:t>
            </a:r>
            <a:r>
              <a:rPr lang="en-US" dirty="0">
                <a:solidFill>
                  <a:srgbClr val="1F1F1F"/>
                </a:solidFill>
                <a:effectLst/>
                <a:latin typeface="Google Sans"/>
              </a:rPr>
              <a:t> </a:t>
            </a:r>
            <a:r>
              <a:rPr lang="en-US" dirty="0" err="1">
                <a:solidFill>
                  <a:srgbClr val="1F1F1F"/>
                </a:solidFill>
                <a:effectLst/>
                <a:latin typeface="Google Sans"/>
              </a:rPr>
              <a:t>داده‌های</a:t>
            </a:r>
            <a:r>
              <a:rPr lang="en-US" dirty="0">
                <a:solidFill>
                  <a:srgbClr val="1F1F1F"/>
                </a:solidFill>
                <a:effectLst/>
                <a:latin typeface="Google Sans"/>
              </a:rPr>
              <a:t> مکانی </a:t>
            </a:r>
            <a:r>
              <a:rPr lang="en-US" dirty="0" err="1">
                <a:solidFill>
                  <a:srgbClr val="1F1F1F"/>
                </a:solidFill>
                <a:effectLst/>
                <a:latin typeface="Google Sans"/>
              </a:rPr>
              <a:t>که</a:t>
            </a:r>
            <a:r>
              <a:rPr lang="en-US" dirty="0">
                <a:solidFill>
                  <a:srgbClr val="1F1F1F"/>
                </a:solidFill>
                <a:effectLst/>
                <a:latin typeface="Google Sans"/>
              </a:rPr>
              <a:t> </a:t>
            </a:r>
            <a:r>
              <a:rPr lang="en-US" dirty="0" err="1">
                <a:solidFill>
                  <a:srgbClr val="1F1F1F"/>
                </a:solidFill>
                <a:effectLst/>
                <a:latin typeface="Google Sans"/>
              </a:rPr>
              <a:t>می‌توانند</a:t>
            </a:r>
            <a:r>
              <a:rPr lang="en-US" dirty="0">
                <a:solidFill>
                  <a:srgbClr val="1F1F1F"/>
                </a:solidFill>
                <a:effectLst/>
                <a:latin typeface="Google Sans"/>
              </a:rPr>
              <a:t> </a:t>
            </a:r>
            <a:r>
              <a:rPr lang="en-US" dirty="0" err="1">
                <a:solidFill>
                  <a:srgbClr val="1F1F1F"/>
                </a:solidFill>
                <a:effectLst/>
                <a:latin typeface="Google Sans"/>
              </a:rPr>
              <a:t>پیچیده</a:t>
            </a:r>
            <a:r>
              <a:rPr lang="en-US" dirty="0">
                <a:solidFill>
                  <a:srgbClr val="1F1F1F"/>
                </a:solidFill>
                <a:effectLst/>
                <a:latin typeface="Google Sans"/>
              </a:rPr>
              <a:t> و </a:t>
            </a:r>
            <a:r>
              <a:rPr lang="en-US" dirty="0" err="1">
                <a:solidFill>
                  <a:srgbClr val="1F1F1F"/>
                </a:solidFill>
                <a:effectLst/>
                <a:latin typeface="Google Sans"/>
              </a:rPr>
              <a:t>چندبعدی</a:t>
            </a:r>
            <a:r>
              <a:rPr lang="en-US" dirty="0">
                <a:solidFill>
                  <a:srgbClr val="1F1F1F"/>
                </a:solidFill>
                <a:effectLst/>
                <a:latin typeface="Google Sans"/>
              </a:rPr>
              <a:t> </a:t>
            </a:r>
            <a:r>
              <a:rPr lang="en-US" dirty="0" err="1">
                <a:solidFill>
                  <a:srgbClr val="1F1F1F"/>
                </a:solidFill>
                <a:effectLst/>
                <a:latin typeface="Google Sans"/>
              </a:rPr>
              <a:t>باشند</a:t>
            </a:r>
            <a:r>
              <a:rPr lang="en-US" dirty="0">
                <a:solidFill>
                  <a:srgbClr val="1F1F1F"/>
                </a:solidFill>
                <a:effectLst/>
                <a:latin typeface="Google Sans"/>
              </a:rPr>
              <a:t>، </a:t>
            </a:r>
            <a:r>
              <a:rPr lang="en-US" dirty="0" err="1">
                <a:solidFill>
                  <a:srgbClr val="1F1F1F"/>
                </a:solidFill>
                <a:effectLst/>
                <a:latin typeface="Google Sans"/>
              </a:rPr>
              <a:t>استفاده</a:t>
            </a:r>
            <a:r>
              <a:rPr lang="en-US" dirty="0">
                <a:solidFill>
                  <a:srgbClr val="1F1F1F"/>
                </a:solidFill>
                <a:effectLst/>
                <a:latin typeface="Google Sans"/>
              </a:rPr>
              <a:t> </a:t>
            </a:r>
            <a:r>
              <a:rPr lang="en-US" dirty="0" err="1">
                <a:solidFill>
                  <a:srgbClr val="1F1F1F"/>
                </a:solidFill>
                <a:effectLst/>
                <a:latin typeface="Google Sans"/>
              </a:rPr>
              <a:t>می‌کنند</a:t>
            </a:r>
            <a:r>
              <a:rPr lang="en-US" dirty="0">
                <a:solidFill>
                  <a:srgbClr val="1F1F1F"/>
                </a:solidFill>
                <a:effectLst/>
                <a:latin typeface="Google Sans"/>
              </a:rPr>
              <a:t>.</a:t>
            </a:r>
          </a:p>
          <a:p>
            <a:pPr algn="r" rtl="1">
              <a:buFont typeface="Arial" panose="020B0604020202020204" pitchFamily="34" charset="0"/>
              <a:buChar char="•"/>
            </a:pPr>
            <a:r>
              <a:rPr lang="en-US" b="1" dirty="0" err="1">
                <a:solidFill>
                  <a:srgbClr val="1F1F1F"/>
                </a:solidFill>
                <a:effectLst/>
                <a:latin typeface="Google Sans"/>
              </a:rPr>
              <a:t>ایجاد</a:t>
            </a:r>
            <a:r>
              <a:rPr lang="en-US" b="1" dirty="0">
                <a:solidFill>
                  <a:srgbClr val="1F1F1F"/>
                </a:solidFill>
                <a:effectLst/>
                <a:latin typeface="Google Sans"/>
              </a:rPr>
              <a:t> </a:t>
            </a:r>
            <a:r>
              <a:rPr lang="en-US" b="1" dirty="0" err="1">
                <a:solidFill>
                  <a:srgbClr val="1F1F1F"/>
                </a:solidFill>
                <a:effectLst/>
                <a:latin typeface="Google Sans"/>
              </a:rPr>
              <a:t>فهرست</a:t>
            </a:r>
            <a:r>
              <a:rPr lang="en-US" b="1" dirty="0">
                <a:solidFill>
                  <a:srgbClr val="1F1F1F"/>
                </a:solidFill>
                <a:effectLst/>
                <a:latin typeface="Google Sans"/>
              </a:rPr>
              <a:t> </a:t>
            </a:r>
            <a:r>
              <a:rPr lang="en-US" b="1" dirty="0" err="1">
                <a:solidFill>
                  <a:srgbClr val="1F1F1F"/>
                </a:solidFill>
                <a:effectLst/>
                <a:latin typeface="Google Sans"/>
              </a:rPr>
              <a:t>کارآمد</a:t>
            </a:r>
            <a:r>
              <a:rPr lang="en-US" b="1" dirty="0">
                <a:solidFill>
                  <a:srgbClr val="1F1F1F"/>
                </a:solidFill>
                <a:effectLst/>
                <a:latin typeface="Google Sans"/>
              </a:rPr>
              <a:t>:</a:t>
            </a:r>
            <a:r>
              <a:rPr lang="en-US" dirty="0">
                <a:solidFill>
                  <a:srgbClr val="1F1F1F"/>
                </a:solidFill>
                <a:effectLst/>
                <a:latin typeface="Google Sans"/>
              </a:rPr>
              <a:t> </a:t>
            </a:r>
            <a:r>
              <a:rPr lang="en-US" dirty="0" err="1">
                <a:solidFill>
                  <a:srgbClr val="1F1F1F"/>
                </a:solidFill>
                <a:effectLst/>
                <a:latin typeface="Google Sans"/>
              </a:rPr>
              <a:t>مشابه</a:t>
            </a:r>
            <a:r>
              <a:rPr lang="en-US" dirty="0">
                <a:solidFill>
                  <a:srgbClr val="1F1F1F"/>
                </a:solidFill>
                <a:effectLst/>
                <a:latin typeface="Google Sans"/>
              </a:rPr>
              <a:t> با پایگاه </a:t>
            </a:r>
            <a:r>
              <a:rPr lang="en-US" dirty="0" err="1">
                <a:solidFill>
                  <a:srgbClr val="1F1F1F"/>
                </a:solidFill>
                <a:effectLst/>
                <a:latin typeface="Google Sans"/>
              </a:rPr>
              <a:t>داده‌های</a:t>
            </a:r>
            <a:r>
              <a:rPr lang="en-US" dirty="0">
                <a:solidFill>
                  <a:srgbClr val="1F1F1F"/>
                </a:solidFill>
                <a:effectLst/>
                <a:latin typeface="Google Sans"/>
              </a:rPr>
              <a:t> </a:t>
            </a:r>
            <a:r>
              <a:rPr lang="en-US" dirty="0" err="1">
                <a:solidFill>
                  <a:srgbClr val="1F1F1F"/>
                </a:solidFill>
                <a:effectLst/>
                <a:latin typeface="Google Sans"/>
              </a:rPr>
              <a:t>سنتی</a:t>
            </a:r>
            <a:r>
              <a:rPr lang="en-US" dirty="0">
                <a:solidFill>
                  <a:srgbClr val="1F1F1F"/>
                </a:solidFill>
                <a:effectLst/>
                <a:latin typeface="Google Sans"/>
              </a:rPr>
              <a:t>، پایگاه </a:t>
            </a:r>
            <a:r>
              <a:rPr lang="en-US" dirty="0" err="1">
                <a:solidFill>
                  <a:srgbClr val="1F1F1F"/>
                </a:solidFill>
                <a:effectLst/>
                <a:latin typeface="Google Sans"/>
              </a:rPr>
              <a:t>داده‌های</a:t>
            </a:r>
            <a:r>
              <a:rPr lang="en-US" dirty="0">
                <a:solidFill>
                  <a:srgbClr val="1F1F1F"/>
                </a:solidFill>
                <a:effectLst/>
                <a:latin typeface="Google Sans"/>
              </a:rPr>
              <a:t> مکانی </a:t>
            </a:r>
            <a:r>
              <a:rPr lang="en-US" dirty="0" err="1">
                <a:solidFill>
                  <a:srgbClr val="1F1F1F"/>
                </a:solidFill>
                <a:effectLst/>
                <a:latin typeface="Google Sans"/>
              </a:rPr>
              <a:t>از</a:t>
            </a:r>
            <a:r>
              <a:rPr lang="en-US" dirty="0">
                <a:solidFill>
                  <a:srgbClr val="1F1F1F"/>
                </a:solidFill>
                <a:effectLst/>
                <a:latin typeface="Google Sans"/>
              </a:rPr>
              <a:t> </a:t>
            </a:r>
            <a:r>
              <a:rPr lang="en-US" dirty="0" err="1">
                <a:solidFill>
                  <a:srgbClr val="1F1F1F"/>
                </a:solidFill>
                <a:effectLst/>
                <a:latin typeface="Google Sans"/>
              </a:rPr>
              <a:t>تکنیک‌های</a:t>
            </a:r>
            <a:r>
              <a:rPr lang="en-US" dirty="0">
                <a:solidFill>
                  <a:srgbClr val="1F1F1F"/>
                </a:solidFill>
                <a:effectLst/>
                <a:latin typeface="Google Sans"/>
              </a:rPr>
              <a:t> </a:t>
            </a:r>
            <a:r>
              <a:rPr lang="en-US" dirty="0" err="1">
                <a:solidFill>
                  <a:srgbClr val="1F1F1F"/>
                </a:solidFill>
                <a:effectLst/>
                <a:latin typeface="Google Sans"/>
              </a:rPr>
              <a:t>فهرست‌بندی</a:t>
            </a:r>
            <a:r>
              <a:rPr lang="en-US" dirty="0">
                <a:solidFill>
                  <a:srgbClr val="1F1F1F"/>
                </a:solidFill>
                <a:effectLst/>
                <a:latin typeface="Google Sans"/>
              </a:rPr>
              <a:t> مکانی </a:t>
            </a:r>
            <a:r>
              <a:rPr lang="en-US" dirty="0" err="1">
                <a:solidFill>
                  <a:srgbClr val="1F1F1F"/>
                </a:solidFill>
                <a:effectLst/>
                <a:latin typeface="Google Sans"/>
              </a:rPr>
              <a:t>برای</a:t>
            </a:r>
            <a:r>
              <a:rPr lang="en-US" dirty="0">
                <a:solidFill>
                  <a:srgbClr val="1F1F1F"/>
                </a:solidFill>
                <a:effectLst/>
                <a:latin typeface="Google Sans"/>
              </a:rPr>
              <a:t> </a:t>
            </a:r>
            <a:r>
              <a:rPr lang="en-US" dirty="0" err="1">
                <a:solidFill>
                  <a:srgbClr val="1F1F1F"/>
                </a:solidFill>
                <a:effectLst/>
                <a:latin typeface="Google Sans"/>
              </a:rPr>
              <a:t>تسهیل</a:t>
            </a:r>
            <a:r>
              <a:rPr lang="en-US" dirty="0">
                <a:solidFill>
                  <a:srgbClr val="1F1F1F"/>
                </a:solidFill>
                <a:effectLst/>
                <a:latin typeface="Google Sans"/>
              </a:rPr>
              <a:t> </a:t>
            </a:r>
            <a:r>
              <a:rPr lang="en-US" dirty="0" err="1">
                <a:solidFill>
                  <a:srgbClr val="1F1F1F"/>
                </a:solidFill>
                <a:effectLst/>
                <a:latin typeface="Google Sans"/>
              </a:rPr>
              <a:t>بازیابی</a:t>
            </a:r>
            <a:r>
              <a:rPr lang="en-US" dirty="0">
                <a:solidFill>
                  <a:srgbClr val="1F1F1F"/>
                </a:solidFill>
                <a:effectLst/>
                <a:latin typeface="Google Sans"/>
              </a:rPr>
              <a:t> </a:t>
            </a:r>
            <a:r>
              <a:rPr lang="en-US" dirty="0" err="1">
                <a:solidFill>
                  <a:srgbClr val="1F1F1F"/>
                </a:solidFill>
                <a:effectLst/>
                <a:latin typeface="Google Sans"/>
              </a:rPr>
              <a:t>سریع‌تر</a:t>
            </a:r>
            <a:r>
              <a:rPr lang="en-US" dirty="0">
                <a:solidFill>
                  <a:srgbClr val="1F1F1F"/>
                </a:solidFill>
                <a:effectLst/>
                <a:latin typeface="Google Sans"/>
              </a:rPr>
              <a:t> داده‌ها </a:t>
            </a:r>
            <a:r>
              <a:rPr lang="en-US" dirty="0" err="1">
                <a:solidFill>
                  <a:srgbClr val="1F1F1F"/>
                </a:solidFill>
                <a:effectLst/>
                <a:latin typeface="Google Sans"/>
              </a:rPr>
              <a:t>بر</a:t>
            </a:r>
            <a:r>
              <a:rPr lang="en-US" dirty="0">
                <a:solidFill>
                  <a:srgbClr val="1F1F1F"/>
                </a:solidFill>
                <a:effectLst/>
                <a:latin typeface="Google Sans"/>
              </a:rPr>
              <a:t> </a:t>
            </a:r>
            <a:r>
              <a:rPr lang="en-US" dirty="0" err="1">
                <a:solidFill>
                  <a:srgbClr val="1F1F1F"/>
                </a:solidFill>
                <a:effectLst/>
                <a:latin typeface="Google Sans"/>
              </a:rPr>
              <a:t>اساس</a:t>
            </a:r>
            <a:r>
              <a:rPr lang="en-US" dirty="0">
                <a:solidFill>
                  <a:srgbClr val="1F1F1F"/>
                </a:solidFill>
                <a:effectLst/>
                <a:latin typeface="Google Sans"/>
              </a:rPr>
              <a:t> </a:t>
            </a:r>
            <a:r>
              <a:rPr lang="en-US" dirty="0" err="1">
                <a:solidFill>
                  <a:srgbClr val="1F1F1F"/>
                </a:solidFill>
                <a:effectLst/>
                <a:latin typeface="Google Sans"/>
              </a:rPr>
              <a:t>پرس</a:t>
            </a:r>
            <a:r>
              <a:rPr lang="en-US" dirty="0">
                <a:solidFill>
                  <a:srgbClr val="1F1F1F"/>
                </a:solidFill>
                <a:effectLst/>
                <a:latin typeface="Google Sans"/>
              </a:rPr>
              <a:t> و </a:t>
            </a:r>
            <a:r>
              <a:rPr lang="en-US" dirty="0" err="1">
                <a:solidFill>
                  <a:srgbClr val="1F1F1F"/>
                </a:solidFill>
                <a:effectLst/>
                <a:latin typeface="Google Sans"/>
              </a:rPr>
              <a:t>جوهای</a:t>
            </a:r>
            <a:r>
              <a:rPr lang="en-US" dirty="0">
                <a:solidFill>
                  <a:srgbClr val="1F1F1F"/>
                </a:solidFill>
                <a:effectLst/>
                <a:latin typeface="Google Sans"/>
              </a:rPr>
              <a:t> </a:t>
            </a:r>
            <a:r>
              <a:rPr lang="en-US" dirty="0" err="1">
                <a:solidFill>
                  <a:srgbClr val="1F1F1F"/>
                </a:solidFill>
                <a:effectLst/>
                <a:latin typeface="Google Sans"/>
              </a:rPr>
              <a:t>خاص</a:t>
            </a:r>
            <a:r>
              <a:rPr lang="en-US" dirty="0">
                <a:solidFill>
                  <a:srgbClr val="1F1F1F"/>
                </a:solidFill>
                <a:effectLst/>
                <a:latin typeface="Google Sans"/>
              </a:rPr>
              <a:t> </a:t>
            </a:r>
            <a:r>
              <a:rPr lang="en-US" dirty="0" err="1">
                <a:solidFill>
                  <a:srgbClr val="1F1F1F"/>
                </a:solidFill>
                <a:effectLst/>
                <a:latin typeface="Google Sans"/>
              </a:rPr>
              <a:t>مکان</a:t>
            </a:r>
            <a:r>
              <a:rPr lang="en-US" dirty="0">
                <a:solidFill>
                  <a:srgbClr val="1F1F1F"/>
                </a:solidFill>
                <a:effectLst/>
                <a:latin typeface="Google Sans"/>
              </a:rPr>
              <a:t> </a:t>
            </a:r>
            <a:r>
              <a:rPr lang="en-US" dirty="0" err="1">
                <a:solidFill>
                  <a:srgbClr val="1F1F1F"/>
                </a:solidFill>
                <a:effectLst/>
                <a:latin typeface="Google Sans"/>
              </a:rPr>
              <a:t>استفاده</a:t>
            </a:r>
            <a:r>
              <a:rPr lang="en-US" dirty="0">
                <a:solidFill>
                  <a:srgbClr val="1F1F1F"/>
                </a:solidFill>
                <a:effectLst/>
                <a:latin typeface="Google Sans"/>
              </a:rPr>
              <a:t> </a:t>
            </a:r>
            <a:r>
              <a:rPr lang="en-US" dirty="0" err="1">
                <a:solidFill>
                  <a:srgbClr val="1F1F1F"/>
                </a:solidFill>
                <a:effectLst/>
                <a:latin typeface="Google Sans"/>
              </a:rPr>
              <a:t>می‌کنند</a:t>
            </a:r>
            <a:r>
              <a:rPr lang="en-US" dirty="0">
                <a:solidFill>
                  <a:srgbClr val="1F1F1F"/>
                </a:solidFill>
                <a:effectLst/>
                <a:latin typeface="Google Sans"/>
              </a:rPr>
              <a:t>. </a:t>
            </a:r>
            <a:r>
              <a:rPr lang="en-US" dirty="0" err="1">
                <a:solidFill>
                  <a:srgbClr val="1F1F1F"/>
                </a:solidFill>
                <a:effectLst/>
                <a:latin typeface="Google Sans"/>
              </a:rPr>
              <a:t>این</a:t>
            </a:r>
            <a:r>
              <a:rPr lang="en-US" dirty="0">
                <a:solidFill>
                  <a:srgbClr val="1F1F1F"/>
                </a:solidFill>
                <a:effectLst/>
                <a:latin typeface="Google Sans"/>
              </a:rPr>
              <a:t> </a:t>
            </a:r>
            <a:r>
              <a:rPr lang="en-US" dirty="0" err="1">
                <a:solidFill>
                  <a:srgbClr val="1F1F1F"/>
                </a:solidFill>
                <a:effectLst/>
                <a:latin typeface="Google Sans"/>
              </a:rPr>
              <a:t>امر</a:t>
            </a:r>
            <a:r>
              <a:rPr lang="en-US" dirty="0">
                <a:solidFill>
                  <a:srgbClr val="1F1F1F"/>
                </a:solidFill>
                <a:effectLst/>
                <a:latin typeface="Google Sans"/>
              </a:rPr>
              <a:t> </a:t>
            </a:r>
            <a:r>
              <a:rPr lang="en-US" dirty="0" err="1">
                <a:solidFill>
                  <a:srgbClr val="1F1F1F"/>
                </a:solidFill>
                <a:effectLst/>
                <a:latin typeface="Google Sans"/>
              </a:rPr>
              <a:t>امکان</a:t>
            </a:r>
            <a:r>
              <a:rPr lang="en-US" dirty="0">
                <a:solidFill>
                  <a:srgbClr val="1F1F1F"/>
                </a:solidFill>
                <a:effectLst/>
                <a:latin typeface="Google Sans"/>
              </a:rPr>
              <a:t> </a:t>
            </a:r>
            <a:r>
              <a:rPr lang="en-US" dirty="0" err="1">
                <a:solidFill>
                  <a:srgbClr val="1F1F1F"/>
                </a:solidFill>
                <a:effectLst/>
                <a:latin typeface="Google Sans"/>
              </a:rPr>
              <a:t>جستجو</a:t>
            </a:r>
            <a:r>
              <a:rPr lang="en-US" dirty="0">
                <a:solidFill>
                  <a:srgbClr val="1F1F1F"/>
                </a:solidFill>
                <a:effectLst/>
                <a:latin typeface="Google Sans"/>
              </a:rPr>
              <a:t> و </a:t>
            </a:r>
            <a:r>
              <a:rPr lang="en-US" dirty="0" err="1">
                <a:solidFill>
                  <a:srgbClr val="1F1F1F"/>
                </a:solidFill>
                <a:effectLst/>
                <a:latin typeface="Google Sans"/>
              </a:rPr>
              <a:t>فیلتر</a:t>
            </a:r>
            <a:r>
              <a:rPr lang="en-US" dirty="0">
                <a:solidFill>
                  <a:srgbClr val="1F1F1F"/>
                </a:solidFill>
                <a:effectLst/>
                <a:latin typeface="Google Sans"/>
              </a:rPr>
              <a:t> </a:t>
            </a:r>
            <a:r>
              <a:rPr lang="en-US" dirty="0" err="1">
                <a:solidFill>
                  <a:srgbClr val="1F1F1F"/>
                </a:solidFill>
                <a:effectLst/>
                <a:latin typeface="Google Sans"/>
              </a:rPr>
              <a:t>کردن</a:t>
            </a:r>
            <a:r>
              <a:rPr lang="en-US" dirty="0">
                <a:solidFill>
                  <a:srgbClr val="1F1F1F"/>
                </a:solidFill>
                <a:effectLst/>
                <a:latin typeface="Google Sans"/>
              </a:rPr>
              <a:t> </a:t>
            </a:r>
            <a:r>
              <a:rPr lang="en-US" dirty="0" err="1">
                <a:solidFill>
                  <a:srgbClr val="1F1F1F"/>
                </a:solidFill>
                <a:effectLst/>
                <a:latin typeface="Google Sans"/>
              </a:rPr>
              <a:t>کارآمد</a:t>
            </a:r>
            <a:r>
              <a:rPr lang="en-US" dirty="0">
                <a:solidFill>
                  <a:srgbClr val="1F1F1F"/>
                </a:solidFill>
                <a:effectLst/>
                <a:latin typeface="Google Sans"/>
              </a:rPr>
              <a:t> </a:t>
            </a:r>
            <a:r>
              <a:rPr lang="en-US" dirty="0" err="1">
                <a:solidFill>
                  <a:srgbClr val="1F1F1F"/>
                </a:solidFill>
                <a:effectLst/>
                <a:latin typeface="Google Sans"/>
              </a:rPr>
              <a:t>بر</a:t>
            </a:r>
            <a:r>
              <a:rPr lang="en-US" dirty="0">
                <a:solidFill>
                  <a:srgbClr val="1F1F1F"/>
                </a:solidFill>
                <a:effectLst/>
                <a:latin typeface="Google Sans"/>
              </a:rPr>
              <a:t> </a:t>
            </a:r>
            <a:r>
              <a:rPr lang="en-US" dirty="0" err="1">
                <a:solidFill>
                  <a:srgbClr val="1F1F1F"/>
                </a:solidFill>
                <a:effectLst/>
                <a:latin typeface="Google Sans"/>
              </a:rPr>
              <a:t>اساس</a:t>
            </a:r>
            <a:r>
              <a:rPr lang="en-US" dirty="0">
                <a:solidFill>
                  <a:srgbClr val="1F1F1F"/>
                </a:solidFill>
                <a:effectLst/>
                <a:latin typeface="Google Sans"/>
              </a:rPr>
              <a:t> </a:t>
            </a:r>
            <a:r>
              <a:rPr lang="en-US" dirty="0" err="1">
                <a:solidFill>
                  <a:srgbClr val="1F1F1F"/>
                </a:solidFill>
                <a:effectLst/>
                <a:latin typeface="Google Sans"/>
              </a:rPr>
              <a:t>معیارهای</a:t>
            </a:r>
            <a:r>
              <a:rPr lang="en-US" dirty="0">
                <a:solidFill>
                  <a:srgbClr val="1F1F1F"/>
                </a:solidFill>
                <a:effectLst/>
                <a:latin typeface="Google Sans"/>
              </a:rPr>
              <a:t> </a:t>
            </a:r>
            <a:r>
              <a:rPr lang="en-US" dirty="0" err="1">
                <a:solidFill>
                  <a:srgbClr val="1F1F1F"/>
                </a:solidFill>
                <a:effectLst/>
                <a:latin typeface="Google Sans"/>
              </a:rPr>
              <a:t>جغرافیایی</a:t>
            </a:r>
            <a:r>
              <a:rPr lang="en-US" dirty="0">
                <a:solidFill>
                  <a:srgbClr val="1F1F1F"/>
                </a:solidFill>
                <a:effectLst/>
                <a:latin typeface="Google Sans"/>
              </a:rPr>
              <a:t> </a:t>
            </a:r>
            <a:r>
              <a:rPr lang="en-US" dirty="0" err="1">
                <a:solidFill>
                  <a:srgbClr val="1F1F1F"/>
                </a:solidFill>
                <a:effectLst/>
                <a:latin typeface="Google Sans"/>
              </a:rPr>
              <a:t>را</a:t>
            </a:r>
            <a:r>
              <a:rPr lang="en-US" dirty="0">
                <a:solidFill>
                  <a:srgbClr val="1F1F1F"/>
                </a:solidFill>
                <a:effectLst/>
                <a:latin typeface="Google Sans"/>
              </a:rPr>
              <a:t> </a:t>
            </a:r>
            <a:r>
              <a:rPr lang="en-US" dirty="0" err="1">
                <a:solidFill>
                  <a:srgbClr val="1F1F1F"/>
                </a:solidFill>
                <a:effectLst/>
                <a:latin typeface="Google Sans"/>
              </a:rPr>
              <a:t>فراهم</a:t>
            </a:r>
            <a:r>
              <a:rPr lang="en-US" dirty="0">
                <a:solidFill>
                  <a:srgbClr val="1F1F1F"/>
                </a:solidFill>
                <a:effectLst/>
                <a:latin typeface="Google Sans"/>
              </a:rPr>
              <a:t> </a:t>
            </a:r>
            <a:r>
              <a:rPr lang="en-US" dirty="0" err="1">
                <a:solidFill>
                  <a:srgbClr val="1F1F1F"/>
                </a:solidFill>
                <a:effectLst/>
                <a:latin typeface="Google Sans"/>
              </a:rPr>
              <a:t>می‌کند</a:t>
            </a:r>
            <a:r>
              <a:rPr lang="en-US" dirty="0">
                <a:solidFill>
                  <a:srgbClr val="1F1F1F"/>
                </a:solidFill>
                <a:effectLst/>
                <a:latin typeface="Google Sans"/>
              </a:rPr>
              <a:t>.</a:t>
            </a:r>
          </a:p>
          <a:p>
            <a:pPr algn="r" rtl="1">
              <a:buFont typeface="Arial" panose="020B0604020202020204" pitchFamily="34" charset="0"/>
              <a:buChar char="•"/>
            </a:pPr>
            <a:r>
              <a:rPr lang="en-US" b="1" dirty="0" err="1">
                <a:solidFill>
                  <a:srgbClr val="1F1F1F"/>
                </a:solidFill>
                <a:effectLst/>
                <a:latin typeface="Google Sans"/>
              </a:rPr>
              <a:t>پرس</a:t>
            </a:r>
            <a:r>
              <a:rPr lang="en-US" b="1" dirty="0">
                <a:solidFill>
                  <a:srgbClr val="1F1F1F"/>
                </a:solidFill>
                <a:effectLst/>
                <a:latin typeface="Google Sans"/>
              </a:rPr>
              <a:t> و </a:t>
            </a:r>
            <a:r>
              <a:rPr lang="en-US" b="1" dirty="0" err="1">
                <a:solidFill>
                  <a:srgbClr val="1F1F1F"/>
                </a:solidFill>
                <a:effectLst/>
                <a:latin typeface="Google Sans"/>
              </a:rPr>
              <a:t>جوی</a:t>
            </a:r>
            <a:r>
              <a:rPr lang="en-US" b="1" dirty="0">
                <a:solidFill>
                  <a:srgbClr val="1F1F1F"/>
                </a:solidFill>
                <a:effectLst/>
                <a:latin typeface="Google Sans"/>
              </a:rPr>
              <a:t> </a:t>
            </a:r>
            <a:r>
              <a:rPr lang="en-US" b="1" dirty="0" err="1">
                <a:solidFill>
                  <a:srgbClr val="1F1F1F"/>
                </a:solidFill>
                <a:effectLst/>
                <a:latin typeface="Google Sans"/>
              </a:rPr>
              <a:t>قدرتمند</a:t>
            </a:r>
            <a:r>
              <a:rPr lang="en-US" b="1" dirty="0">
                <a:solidFill>
                  <a:srgbClr val="1F1F1F"/>
                </a:solidFill>
                <a:effectLst/>
                <a:latin typeface="Google Sans"/>
              </a:rPr>
              <a:t>:</a:t>
            </a:r>
            <a:r>
              <a:rPr lang="en-US" dirty="0">
                <a:solidFill>
                  <a:srgbClr val="1F1F1F"/>
                </a:solidFill>
                <a:effectLst/>
                <a:latin typeface="Google Sans"/>
              </a:rPr>
              <a:t> پایگاه </a:t>
            </a:r>
            <a:r>
              <a:rPr lang="en-US" dirty="0" err="1">
                <a:solidFill>
                  <a:srgbClr val="1F1F1F"/>
                </a:solidFill>
                <a:effectLst/>
                <a:latin typeface="Google Sans"/>
              </a:rPr>
              <a:t>داده‌های</a:t>
            </a:r>
            <a:r>
              <a:rPr lang="en-US" dirty="0">
                <a:solidFill>
                  <a:srgbClr val="1F1F1F"/>
                </a:solidFill>
                <a:effectLst/>
                <a:latin typeface="Google Sans"/>
              </a:rPr>
              <a:t> مکانی </a:t>
            </a:r>
            <a:r>
              <a:rPr lang="en-US" dirty="0" err="1">
                <a:solidFill>
                  <a:srgbClr val="1F1F1F"/>
                </a:solidFill>
                <a:effectLst/>
                <a:latin typeface="Google Sans"/>
              </a:rPr>
              <a:t>از</a:t>
            </a:r>
            <a:r>
              <a:rPr lang="en-US" dirty="0">
                <a:solidFill>
                  <a:srgbClr val="1F1F1F"/>
                </a:solidFill>
                <a:effectLst/>
                <a:latin typeface="Google Sans"/>
              </a:rPr>
              <a:t> </a:t>
            </a:r>
            <a:r>
              <a:rPr lang="en-US" dirty="0" err="1">
                <a:solidFill>
                  <a:srgbClr val="1F1F1F"/>
                </a:solidFill>
                <a:effectLst/>
                <a:latin typeface="Google Sans"/>
              </a:rPr>
              <a:t>قابلیت‌های</a:t>
            </a:r>
            <a:r>
              <a:rPr lang="en-US" dirty="0">
                <a:solidFill>
                  <a:srgbClr val="1F1F1F"/>
                </a:solidFill>
                <a:effectLst/>
                <a:latin typeface="Google Sans"/>
              </a:rPr>
              <a:t> </a:t>
            </a:r>
            <a:r>
              <a:rPr lang="en-US" dirty="0" err="1">
                <a:solidFill>
                  <a:srgbClr val="1F1F1F"/>
                </a:solidFill>
                <a:effectLst/>
                <a:latin typeface="Google Sans"/>
              </a:rPr>
              <a:t>پرس</a:t>
            </a:r>
            <a:r>
              <a:rPr lang="en-US" dirty="0">
                <a:solidFill>
                  <a:srgbClr val="1F1F1F"/>
                </a:solidFill>
                <a:effectLst/>
                <a:latin typeface="Google Sans"/>
              </a:rPr>
              <a:t> و </a:t>
            </a:r>
            <a:r>
              <a:rPr lang="en-US" dirty="0" err="1">
                <a:solidFill>
                  <a:srgbClr val="1F1F1F"/>
                </a:solidFill>
                <a:effectLst/>
                <a:latin typeface="Google Sans"/>
              </a:rPr>
              <a:t>جوی</a:t>
            </a:r>
            <a:r>
              <a:rPr lang="en-US" dirty="0">
                <a:solidFill>
                  <a:srgbClr val="1F1F1F"/>
                </a:solidFill>
                <a:effectLst/>
                <a:latin typeface="Google Sans"/>
              </a:rPr>
              <a:t> </a:t>
            </a:r>
            <a:r>
              <a:rPr lang="en-US" dirty="0" err="1">
                <a:solidFill>
                  <a:srgbClr val="1F1F1F"/>
                </a:solidFill>
                <a:effectLst/>
                <a:latin typeface="Google Sans"/>
              </a:rPr>
              <a:t>پیشرفته‌ای</a:t>
            </a:r>
            <a:r>
              <a:rPr lang="en-US" dirty="0">
                <a:solidFill>
                  <a:srgbClr val="1F1F1F"/>
                </a:solidFill>
                <a:effectLst/>
                <a:latin typeface="Google Sans"/>
              </a:rPr>
              <a:t> </a:t>
            </a:r>
            <a:r>
              <a:rPr lang="en-US" dirty="0" err="1">
                <a:solidFill>
                  <a:srgbClr val="1F1F1F"/>
                </a:solidFill>
                <a:effectLst/>
                <a:latin typeface="Google Sans"/>
              </a:rPr>
              <a:t>فراتر</a:t>
            </a:r>
            <a:r>
              <a:rPr lang="en-US" dirty="0">
                <a:solidFill>
                  <a:srgbClr val="1F1F1F"/>
                </a:solidFill>
                <a:effectLst/>
                <a:latin typeface="Google Sans"/>
              </a:rPr>
              <a:t> </a:t>
            </a:r>
            <a:r>
              <a:rPr lang="en-US" dirty="0" err="1">
                <a:solidFill>
                  <a:srgbClr val="1F1F1F"/>
                </a:solidFill>
                <a:effectLst/>
                <a:latin typeface="Google Sans"/>
              </a:rPr>
              <a:t>از</a:t>
            </a:r>
            <a:r>
              <a:rPr lang="en-US" dirty="0">
                <a:solidFill>
                  <a:srgbClr val="1F1F1F"/>
                </a:solidFill>
                <a:effectLst/>
                <a:latin typeface="Google Sans"/>
              </a:rPr>
              <a:t> </a:t>
            </a:r>
            <a:r>
              <a:rPr lang="en-US" dirty="0" err="1">
                <a:solidFill>
                  <a:srgbClr val="1F1F1F"/>
                </a:solidFill>
                <a:effectLst/>
                <a:latin typeface="Google Sans"/>
              </a:rPr>
              <a:t>جستجوی</a:t>
            </a:r>
            <a:r>
              <a:rPr lang="en-US" dirty="0">
                <a:solidFill>
                  <a:srgbClr val="1F1F1F"/>
                </a:solidFill>
                <a:effectLst/>
                <a:latin typeface="Google Sans"/>
              </a:rPr>
              <a:t> </a:t>
            </a:r>
            <a:r>
              <a:rPr lang="en-US" dirty="0" err="1">
                <a:solidFill>
                  <a:srgbClr val="1F1F1F"/>
                </a:solidFill>
                <a:effectLst/>
                <a:latin typeface="Google Sans"/>
              </a:rPr>
              <a:t>ساده</a:t>
            </a:r>
            <a:r>
              <a:rPr lang="en-US" dirty="0">
                <a:solidFill>
                  <a:srgbClr val="1F1F1F"/>
                </a:solidFill>
                <a:effectLst/>
                <a:latin typeface="Google Sans"/>
              </a:rPr>
              <a:t> </a:t>
            </a:r>
            <a:r>
              <a:rPr lang="en-US" dirty="0" err="1">
                <a:solidFill>
                  <a:srgbClr val="1F1F1F"/>
                </a:solidFill>
                <a:effectLst/>
                <a:latin typeface="Google Sans"/>
              </a:rPr>
              <a:t>کلیدواژه</a:t>
            </a:r>
            <a:r>
              <a:rPr lang="en-US" dirty="0">
                <a:solidFill>
                  <a:srgbClr val="1F1F1F"/>
                </a:solidFill>
                <a:effectLst/>
                <a:latin typeface="Google Sans"/>
              </a:rPr>
              <a:t> </a:t>
            </a:r>
            <a:r>
              <a:rPr lang="en-US" dirty="0" err="1">
                <a:solidFill>
                  <a:srgbClr val="1F1F1F"/>
                </a:solidFill>
                <a:effectLst/>
                <a:latin typeface="Google Sans"/>
              </a:rPr>
              <a:t>پشتیبانی</a:t>
            </a:r>
            <a:r>
              <a:rPr lang="en-US" dirty="0">
                <a:solidFill>
                  <a:srgbClr val="1F1F1F"/>
                </a:solidFill>
                <a:effectLst/>
                <a:latin typeface="Google Sans"/>
              </a:rPr>
              <a:t> </a:t>
            </a:r>
            <a:r>
              <a:rPr lang="en-US" dirty="0" err="1">
                <a:solidFill>
                  <a:srgbClr val="1F1F1F"/>
                </a:solidFill>
                <a:effectLst/>
                <a:latin typeface="Google Sans"/>
              </a:rPr>
              <a:t>می‌کند</a:t>
            </a:r>
            <a:r>
              <a:rPr lang="en-US" dirty="0">
                <a:solidFill>
                  <a:srgbClr val="1F1F1F"/>
                </a:solidFill>
                <a:effectLst/>
                <a:latin typeface="Google Sans"/>
              </a:rPr>
              <a:t>. </a:t>
            </a:r>
            <a:r>
              <a:rPr lang="en-US" dirty="0" err="1">
                <a:solidFill>
                  <a:srgbClr val="1F1F1F"/>
                </a:solidFill>
                <a:effectLst/>
                <a:latin typeface="Google Sans"/>
              </a:rPr>
              <a:t>کاربران</a:t>
            </a:r>
            <a:r>
              <a:rPr lang="en-US" dirty="0">
                <a:solidFill>
                  <a:srgbClr val="1F1F1F"/>
                </a:solidFill>
                <a:effectLst/>
                <a:latin typeface="Google Sans"/>
              </a:rPr>
              <a:t> </a:t>
            </a:r>
            <a:r>
              <a:rPr lang="en-US" dirty="0" err="1">
                <a:solidFill>
                  <a:srgbClr val="1F1F1F"/>
                </a:solidFill>
                <a:effectLst/>
                <a:latin typeface="Google Sans"/>
              </a:rPr>
              <a:t>می‌توانند</a:t>
            </a:r>
            <a:r>
              <a:rPr lang="en-US" dirty="0">
                <a:solidFill>
                  <a:srgbClr val="1F1F1F"/>
                </a:solidFill>
                <a:effectLst/>
                <a:latin typeface="Google Sans"/>
              </a:rPr>
              <a:t> </a:t>
            </a:r>
            <a:r>
              <a:rPr lang="en-US" dirty="0" err="1">
                <a:solidFill>
                  <a:srgbClr val="1F1F1F"/>
                </a:solidFill>
                <a:effectLst/>
                <a:latin typeface="Google Sans"/>
              </a:rPr>
              <a:t>بر</a:t>
            </a:r>
            <a:r>
              <a:rPr lang="en-US" dirty="0">
                <a:solidFill>
                  <a:srgbClr val="1F1F1F"/>
                </a:solidFill>
                <a:effectLst/>
                <a:latin typeface="Google Sans"/>
              </a:rPr>
              <a:t> </a:t>
            </a:r>
            <a:r>
              <a:rPr lang="en-US" dirty="0" err="1">
                <a:solidFill>
                  <a:srgbClr val="1F1F1F"/>
                </a:solidFill>
                <a:effectLst/>
                <a:latin typeface="Google Sans"/>
              </a:rPr>
              <a:t>اساس</a:t>
            </a:r>
            <a:r>
              <a:rPr lang="en-US" dirty="0">
                <a:solidFill>
                  <a:srgbClr val="1F1F1F"/>
                </a:solidFill>
                <a:effectLst/>
                <a:latin typeface="Google Sans"/>
              </a:rPr>
              <a:t> </a:t>
            </a:r>
            <a:r>
              <a:rPr lang="en-US" dirty="0" err="1">
                <a:solidFill>
                  <a:srgbClr val="1F1F1F"/>
                </a:solidFill>
                <a:effectLst/>
                <a:latin typeface="Google Sans"/>
              </a:rPr>
              <a:t>روابط</a:t>
            </a:r>
            <a:r>
              <a:rPr lang="en-US" dirty="0">
                <a:solidFill>
                  <a:srgbClr val="1F1F1F"/>
                </a:solidFill>
                <a:effectLst/>
                <a:latin typeface="Google Sans"/>
              </a:rPr>
              <a:t> مکانی، </a:t>
            </a:r>
            <a:r>
              <a:rPr lang="en-US" dirty="0" err="1">
                <a:solidFill>
                  <a:srgbClr val="1F1F1F"/>
                </a:solidFill>
                <a:effectLst/>
                <a:latin typeface="Google Sans"/>
              </a:rPr>
              <a:t>پرس</a:t>
            </a:r>
            <a:r>
              <a:rPr lang="en-US" dirty="0">
                <a:solidFill>
                  <a:srgbClr val="1F1F1F"/>
                </a:solidFill>
                <a:effectLst/>
                <a:latin typeface="Google Sans"/>
              </a:rPr>
              <a:t> و </a:t>
            </a:r>
            <a:r>
              <a:rPr lang="en-US" dirty="0" err="1">
                <a:solidFill>
                  <a:srgbClr val="1F1F1F"/>
                </a:solidFill>
                <a:effectLst/>
                <a:latin typeface="Google Sans"/>
              </a:rPr>
              <a:t>جوهای</a:t>
            </a:r>
            <a:r>
              <a:rPr lang="en-US" dirty="0">
                <a:solidFill>
                  <a:srgbClr val="1F1F1F"/>
                </a:solidFill>
                <a:effectLst/>
                <a:latin typeface="Google Sans"/>
              </a:rPr>
              <a:t> </a:t>
            </a:r>
            <a:r>
              <a:rPr lang="en-US" dirty="0" err="1">
                <a:solidFill>
                  <a:srgbClr val="1F1F1F"/>
                </a:solidFill>
                <a:effectLst/>
                <a:latin typeface="Google Sans"/>
              </a:rPr>
              <a:t>پیچیده‌ای</a:t>
            </a:r>
            <a:r>
              <a:rPr lang="en-US" dirty="0">
                <a:solidFill>
                  <a:srgbClr val="1F1F1F"/>
                </a:solidFill>
                <a:effectLst/>
                <a:latin typeface="Google Sans"/>
              </a:rPr>
              <a:t> </a:t>
            </a:r>
            <a:r>
              <a:rPr lang="en-US" dirty="0" err="1">
                <a:solidFill>
                  <a:srgbClr val="1F1F1F"/>
                </a:solidFill>
                <a:effectLst/>
                <a:latin typeface="Google Sans"/>
              </a:rPr>
              <a:t>را</a:t>
            </a:r>
            <a:r>
              <a:rPr lang="en-US" dirty="0">
                <a:solidFill>
                  <a:srgbClr val="1F1F1F"/>
                </a:solidFill>
                <a:effectLst/>
                <a:latin typeface="Google Sans"/>
              </a:rPr>
              <a:t> </a:t>
            </a:r>
            <a:r>
              <a:rPr lang="en-US" dirty="0" err="1">
                <a:solidFill>
                  <a:srgbClr val="1F1F1F"/>
                </a:solidFill>
                <a:effectLst/>
                <a:latin typeface="Google Sans"/>
              </a:rPr>
              <a:t>انجام</a:t>
            </a:r>
            <a:r>
              <a:rPr lang="en-US" dirty="0">
                <a:solidFill>
                  <a:srgbClr val="1F1F1F"/>
                </a:solidFill>
                <a:effectLst/>
                <a:latin typeface="Google Sans"/>
              </a:rPr>
              <a:t> </a:t>
            </a:r>
            <a:r>
              <a:rPr lang="en-US" dirty="0" err="1">
                <a:solidFill>
                  <a:srgbClr val="1F1F1F"/>
                </a:solidFill>
                <a:effectLst/>
                <a:latin typeface="Google Sans"/>
              </a:rPr>
              <a:t>دهند</a:t>
            </a:r>
            <a:r>
              <a:rPr lang="en-US" dirty="0">
                <a:solidFill>
                  <a:srgbClr val="1F1F1F"/>
                </a:solidFill>
                <a:effectLst/>
                <a:latin typeface="Google Sans"/>
              </a:rPr>
              <a:t>، </a:t>
            </a:r>
            <a:r>
              <a:rPr lang="en-US" dirty="0" err="1">
                <a:solidFill>
                  <a:srgbClr val="1F1F1F"/>
                </a:solidFill>
                <a:effectLst/>
                <a:latin typeface="Google Sans"/>
              </a:rPr>
              <a:t>مانند</a:t>
            </a:r>
            <a:r>
              <a:rPr lang="en-US" dirty="0">
                <a:solidFill>
                  <a:srgbClr val="1F1F1F"/>
                </a:solidFill>
                <a:effectLst/>
                <a:latin typeface="Google Sans"/>
              </a:rPr>
              <a:t> </a:t>
            </a:r>
            <a:r>
              <a:rPr lang="en-US" dirty="0" err="1">
                <a:solidFill>
                  <a:srgbClr val="1F1F1F"/>
                </a:solidFill>
                <a:effectLst/>
                <a:latin typeface="Google Sans"/>
              </a:rPr>
              <a:t>یافتن</a:t>
            </a:r>
            <a:r>
              <a:rPr lang="en-US" dirty="0">
                <a:solidFill>
                  <a:srgbClr val="1F1F1F"/>
                </a:solidFill>
                <a:effectLst/>
                <a:latin typeface="Google Sans"/>
              </a:rPr>
              <a:t> </a:t>
            </a:r>
            <a:r>
              <a:rPr lang="en-US" dirty="0" err="1">
                <a:solidFill>
                  <a:srgbClr val="1F1F1F"/>
                </a:solidFill>
                <a:effectLst/>
                <a:latin typeface="Google Sans"/>
              </a:rPr>
              <a:t>مکان‌هایی</a:t>
            </a:r>
            <a:r>
              <a:rPr lang="en-US" dirty="0">
                <a:solidFill>
                  <a:srgbClr val="1F1F1F"/>
                </a:solidFill>
                <a:effectLst/>
                <a:latin typeface="Google Sans"/>
              </a:rPr>
              <a:t> </a:t>
            </a:r>
            <a:r>
              <a:rPr lang="en-US" dirty="0" err="1">
                <a:solidFill>
                  <a:srgbClr val="1F1F1F"/>
                </a:solidFill>
                <a:effectLst/>
                <a:latin typeface="Google Sans"/>
              </a:rPr>
              <a:t>در</a:t>
            </a:r>
            <a:r>
              <a:rPr lang="en-US" dirty="0">
                <a:solidFill>
                  <a:srgbClr val="1F1F1F"/>
                </a:solidFill>
                <a:effectLst/>
                <a:latin typeface="Google Sans"/>
              </a:rPr>
              <a:t> </a:t>
            </a:r>
            <a:r>
              <a:rPr lang="en-US" dirty="0" err="1">
                <a:solidFill>
                  <a:srgbClr val="1F1F1F"/>
                </a:solidFill>
                <a:effectLst/>
                <a:latin typeface="Google Sans"/>
              </a:rPr>
              <a:t>شعاع</a:t>
            </a:r>
            <a:r>
              <a:rPr lang="en-US" dirty="0">
                <a:solidFill>
                  <a:srgbClr val="1F1F1F"/>
                </a:solidFill>
                <a:effectLst/>
                <a:latin typeface="Google Sans"/>
              </a:rPr>
              <a:t> </a:t>
            </a:r>
            <a:r>
              <a:rPr lang="en-US" dirty="0" err="1">
                <a:solidFill>
                  <a:srgbClr val="1F1F1F"/>
                </a:solidFill>
                <a:effectLst/>
                <a:latin typeface="Google Sans"/>
              </a:rPr>
              <a:t>معین</a:t>
            </a:r>
            <a:r>
              <a:rPr lang="en-US" dirty="0">
                <a:solidFill>
                  <a:srgbClr val="1F1F1F"/>
                </a:solidFill>
                <a:effectLst/>
                <a:latin typeface="Google Sans"/>
              </a:rPr>
              <a:t>، </a:t>
            </a:r>
            <a:r>
              <a:rPr lang="en-US" dirty="0" err="1">
                <a:solidFill>
                  <a:srgbClr val="1F1F1F"/>
                </a:solidFill>
                <a:effectLst/>
                <a:latin typeface="Google Sans"/>
              </a:rPr>
              <a:t>شناسایی</a:t>
            </a:r>
            <a:r>
              <a:rPr lang="en-US" dirty="0">
                <a:solidFill>
                  <a:srgbClr val="1F1F1F"/>
                </a:solidFill>
                <a:effectLst/>
                <a:latin typeface="Google Sans"/>
              </a:rPr>
              <a:t> </a:t>
            </a:r>
            <a:r>
              <a:rPr lang="en-US" dirty="0" err="1">
                <a:solidFill>
                  <a:srgbClr val="1F1F1F"/>
                </a:solidFill>
                <a:effectLst/>
                <a:latin typeface="Google Sans"/>
              </a:rPr>
              <a:t>نقاط</a:t>
            </a:r>
            <a:r>
              <a:rPr lang="en-US" dirty="0">
                <a:solidFill>
                  <a:srgbClr val="1F1F1F"/>
                </a:solidFill>
                <a:effectLst/>
                <a:latin typeface="Google Sans"/>
              </a:rPr>
              <a:t> </a:t>
            </a:r>
            <a:r>
              <a:rPr lang="en-US" dirty="0" err="1">
                <a:solidFill>
                  <a:srgbClr val="1F1F1F"/>
                </a:solidFill>
                <a:effectLst/>
                <a:latin typeface="Google Sans"/>
              </a:rPr>
              <a:t>مورد</a:t>
            </a:r>
            <a:r>
              <a:rPr lang="en-US" dirty="0">
                <a:solidFill>
                  <a:srgbClr val="1F1F1F"/>
                </a:solidFill>
                <a:effectLst/>
                <a:latin typeface="Google Sans"/>
              </a:rPr>
              <a:t> </a:t>
            </a:r>
            <a:r>
              <a:rPr lang="en-US" dirty="0" err="1">
                <a:solidFill>
                  <a:srgbClr val="1F1F1F"/>
                </a:solidFill>
                <a:effectLst/>
                <a:latin typeface="Google Sans"/>
              </a:rPr>
              <a:t>علاقه</a:t>
            </a:r>
            <a:r>
              <a:rPr lang="en-US" dirty="0">
                <a:solidFill>
                  <a:srgbClr val="1F1F1F"/>
                </a:solidFill>
                <a:effectLst/>
                <a:latin typeface="Google Sans"/>
              </a:rPr>
              <a:t> </a:t>
            </a:r>
            <a:r>
              <a:rPr lang="en-US" dirty="0" err="1">
                <a:solidFill>
                  <a:srgbClr val="1F1F1F"/>
                </a:solidFill>
                <a:effectLst/>
                <a:latin typeface="Google Sans"/>
              </a:rPr>
              <a:t>در</a:t>
            </a:r>
            <a:r>
              <a:rPr lang="en-US" dirty="0">
                <a:solidFill>
                  <a:srgbClr val="1F1F1F"/>
                </a:solidFill>
                <a:effectLst/>
                <a:latin typeface="Google Sans"/>
              </a:rPr>
              <a:t> </a:t>
            </a:r>
            <a:r>
              <a:rPr lang="en-US" dirty="0" err="1">
                <a:solidFill>
                  <a:srgbClr val="1F1F1F"/>
                </a:solidFill>
                <a:effectLst/>
                <a:latin typeface="Google Sans"/>
              </a:rPr>
              <a:t>نزدیکی</a:t>
            </a:r>
            <a:r>
              <a:rPr lang="en-US" dirty="0">
                <a:solidFill>
                  <a:srgbClr val="1F1F1F"/>
                </a:solidFill>
                <a:effectLst/>
                <a:latin typeface="Google Sans"/>
              </a:rPr>
              <a:t> </a:t>
            </a:r>
            <a:r>
              <a:rPr lang="en-US" dirty="0" err="1">
                <a:solidFill>
                  <a:srgbClr val="1F1F1F"/>
                </a:solidFill>
                <a:effectLst/>
                <a:latin typeface="Google Sans"/>
              </a:rPr>
              <a:t>یا</a:t>
            </a:r>
            <a:r>
              <a:rPr lang="en-US" dirty="0">
                <a:solidFill>
                  <a:srgbClr val="1F1F1F"/>
                </a:solidFill>
                <a:effectLst/>
                <a:latin typeface="Google Sans"/>
              </a:rPr>
              <a:t> </a:t>
            </a:r>
            <a:r>
              <a:rPr lang="en-US" dirty="0" err="1">
                <a:solidFill>
                  <a:srgbClr val="1F1F1F"/>
                </a:solidFill>
                <a:effectLst/>
                <a:latin typeface="Google Sans"/>
              </a:rPr>
              <a:t>تجزیه</a:t>
            </a:r>
            <a:r>
              <a:rPr lang="en-US" dirty="0">
                <a:solidFill>
                  <a:srgbClr val="1F1F1F"/>
                </a:solidFill>
                <a:effectLst/>
                <a:latin typeface="Google Sans"/>
              </a:rPr>
              <a:t> و </a:t>
            </a:r>
            <a:r>
              <a:rPr lang="en-US" dirty="0" err="1">
                <a:solidFill>
                  <a:srgbClr val="1F1F1F"/>
                </a:solidFill>
                <a:effectLst/>
                <a:latin typeface="Google Sans"/>
              </a:rPr>
              <a:t>تحلیل</a:t>
            </a:r>
            <a:r>
              <a:rPr lang="en-US" dirty="0">
                <a:solidFill>
                  <a:srgbClr val="1F1F1F"/>
                </a:solidFill>
                <a:effectLst/>
                <a:latin typeface="Google Sans"/>
              </a:rPr>
              <a:t> </a:t>
            </a:r>
            <a:r>
              <a:rPr lang="en-US" dirty="0" err="1">
                <a:solidFill>
                  <a:srgbClr val="1F1F1F"/>
                </a:solidFill>
                <a:effectLst/>
                <a:latin typeface="Google Sans"/>
              </a:rPr>
              <a:t>الگوهای</a:t>
            </a:r>
            <a:r>
              <a:rPr lang="en-US" dirty="0">
                <a:solidFill>
                  <a:srgbClr val="1F1F1F"/>
                </a:solidFill>
                <a:effectLst/>
                <a:latin typeface="Google Sans"/>
              </a:rPr>
              <a:t> </a:t>
            </a:r>
            <a:r>
              <a:rPr lang="en-US" dirty="0" err="1">
                <a:solidFill>
                  <a:srgbClr val="1F1F1F"/>
                </a:solidFill>
                <a:effectLst/>
                <a:latin typeface="Google Sans"/>
              </a:rPr>
              <a:t>فضایی</a:t>
            </a:r>
            <a:r>
              <a:rPr lang="en-US" dirty="0">
                <a:solidFill>
                  <a:srgbClr val="1F1F1F"/>
                </a:solidFill>
                <a:effectLst/>
                <a:latin typeface="Google Sans"/>
              </a:rPr>
              <a:t>.</a:t>
            </a:r>
          </a:p>
          <a:p>
            <a:pPr algn="r" rtl="1"/>
            <a:r>
              <a:rPr lang="en-US" b="1" dirty="0" err="1">
                <a:solidFill>
                  <a:srgbClr val="1F1F1F"/>
                </a:solidFill>
                <a:effectLst/>
                <a:latin typeface="Google Sans"/>
              </a:rPr>
              <a:t>نمونه‌هایی</a:t>
            </a:r>
            <a:r>
              <a:rPr lang="en-US" b="1" dirty="0">
                <a:solidFill>
                  <a:srgbClr val="1F1F1F"/>
                </a:solidFill>
                <a:effectLst/>
                <a:latin typeface="Google Sans"/>
              </a:rPr>
              <a:t> </a:t>
            </a:r>
            <a:r>
              <a:rPr lang="en-US" b="1" dirty="0" err="1">
                <a:solidFill>
                  <a:srgbClr val="1F1F1F"/>
                </a:solidFill>
                <a:effectLst/>
                <a:latin typeface="Google Sans"/>
              </a:rPr>
              <a:t>از</a:t>
            </a:r>
            <a:r>
              <a:rPr lang="en-US" b="1" dirty="0">
                <a:solidFill>
                  <a:srgbClr val="1F1F1F"/>
                </a:solidFill>
                <a:effectLst/>
                <a:latin typeface="Google Sans"/>
              </a:rPr>
              <a:t> </a:t>
            </a:r>
            <a:r>
              <a:rPr lang="en-US" b="1" dirty="0" err="1">
                <a:solidFill>
                  <a:srgbClr val="1F1F1F"/>
                </a:solidFill>
                <a:effectLst/>
                <a:latin typeface="Google Sans"/>
              </a:rPr>
              <a:t>داده‌های</a:t>
            </a:r>
            <a:r>
              <a:rPr lang="en-US" b="1" dirty="0">
                <a:solidFill>
                  <a:srgbClr val="1F1F1F"/>
                </a:solidFill>
                <a:effectLst/>
                <a:latin typeface="Google Sans"/>
              </a:rPr>
              <a:t> مکانی:</a:t>
            </a:r>
            <a:endParaRPr lang="en-US" dirty="0">
              <a:solidFill>
                <a:srgbClr val="1F1F1F"/>
              </a:solidFill>
              <a:effectLst/>
              <a:latin typeface="Google Sans"/>
            </a:endParaRPr>
          </a:p>
          <a:p>
            <a:pPr algn="r" rtl="1">
              <a:buFont typeface="Arial" panose="020B0604020202020204" pitchFamily="34" charset="0"/>
              <a:buChar char="•"/>
            </a:pPr>
            <a:r>
              <a:rPr lang="en-US" b="1" dirty="0" err="1">
                <a:solidFill>
                  <a:srgbClr val="1F1F1F"/>
                </a:solidFill>
                <a:effectLst/>
                <a:latin typeface="Google Sans"/>
              </a:rPr>
              <a:t>داده‌های</a:t>
            </a:r>
            <a:r>
              <a:rPr lang="en-US" b="1" dirty="0">
                <a:solidFill>
                  <a:srgbClr val="1F1F1F"/>
                </a:solidFill>
                <a:effectLst/>
                <a:latin typeface="Google Sans"/>
              </a:rPr>
              <a:t> </a:t>
            </a:r>
            <a:r>
              <a:rPr lang="en-US" b="1" dirty="0" err="1">
                <a:solidFill>
                  <a:srgbClr val="1F1F1F"/>
                </a:solidFill>
                <a:effectLst/>
                <a:latin typeface="Google Sans"/>
              </a:rPr>
              <a:t>جغرافیایی</a:t>
            </a:r>
            <a:r>
              <a:rPr lang="en-US" b="1" dirty="0">
                <a:solidFill>
                  <a:srgbClr val="1F1F1F"/>
                </a:solidFill>
                <a:effectLst/>
                <a:latin typeface="Google Sans"/>
              </a:rPr>
              <a:t>:</a:t>
            </a:r>
            <a:r>
              <a:rPr lang="en-US" dirty="0">
                <a:solidFill>
                  <a:srgbClr val="1F1F1F"/>
                </a:solidFill>
                <a:effectLst/>
                <a:latin typeface="Google Sans"/>
              </a:rPr>
              <a:t> </a:t>
            </a:r>
            <a:r>
              <a:rPr lang="en-US" dirty="0" err="1">
                <a:solidFill>
                  <a:srgbClr val="1F1F1F"/>
                </a:solidFill>
                <a:effectLst/>
                <a:latin typeface="Google Sans"/>
              </a:rPr>
              <a:t>این</a:t>
            </a:r>
            <a:r>
              <a:rPr lang="en-US" dirty="0">
                <a:solidFill>
                  <a:srgbClr val="1F1F1F"/>
                </a:solidFill>
                <a:effectLst/>
                <a:latin typeface="Google Sans"/>
              </a:rPr>
              <a:t> </a:t>
            </a:r>
            <a:r>
              <a:rPr lang="en-US" dirty="0" err="1">
                <a:solidFill>
                  <a:srgbClr val="1F1F1F"/>
                </a:solidFill>
                <a:effectLst/>
                <a:latin typeface="Google Sans"/>
              </a:rPr>
              <a:t>شامل</a:t>
            </a:r>
            <a:r>
              <a:rPr lang="en-US" dirty="0">
                <a:solidFill>
                  <a:srgbClr val="1F1F1F"/>
                </a:solidFill>
                <a:effectLst/>
                <a:latin typeface="Google Sans"/>
              </a:rPr>
              <a:t> </a:t>
            </a:r>
            <a:r>
              <a:rPr lang="en-US" dirty="0" err="1">
                <a:solidFill>
                  <a:srgbClr val="1F1F1F"/>
                </a:solidFill>
                <a:effectLst/>
                <a:latin typeface="Google Sans"/>
              </a:rPr>
              <a:t>انواع</a:t>
            </a:r>
            <a:r>
              <a:rPr lang="en-US" dirty="0">
                <a:solidFill>
                  <a:srgbClr val="1F1F1F"/>
                </a:solidFill>
                <a:effectLst/>
                <a:latin typeface="Google Sans"/>
              </a:rPr>
              <a:t> </a:t>
            </a:r>
            <a:r>
              <a:rPr lang="en-US" dirty="0" err="1">
                <a:solidFill>
                  <a:srgbClr val="1F1F1F"/>
                </a:solidFill>
                <a:effectLst/>
                <a:latin typeface="Google Sans"/>
              </a:rPr>
              <a:t>مختلف</a:t>
            </a:r>
            <a:r>
              <a:rPr lang="en-US" dirty="0">
                <a:solidFill>
                  <a:srgbClr val="1F1F1F"/>
                </a:solidFill>
                <a:effectLst/>
                <a:latin typeface="Google Sans"/>
              </a:rPr>
              <a:t> </a:t>
            </a:r>
            <a:r>
              <a:rPr lang="en-US" dirty="0" err="1">
                <a:solidFill>
                  <a:srgbClr val="1F1F1F"/>
                </a:solidFill>
                <a:effectLst/>
                <a:latin typeface="Google Sans"/>
              </a:rPr>
              <a:t>نقشه‌ها</a:t>
            </a:r>
            <a:r>
              <a:rPr lang="en-US" dirty="0">
                <a:solidFill>
                  <a:srgbClr val="1F1F1F"/>
                </a:solidFill>
                <a:effectLst/>
                <a:latin typeface="Google Sans"/>
              </a:rPr>
              <a:t> </a:t>
            </a:r>
            <a:r>
              <a:rPr lang="en-US" dirty="0" err="1">
                <a:solidFill>
                  <a:srgbClr val="1F1F1F"/>
                </a:solidFill>
                <a:effectLst/>
                <a:latin typeface="Google Sans"/>
              </a:rPr>
              <a:t>مانند</a:t>
            </a:r>
            <a:r>
              <a:rPr lang="en-US" dirty="0">
                <a:solidFill>
                  <a:srgbClr val="1F1F1F"/>
                </a:solidFill>
                <a:effectLst/>
                <a:latin typeface="Google Sans"/>
              </a:rPr>
              <a:t> </a:t>
            </a:r>
            <a:r>
              <a:rPr lang="en-US" dirty="0" err="1">
                <a:solidFill>
                  <a:srgbClr val="1F1F1F"/>
                </a:solidFill>
                <a:effectLst/>
                <a:latin typeface="Google Sans"/>
              </a:rPr>
              <a:t>نقشه‌های</a:t>
            </a:r>
            <a:r>
              <a:rPr lang="en-US" dirty="0">
                <a:solidFill>
                  <a:srgbClr val="1F1F1F"/>
                </a:solidFill>
                <a:effectLst/>
                <a:latin typeface="Google Sans"/>
              </a:rPr>
              <a:t> </a:t>
            </a:r>
            <a:r>
              <a:rPr lang="en-US" dirty="0" err="1">
                <a:solidFill>
                  <a:srgbClr val="1F1F1F"/>
                </a:solidFill>
                <a:effectLst/>
                <a:latin typeface="Google Sans"/>
              </a:rPr>
              <a:t>جاده‌ای</a:t>
            </a:r>
            <a:r>
              <a:rPr lang="en-US" dirty="0">
                <a:solidFill>
                  <a:srgbClr val="1F1F1F"/>
                </a:solidFill>
                <a:effectLst/>
                <a:latin typeface="Google Sans"/>
              </a:rPr>
              <a:t>، </a:t>
            </a:r>
            <a:r>
              <a:rPr lang="en-US" dirty="0" err="1">
                <a:solidFill>
                  <a:srgbClr val="1F1F1F"/>
                </a:solidFill>
                <a:effectLst/>
                <a:latin typeface="Google Sans"/>
              </a:rPr>
              <a:t>نقشه‌های</a:t>
            </a:r>
            <a:r>
              <a:rPr lang="en-US" dirty="0">
                <a:solidFill>
                  <a:srgbClr val="1F1F1F"/>
                </a:solidFill>
                <a:effectLst/>
                <a:latin typeface="Google Sans"/>
              </a:rPr>
              <a:t> </a:t>
            </a:r>
            <a:r>
              <a:rPr lang="en-US" dirty="0" err="1">
                <a:solidFill>
                  <a:srgbClr val="1F1F1F"/>
                </a:solidFill>
                <a:effectLst/>
                <a:latin typeface="Google Sans"/>
              </a:rPr>
              <a:t>کاربری</a:t>
            </a:r>
            <a:r>
              <a:rPr lang="en-US" dirty="0">
                <a:solidFill>
                  <a:srgbClr val="1F1F1F"/>
                </a:solidFill>
                <a:effectLst/>
                <a:latin typeface="Google Sans"/>
              </a:rPr>
              <a:t> </a:t>
            </a:r>
            <a:r>
              <a:rPr lang="en-US" dirty="0" err="1">
                <a:solidFill>
                  <a:srgbClr val="1F1F1F"/>
                </a:solidFill>
                <a:effectLst/>
                <a:latin typeface="Google Sans"/>
              </a:rPr>
              <a:t>اراضی</a:t>
            </a:r>
            <a:r>
              <a:rPr lang="en-US" dirty="0">
                <a:solidFill>
                  <a:srgbClr val="1F1F1F"/>
                </a:solidFill>
                <a:effectLst/>
                <a:latin typeface="Google Sans"/>
              </a:rPr>
              <a:t>، </a:t>
            </a:r>
            <a:r>
              <a:rPr lang="en-US" dirty="0" err="1">
                <a:solidFill>
                  <a:srgbClr val="1F1F1F"/>
                </a:solidFill>
                <a:effectLst/>
                <a:latin typeface="Google Sans"/>
              </a:rPr>
              <a:t>نقشه‌های</a:t>
            </a:r>
            <a:r>
              <a:rPr lang="en-US" dirty="0">
                <a:solidFill>
                  <a:srgbClr val="1F1F1F"/>
                </a:solidFill>
                <a:effectLst/>
                <a:latin typeface="Google Sans"/>
              </a:rPr>
              <a:t> </a:t>
            </a:r>
            <a:r>
              <a:rPr lang="en-US" dirty="0" err="1">
                <a:solidFill>
                  <a:srgbClr val="1F1F1F"/>
                </a:solidFill>
                <a:effectLst/>
                <a:latin typeface="Google Sans"/>
              </a:rPr>
              <a:t>ارتفاع</a:t>
            </a:r>
            <a:r>
              <a:rPr lang="en-US" dirty="0">
                <a:solidFill>
                  <a:srgbClr val="1F1F1F"/>
                </a:solidFill>
                <a:effectLst/>
                <a:latin typeface="Google Sans"/>
              </a:rPr>
              <a:t> </a:t>
            </a:r>
            <a:r>
              <a:rPr lang="en-US" dirty="0" err="1">
                <a:solidFill>
                  <a:srgbClr val="1F1F1F"/>
                </a:solidFill>
                <a:effectLst/>
                <a:latin typeface="Google Sans"/>
              </a:rPr>
              <a:t>توپوگرافی</a:t>
            </a:r>
            <a:r>
              <a:rPr lang="en-US" dirty="0">
                <a:solidFill>
                  <a:srgbClr val="1F1F1F"/>
                </a:solidFill>
                <a:effectLst/>
                <a:latin typeface="Google Sans"/>
              </a:rPr>
              <a:t>، </a:t>
            </a:r>
            <a:r>
              <a:rPr lang="en-US" dirty="0" err="1">
                <a:solidFill>
                  <a:srgbClr val="1F1F1F"/>
                </a:solidFill>
                <a:effectLst/>
                <a:latin typeface="Google Sans"/>
              </a:rPr>
              <a:t>نقشه‌های</a:t>
            </a:r>
            <a:r>
              <a:rPr lang="en-US" dirty="0">
                <a:solidFill>
                  <a:srgbClr val="1F1F1F"/>
                </a:solidFill>
                <a:effectLst/>
                <a:latin typeface="Google Sans"/>
              </a:rPr>
              <a:t> </a:t>
            </a:r>
            <a:r>
              <a:rPr lang="en-US" dirty="0" err="1">
                <a:solidFill>
                  <a:srgbClr val="1F1F1F"/>
                </a:solidFill>
                <a:effectLst/>
                <a:latin typeface="Google Sans"/>
              </a:rPr>
              <a:t>سیاسی</a:t>
            </a:r>
            <a:r>
              <a:rPr lang="en-US" dirty="0">
                <a:solidFill>
                  <a:srgbClr val="1F1F1F"/>
                </a:solidFill>
                <a:effectLst/>
                <a:latin typeface="Google Sans"/>
              </a:rPr>
              <a:t> با </a:t>
            </a:r>
            <a:r>
              <a:rPr lang="en-US" dirty="0" err="1">
                <a:solidFill>
                  <a:srgbClr val="1F1F1F"/>
                </a:solidFill>
                <a:effectLst/>
                <a:latin typeface="Google Sans"/>
              </a:rPr>
              <a:t>مرزها</a:t>
            </a:r>
            <a:r>
              <a:rPr lang="en-US" dirty="0">
                <a:solidFill>
                  <a:srgbClr val="1F1F1F"/>
                </a:solidFill>
                <a:effectLst/>
                <a:latin typeface="Google Sans"/>
              </a:rPr>
              <a:t> و </a:t>
            </a:r>
            <a:r>
              <a:rPr lang="en-US" dirty="0" err="1">
                <a:solidFill>
                  <a:srgbClr val="1F1F1F"/>
                </a:solidFill>
                <a:effectLst/>
                <a:latin typeface="Google Sans"/>
              </a:rPr>
              <a:t>نقشه‌های</a:t>
            </a:r>
            <a:r>
              <a:rPr lang="en-US" dirty="0">
                <a:solidFill>
                  <a:srgbClr val="1F1F1F"/>
                </a:solidFill>
                <a:effectLst/>
                <a:latin typeface="Google Sans"/>
              </a:rPr>
              <a:t> </a:t>
            </a:r>
            <a:r>
              <a:rPr lang="en-US" dirty="0" err="1">
                <a:solidFill>
                  <a:srgbClr val="1F1F1F"/>
                </a:solidFill>
                <a:effectLst/>
                <a:latin typeface="Google Sans"/>
              </a:rPr>
              <a:t>مالکیت</a:t>
            </a:r>
            <a:r>
              <a:rPr lang="en-US" dirty="0">
                <a:solidFill>
                  <a:srgbClr val="1F1F1F"/>
                </a:solidFill>
                <a:effectLst/>
                <a:latin typeface="Google Sans"/>
              </a:rPr>
              <a:t> </a:t>
            </a:r>
            <a:r>
              <a:rPr lang="en-US" dirty="0" err="1">
                <a:solidFill>
                  <a:srgbClr val="1F1F1F"/>
                </a:solidFill>
                <a:effectLst/>
                <a:latin typeface="Google Sans"/>
              </a:rPr>
              <a:t>زمین</a:t>
            </a:r>
            <a:r>
              <a:rPr lang="en-US" dirty="0">
                <a:solidFill>
                  <a:srgbClr val="1F1F1F"/>
                </a:solidFill>
                <a:effectLst/>
                <a:latin typeface="Google Sans"/>
              </a:rPr>
              <a:t> </a:t>
            </a:r>
            <a:r>
              <a:rPr lang="en-US" dirty="0" err="1">
                <a:solidFill>
                  <a:srgbClr val="1F1F1F"/>
                </a:solidFill>
                <a:effectLst/>
                <a:latin typeface="Google Sans"/>
              </a:rPr>
              <a:t>می‌شود</a:t>
            </a:r>
            <a:r>
              <a:rPr lang="en-US" dirty="0">
                <a:solidFill>
                  <a:srgbClr val="1F1F1F"/>
                </a:solidFill>
                <a:effectLst/>
                <a:latin typeface="Google Sans"/>
              </a:rPr>
              <a:t>.</a:t>
            </a:r>
          </a:p>
          <a:p>
            <a:pPr algn="r" rtl="1">
              <a:buFont typeface="Arial" panose="020B0604020202020204" pitchFamily="34" charset="0"/>
              <a:buChar char="•"/>
            </a:pPr>
            <a:r>
              <a:rPr lang="en-US" b="1" dirty="0" err="1">
                <a:solidFill>
                  <a:srgbClr val="1F1F1F"/>
                </a:solidFill>
                <a:effectLst/>
                <a:latin typeface="Google Sans"/>
              </a:rPr>
              <a:t>سیستم‌های</a:t>
            </a:r>
            <a:r>
              <a:rPr lang="en-US" b="1" dirty="0">
                <a:solidFill>
                  <a:srgbClr val="1F1F1F"/>
                </a:solidFill>
                <a:effectLst/>
                <a:latin typeface="Google Sans"/>
              </a:rPr>
              <a:t> </a:t>
            </a:r>
            <a:r>
              <a:rPr lang="en-US" b="1" dirty="0" err="1">
                <a:solidFill>
                  <a:srgbClr val="1F1F1F"/>
                </a:solidFill>
                <a:effectLst/>
                <a:latin typeface="Google Sans"/>
              </a:rPr>
              <a:t>اطلاعات</a:t>
            </a:r>
            <a:r>
              <a:rPr lang="en-US" b="1" dirty="0">
                <a:solidFill>
                  <a:srgbClr val="1F1F1F"/>
                </a:solidFill>
                <a:effectLst/>
                <a:latin typeface="Google Sans"/>
              </a:rPr>
              <a:t> </a:t>
            </a:r>
            <a:r>
              <a:rPr lang="en-US" b="1" dirty="0" err="1">
                <a:solidFill>
                  <a:srgbClr val="1F1F1F"/>
                </a:solidFill>
                <a:effectLst/>
                <a:latin typeface="Google Sans"/>
              </a:rPr>
              <a:t>جغرافیایی</a:t>
            </a:r>
            <a:r>
              <a:rPr lang="en-US" b="1" dirty="0">
                <a:solidFill>
                  <a:srgbClr val="1F1F1F"/>
                </a:solidFill>
                <a:effectLst/>
                <a:latin typeface="Google Sans"/>
              </a:rPr>
              <a:t> (GIS):</a:t>
            </a:r>
            <a:r>
              <a:rPr lang="en-US" dirty="0">
                <a:solidFill>
                  <a:srgbClr val="1F1F1F"/>
                </a:solidFill>
                <a:effectLst/>
                <a:latin typeface="Google Sans"/>
              </a:rPr>
              <a:t> </a:t>
            </a:r>
            <a:r>
              <a:rPr lang="en-US" dirty="0" err="1">
                <a:solidFill>
                  <a:srgbClr val="1F1F1F"/>
                </a:solidFill>
                <a:effectLst/>
                <a:latin typeface="Google Sans"/>
              </a:rPr>
              <a:t>این</a:t>
            </a:r>
            <a:r>
              <a:rPr lang="en-US" dirty="0">
                <a:solidFill>
                  <a:srgbClr val="1F1F1F"/>
                </a:solidFill>
                <a:effectLst/>
                <a:latin typeface="Google Sans"/>
              </a:rPr>
              <a:t> </a:t>
            </a:r>
            <a:r>
              <a:rPr lang="en-US" dirty="0" err="1">
                <a:solidFill>
                  <a:srgbClr val="1F1F1F"/>
                </a:solidFill>
                <a:effectLst/>
                <a:latin typeface="Google Sans"/>
              </a:rPr>
              <a:t>سیستم‌ها</a:t>
            </a:r>
            <a:r>
              <a:rPr lang="en-US" dirty="0">
                <a:solidFill>
                  <a:srgbClr val="1F1F1F"/>
                </a:solidFill>
                <a:effectLst/>
                <a:latin typeface="Google Sans"/>
              </a:rPr>
              <a:t> </a:t>
            </a:r>
            <a:r>
              <a:rPr lang="en-US" dirty="0" err="1">
                <a:solidFill>
                  <a:srgbClr val="1F1F1F"/>
                </a:solidFill>
                <a:effectLst/>
                <a:latin typeface="Google Sans"/>
              </a:rPr>
              <a:t>نرم‌افزارهای</a:t>
            </a:r>
            <a:r>
              <a:rPr lang="en-US" dirty="0">
                <a:solidFill>
                  <a:srgbClr val="1F1F1F"/>
                </a:solidFill>
                <a:effectLst/>
                <a:latin typeface="Google Sans"/>
              </a:rPr>
              <a:t> </a:t>
            </a:r>
            <a:r>
              <a:rPr lang="en-US" dirty="0" err="1">
                <a:solidFill>
                  <a:srgbClr val="1F1F1F"/>
                </a:solidFill>
                <a:effectLst/>
                <a:latin typeface="Google Sans"/>
              </a:rPr>
              <a:t>تخصصی</a:t>
            </a:r>
            <a:r>
              <a:rPr lang="en-US" dirty="0">
                <a:solidFill>
                  <a:srgbClr val="1F1F1F"/>
                </a:solidFill>
                <a:effectLst/>
                <a:latin typeface="Google Sans"/>
              </a:rPr>
              <a:t> هستند </a:t>
            </a:r>
            <a:r>
              <a:rPr lang="en-US" dirty="0" err="1">
                <a:solidFill>
                  <a:srgbClr val="1F1F1F"/>
                </a:solidFill>
                <a:effectLst/>
                <a:latin typeface="Google Sans"/>
              </a:rPr>
              <a:t>که</a:t>
            </a:r>
            <a:r>
              <a:rPr lang="en-US" dirty="0">
                <a:solidFill>
                  <a:srgbClr val="1F1F1F"/>
                </a:solidFill>
                <a:effectLst/>
                <a:latin typeface="Google Sans"/>
              </a:rPr>
              <a:t> </a:t>
            </a:r>
            <a:r>
              <a:rPr lang="en-US" dirty="0" err="1">
                <a:solidFill>
                  <a:srgbClr val="1F1F1F"/>
                </a:solidFill>
                <a:effectLst/>
                <a:latin typeface="Google Sans"/>
              </a:rPr>
              <a:t>برای</a:t>
            </a:r>
            <a:r>
              <a:rPr lang="en-US" dirty="0">
                <a:solidFill>
                  <a:srgbClr val="1F1F1F"/>
                </a:solidFill>
                <a:effectLst/>
                <a:latin typeface="Google Sans"/>
              </a:rPr>
              <a:t> </a:t>
            </a:r>
            <a:r>
              <a:rPr lang="en-US" dirty="0" err="1">
                <a:solidFill>
                  <a:srgbClr val="1F1F1F"/>
                </a:solidFill>
                <a:effectLst/>
                <a:latin typeface="Google Sans"/>
              </a:rPr>
              <a:t>ثبت</a:t>
            </a:r>
            <a:r>
              <a:rPr lang="en-US" dirty="0">
                <a:solidFill>
                  <a:srgbClr val="1F1F1F"/>
                </a:solidFill>
                <a:effectLst/>
                <a:latin typeface="Google Sans"/>
              </a:rPr>
              <a:t>، </a:t>
            </a:r>
            <a:r>
              <a:rPr lang="en-US" dirty="0" err="1">
                <a:solidFill>
                  <a:srgbClr val="1F1F1F"/>
                </a:solidFill>
                <a:effectLst/>
                <a:latin typeface="Google Sans"/>
              </a:rPr>
              <a:t>تجزیه</a:t>
            </a:r>
            <a:r>
              <a:rPr lang="en-US" dirty="0">
                <a:solidFill>
                  <a:srgbClr val="1F1F1F"/>
                </a:solidFill>
                <a:effectLst/>
                <a:latin typeface="Google Sans"/>
              </a:rPr>
              <a:t> و </a:t>
            </a:r>
            <a:r>
              <a:rPr lang="en-US" dirty="0" err="1">
                <a:solidFill>
                  <a:srgbClr val="1F1F1F"/>
                </a:solidFill>
                <a:effectLst/>
                <a:latin typeface="Google Sans"/>
              </a:rPr>
              <a:t>تحلیل</a:t>
            </a:r>
            <a:r>
              <a:rPr lang="en-US" dirty="0">
                <a:solidFill>
                  <a:srgbClr val="1F1F1F"/>
                </a:solidFill>
                <a:effectLst/>
                <a:latin typeface="Google Sans"/>
              </a:rPr>
              <a:t> و </a:t>
            </a:r>
            <a:r>
              <a:rPr lang="en-US" dirty="0" err="1">
                <a:solidFill>
                  <a:srgbClr val="1F1F1F"/>
                </a:solidFill>
                <a:effectLst/>
                <a:latin typeface="Google Sans"/>
              </a:rPr>
              <a:t>نمایش</a:t>
            </a:r>
            <a:r>
              <a:rPr lang="en-US" dirty="0">
                <a:solidFill>
                  <a:srgbClr val="1F1F1F"/>
                </a:solidFill>
                <a:effectLst/>
                <a:latin typeface="Google Sans"/>
              </a:rPr>
              <a:t> </a:t>
            </a:r>
            <a:r>
              <a:rPr lang="en-US" dirty="0" err="1">
                <a:solidFill>
                  <a:srgbClr val="1F1F1F"/>
                </a:solidFill>
                <a:effectLst/>
                <a:latin typeface="Google Sans"/>
              </a:rPr>
              <a:t>داده‌های</a:t>
            </a:r>
            <a:r>
              <a:rPr lang="en-US" dirty="0">
                <a:solidFill>
                  <a:srgbClr val="1F1F1F"/>
                </a:solidFill>
                <a:effectLst/>
                <a:latin typeface="Google Sans"/>
              </a:rPr>
              <a:t> </a:t>
            </a:r>
            <a:r>
              <a:rPr lang="en-US" dirty="0" err="1">
                <a:solidFill>
                  <a:srgbClr val="1F1F1F"/>
                </a:solidFill>
                <a:effectLst/>
                <a:latin typeface="Google Sans"/>
              </a:rPr>
              <a:t>جغرافیایی</a:t>
            </a:r>
            <a:r>
              <a:rPr lang="en-US" dirty="0">
                <a:solidFill>
                  <a:srgbClr val="1F1F1F"/>
                </a:solidFill>
                <a:effectLst/>
                <a:latin typeface="Google Sans"/>
              </a:rPr>
              <a:t> </a:t>
            </a:r>
            <a:r>
              <a:rPr lang="en-US" dirty="0" err="1">
                <a:solidFill>
                  <a:srgbClr val="1F1F1F"/>
                </a:solidFill>
                <a:effectLst/>
                <a:latin typeface="Google Sans"/>
              </a:rPr>
              <a:t>طراحی</a:t>
            </a:r>
            <a:r>
              <a:rPr lang="en-US" dirty="0">
                <a:solidFill>
                  <a:srgbClr val="1F1F1F"/>
                </a:solidFill>
                <a:effectLst/>
                <a:latin typeface="Google Sans"/>
              </a:rPr>
              <a:t> </a:t>
            </a:r>
            <a:r>
              <a:rPr lang="en-US" dirty="0" err="1">
                <a:solidFill>
                  <a:srgbClr val="1F1F1F"/>
                </a:solidFill>
                <a:effectLst/>
                <a:latin typeface="Google Sans"/>
              </a:rPr>
              <a:t>شده‌اند</a:t>
            </a:r>
            <a:r>
              <a:rPr lang="en-US" dirty="0">
                <a:solidFill>
                  <a:srgbClr val="1F1F1F"/>
                </a:solidFill>
                <a:effectLst/>
                <a:latin typeface="Google Sans"/>
              </a:rPr>
              <a:t>. </a:t>
            </a:r>
            <a:r>
              <a:rPr lang="en-US" dirty="0" err="1">
                <a:solidFill>
                  <a:srgbClr val="1F1F1F"/>
                </a:solidFill>
                <a:effectLst/>
                <a:latin typeface="Google Sans"/>
              </a:rPr>
              <a:t>آنها</a:t>
            </a:r>
            <a:r>
              <a:rPr lang="en-US" dirty="0">
                <a:solidFill>
                  <a:srgbClr val="1F1F1F"/>
                </a:solidFill>
                <a:effectLst/>
                <a:latin typeface="Google Sans"/>
              </a:rPr>
              <a:t> </a:t>
            </a:r>
            <a:r>
              <a:rPr lang="en-US" dirty="0" err="1">
                <a:solidFill>
                  <a:srgbClr val="1F1F1F"/>
                </a:solidFill>
                <a:effectLst/>
                <a:latin typeface="Google Sans"/>
              </a:rPr>
              <a:t>اغلب</a:t>
            </a:r>
            <a:r>
              <a:rPr lang="en-US" dirty="0">
                <a:solidFill>
                  <a:srgbClr val="1F1F1F"/>
                </a:solidFill>
                <a:effectLst/>
                <a:latin typeface="Google Sans"/>
              </a:rPr>
              <a:t> </a:t>
            </a:r>
            <a:r>
              <a:rPr lang="en-US" dirty="0" err="1">
                <a:solidFill>
                  <a:srgbClr val="1F1F1F"/>
                </a:solidFill>
                <a:effectLst/>
                <a:latin typeface="Google Sans"/>
              </a:rPr>
              <a:t>برای</a:t>
            </a:r>
            <a:r>
              <a:rPr lang="en-US" dirty="0">
                <a:solidFill>
                  <a:srgbClr val="1F1F1F"/>
                </a:solidFill>
                <a:effectLst/>
                <a:latin typeface="Google Sans"/>
              </a:rPr>
              <a:t> </a:t>
            </a:r>
            <a:r>
              <a:rPr lang="en-US" dirty="0" err="1">
                <a:solidFill>
                  <a:srgbClr val="1F1F1F"/>
                </a:solidFill>
                <a:effectLst/>
                <a:latin typeface="Google Sans"/>
              </a:rPr>
              <a:t>مدیریت</a:t>
            </a:r>
            <a:r>
              <a:rPr lang="en-US" dirty="0">
                <a:solidFill>
                  <a:srgbClr val="1F1F1F"/>
                </a:solidFill>
                <a:effectLst/>
                <a:latin typeface="Google Sans"/>
              </a:rPr>
              <a:t> و </a:t>
            </a:r>
            <a:r>
              <a:rPr lang="en-US" dirty="0" err="1">
                <a:solidFill>
                  <a:srgbClr val="1F1F1F"/>
                </a:solidFill>
                <a:effectLst/>
                <a:latin typeface="Google Sans"/>
              </a:rPr>
              <a:t>ذخیره</a:t>
            </a:r>
            <a:r>
              <a:rPr lang="en-US" dirty="0">
                <a:solidFill>
                  <a:srgbClr val="1F1F1F"/>
                </a:solidFill>
                <a:effectLst/>
                <a:latin typeface="Google Sans"/>
              </a:rPr>
              <a:t> </a:t>
            </a:r>
            <a:r>
              <a:rPr lang="en-US" dirty="0" err="1">
                <a:solidFill>
                  <a:srgbClr val="1F1F1F"/>
                </a:solidFill>
                <a:effectLst/>
                <a:latin typeface="Google Sans"/>
              </a:rPr>
              <a:t>اطلاعات</a:t>
            </a:r>
            <a:r>
              <a:rPr lang="en-US" dirty="0">
                <a:solidFill>
                  <a:srgbClr val="1F1F1F"/>
                </a:solidFill>
                <a:effectLst/>
                <a:latin typeface="Google Sans"/>
              </a:rPr>
              <a:t> </a:t>
            </a:r>
            <a:r>
              <a:rPr lang="en-US" dirty="0" err="1">
                <a:solidFill>
                  <a:srgbClr val="1F1F1F"/>
                </a:solidFill>
                <a:effectLst/>
                <a:latin typeface="Google Sans"/>
              </a:rPr>
              <a:t>جغرافیایی</a:t>
            </a:r>
            <a:r>
              <a:rPr lang="en-US" dirty="0">
                <a:solidFill>
                  <a:srgbClr val="1F1F1F"/>
                </a:solidFill>
                <a:effectLst/>
                <a:latin typeface="Google Sans"/>
              </a:rPr>
              <a:t> </a:t>
            </a:r>
            <a:r>
              <a:rPr lang="en-US" dirty="0" err="1">
                <a:solidFill>
                  <a:srgbClr val="1F1F1F"/>
                </a:solidFill>
                <a:effectLst/>
                <a:latin typeface="Google Sans"/>
              </a:rPr>
              <a:t>اساسی</a:t>
            </a:r>
            <a:r>
              <a:rPr lang="en-US" dirty="0">
                <a:solidFill>
                  <a:srgbClr val="1F1F1F"/>
                </a:solidFill>
                <a:effectLst/>
                <a:latin typeface="Google Sans"/>
              </a:rPr>
              <a:t> </a:t>
            </a:r>
            <a:r>
              <a:rPr lang="en-US" dirty="0" err="1">
                <a:solidFill>
                  <a:srgbClr val="1F1F1F"/>
                </a:solidFill>
                <a:effectLst/>
                <a:latin typeface="Google Sans"/>
              </a:rPr>
              <a:t>خود</a:t>
            </a:r>
            <a:r>
              <a:rPr lang="en-US" dirty="0">
                <a:solidFill>
                  <a:srgbClr val="1F1F1F"/>
                </a:solidFill>
                <a:effectLst/>
                <a:latin typeface="Google Sans"/>
              </a:rPr>
              <a:t> </a:t>
            </a:r>
            <a:r>
              <a:rPr lang="en-US" dirty="0" err="1">
                <a:solidFill>
                  <a:srgbClr val="1F1F1F"/>
                </a:solidFill>
                <a:effectLst/>
                <a:latin typeface="Google Sans"/>
              </a:rPr>
              <a:t>به</a:t>
            </a:r>
            <a:r>
              <a:rPr lang="en-US" dirty="0">
                <a:solidFill>
                  <a:srgbClr val="1F1F1F"/>
                </a:solidFill>
                <a:effectLst/>
                <a:latin typeface="Google Sans"/>
              </a:rPr>
              <a:t> پایگاه </a:t>
            </a:r>
            <a:r>
              <a:rPr lang="en-US" dirty="0" err="1">
                <a:solidFill>
                  <a:srgbClr val="1F1F1F"/>
                </a:solidFill>
                <a:effectLst/>
                <a:latin typeface="Google Sans"/>
              </a:rPr>
              <a:t>داده‌های</a:t>
            </a:r>
            <a:r>
              <a:rPr lang="en-US" dirty="0">
                <a:solidFill>
                  <a:srgbClr val="1F1F1F"/>
                </a:solidFill>
                <a:effectLst/>
                <a:latin typeface="Google Sans"/>
              </a:rPr>
              <a:t> مکانی </a:t>
            </a:r>
            <a:r>
              <a:rPr lang="en-US" dirty="0" err="1">
                <a:solidFill>
                  <a:srgbClr val="1F1F1F"/>
                </a:solidFill>
                <a:effectLst/>
                <a:latin typeface="Google Sans"/>
              </a:rPr>
              <a:t>متکی</a:t>
            </a:r>
            <a:r>
              <a:rPr lang="en-US" dirty="0">
                <a:solidFill>
                  <a:srgbClr val="1F1F1F"/>
                </a:solidFill>
                <a:effectLst/>
                <a:latin typeface="Google Sans"/>
              </a:rPr>
              <a:t> هستند.</a:t>
            </a:r>
          </a:p>
          <a:p>
            <a:pPr algn="r" rtl="1">
              <a:buFont typeface="Arial" panose="020B0604020202020204" pitchFamily="34" charset="0"/>
              <a:buChar char="•"/>
            </a:pPr>
            <a:r>
              <a:rPr lang="en-US" b="1" dirty="0" err="1">
                <a:solidFill>
                  <a:srgbClr val="1F1F1F"/>
                </a:solidFill>
                <a:effectLst/>
                <a:latin typeface="Google Sans"/>
              </a:rPr>
              <a:t>سیستم‌های</a:t>
            </a:r>
            <a:r>
              <a:rPr lang="en-US" b="1" dirty="0">
                <a:solidFill>
                  <a:srgbClr val="1F1F1F"/>
                </a:solidFill>
                <a:effectLst/>
                <a:latin typeface="Google Sans"/>
              </a:rPr>
              <a:t> </a:t>
            </a:r>
            <a:r>
              <a:rPr lang="en-US" b="1" dirty="0" err="1">
                <a:solidFill>
                  <a:srgbClr val="1F1F1F"/>
                </a:solidFill>
                <a:effectLst/>
                <a:latin typeface="Google Sans"/>
              </a:rPr>
              <a:t>مختصات</a:t>
            </a:r>
            <a:r>
              <a:rPr lang="en-US" b="1" dirty="0">
                <a:solidFill>
                  <a:srgbClr val="1F1F1F"/>
                </a:solidFill>
                <a:effectLst/>
                <a:latin typeface="Google Sans"/>
              </a:rPr>
              <a:t>:</a:t>
            </a:r>
            <a:r>
              <a:rPr lang="en-US" dirty="0">
                <a:solidFill>
                  <a:srgbClr val="1F1F1F"/>
                </a:solidFill>
                <a:effectLst/>
                <a:latin typeface="Google Sans"/>
              </a:rPr>
              <a:t> </a:t>
            </a:r>
            <a:r>
              <a:rPr lang="en-US" dirty="0" err="1">
                <a:solidFill>
                  <a:srgbClr val="1F1F1F"/>
                </a:solidFill>
                <a:effectLst/>
                <a:latin typeface="Google Sans"/>
              </a:rPr>
              <a:t>داده‌های</a:t>
            </a:r>
            <a:r>
              <a:rPr lang="en-US" dirty="0">
                <a:solidFill>
                  <a:srgbClr val="1F1F1F"/>
                </a:solidFill>
                <a:effectLst/>
                <a:latin typeface="Google Sans"/>
              </a:rPr>
              <a:t> مکانی </a:t>
            </a:r>
            <a:r>
              <a:rPr lang="en-US" dirty="0" err="1">
                <a:solidFill>
                  <a:srgbClr val="1F1F1F"/>
                </a:solidFill>
                <a:effectLst/>
                <a:latin typeface="Google Sans"/>
              </a:rPr>
              <a:t>را</a:t>
            </a:r>
            <a:r>
              <a:rPr lang="en-US" dirty="0">
                <a:solidFill>
                  <a:srgbClr val="1F1F1F"/>
                </a:solidFill>
                <a:effectLst/>
                <a:latin typeface="Google Sans"/>
              </a:rPr>
              <a:t> </a:t>
            </a:r>
            <a:r>
              <a:rPr lang="en-US" dirty="0" err="1">
                <a:solidFill>
                  <a:srgbClr val="1F1F1F"/>
                </a:solidFill>
                <a:effectLst/>
                <a:latin typeface="Google Sans"/>
              </a:rPr>
              <a:t>می‌توان</a:t>
            </a:r>
            <a:r>
              <a:rPr lang="en-US" dirty="0">
                <a:solidFill>
                  <a:srgbClr val="1F1F1F"/>
                </a:solidFill>
                <a:effectLst/>
                <a:latin typeface="Google Sans"/>
              </a:rPr>
              <a:t> با </a:t>
            </a:r>
            <a:r>
              <a:rPr lang="en-US" dirty="0" err="1">
                <a:solidFill>
                  <a:srgbClr val="1F1F1F"/>
                </a:solidFill>
                <a:effectLst/>
                <a:latin typeface="Google Sans"/>
              </a:rPr>
              <a:t>استفاده</a:t>
            </a:r>
            <a:r>
              <a:rPr lang="en-US" dirty="0">
                <a:solidFill>
                  <a:srgbClr val="1F1F1F"/>
                </a:solidFill>
                <a:effectLst/>
                <a:latin typeface="Google Sans"/>
              </a:rPr>
              <a:t> </a:t>
            </a:r>
            <a:r>
              <a:rPr lang="en-US" dirty="0" err="1">
                <a:solidFill>
                  <a:srgbClr val="1F1F1F"/>
                </a:solidFill>
                <a:effectLst/>
                <a:latin typeface="Google Sans"/>
              </a:rPr>
              <a:t>از</a:t>
            </a:r>
            <a:r>
              <a:rPr lang="en-US" dirty="0">
                <a:solidFill>
                  <a:srgbClr val="1F1F1F"/>
                </a:solidFill>
                <a:effectLst/>
                <a:latin typeface="Google Sans"/>
              </a:rPr>
              <a:t> </a:t>
            </a:r>
            <a:r>
              <a:rPr lang="en-US" dirty="0" err="1">
                <a:solidFill>
                  <a:srgbClr val="1F1F1F"/>
                </a:solidFill>
                <a:effectLst/>
                <a:latin typeface="Google Sans"/>
              </a:rPr>
              <a:t>سیستم‌های</a:t>
            </a:r>
            <a:r>
              <a:rPr lang="en-US" dirty="0">
                <a:solidFill>
                  <a:srgbClr val="1F1F1F"/>
                </a:solidFill>
                <a:effectLst/>
                <a:latin typeface="Google Sans"/>
              </a:rPr>
              <a:t> </a:t>
            </a:r>
            <a:r>
              <a:rPr lang="en-US" dirty="0" err="1">
                <a:solidFill>
                  <a:srgbClr val="1F1F1F"/>
                </a:solidFill>
                <a:effectLst/>
                <a:latin typeface="Google Sans"/>
              </a:rPr>
              <a:t>مختصات</a:t>
            </a:r>
            <a:r>
              <a:rPr lang="en-US" dirty="0">
                <a:solidFill>
                  <a:srgbClr val="1F1F1F"/>
                </a:solidFill>
                <a:effectLst/>
                <a:latin typeface="Google Sans"/>
              </a:rPr>
              <a:t> </a:t>
            </a:r>
            <a:r>
              <a:rPr lang="en-US" dirty="0" err="1">
                <a:solidFill>
                  <a:srgbClr val="1F1F1F"/>
                </a:solidFill>
                <a:effectLst/>
                <a:latin typeface="Google Sans"/>
              </a:rPr>
              <a:t>مختلف</a:t>
            </a:r>
            <a:r>
              <a:rPr lang="en-US" dirty="0">
                <a:solidFill>
                  <a:srgbClr val="1F1F1F"/>
                </a:solidFill>
                <a:effectLst/>
                <a:latin typeface="Google Sans"/>
              </a:rPr>
              <a:t> </a:t>
            </a:r>
            <a:r>
              <a:rPr lang="en-US" dirty="0" err="1">
                <a:solidFill>
                  <a:srgbClr val="1F1F1F"/>
                </a:solidFill>
                <a:effectLst/>
                <a:latin typeface="Google Sans"/>
              </a:rPr>
              <a:t>نمایش</a:t>
            </a:r>
            <a:r>
              <a:rPr lang="en-US" dirty="0">
                <a:solidFill>
                  <a:srgbClr val="1F1F1F"/>
                </a:solidFill>
                <a:effectLst/>
                <a:latin typeface="Google Sans"/>
              </a:rPr>
              <a:t> </a:t>
            </a:r>
            <a:r>
              <a:rPr lang="en-US" dirty="0" err="1">
                <a:solidFill>
                  <a:srgbClr val="1F1F1F"/>
                </a:solidFill>
                <a:effectLst/>
                <a:latin typeface="Google Sans"/>
              </a:rPr>
              <a:t>داد</a:t>
            </a:r>
            <a:r>
              <a:rPr lang="en-US" dirty="0">
                <a:solidFill>
                  <a:srgbClr val="1F1F1F"/>
                </a:solidFill>
                <a:effectLst/>
                <a:latin typeface="Google Sans"/>
              </a:rPr>
              <a:t>، </a:t>
            </a:r>
            <a:r>
              <a:rPr lang="en-US" dirty="0" err="1">
                <a:solidFill>
                  <a:srgbClr val="1F1F1F"/>
                </a:solidFill>
                <a:effectLst/>
                <a:latin typeface="Google Sans"/>
              </a:rPr>
              <a:t>مانند</a:t>
            </a:r>
            <a:r>
              <a:rPr lang="en-US" dirty="0">
                <a:solidFill>
                  <a:srgbClr val="1F1F1F"/>
                </a:solidFill>
                <a:effectLst/>
                <a:latin typeface="Google Sans"/>
              </a:rPr>
              <a:t> </a:t>
            </a:r>
            <a:r>
              <a:rPr lang="en-US" b="1" dirty="0" err="1">
                <a:solidFill>
                  <a:srgbClr val="1F1F1F"/>
                </a:solidFill>
                <a:effectLst/>
                <a:latin typeface="Google Sans"/>
              </a:rPr>
              <a:t>سیستم</a:t>
            </a:r>
            <a:r>
              <a:rPr lang="en-US" b="1" dirty="0">
                <a:solidFill>
                  <a:srgbClr val="1F1F1F"/>
                </a:solidFill>
                <a:effectLst/>
                <a:latin typeface="Google Sans"/>
              </a:rPr>
              <a:t> </a:t>
            </a:r>
            <a:r>
              <a:rPr lang="en-US" b="1" dirty="0" err="1">
                <a:solidFill>
                  <a:srgbClr val="1F1F1F"/>
                </a:solidFill>
                <a:effectLst/>
                <a:latin typeface="Google Sans"/>
              </a:rPr>
              <a:t>مختصات</a:t>
            </a:r>
            <a:r>
              <a:rPr lang="en-US" b="1" dirty="0">
                <a:solidFill>
                  <a:srgbClr val="1F1F1F"/>
                </a:solidFill>
                <a:effectLst/>
                <a:latin typeface="Google Sans"/>
              </a:rPr>
              <a:t> </a:t>
            </a:r>
            <a:r>
              <a:rPr lang="en-US" b="1" dirty="0" err="1">
                <a:solidFill>
                  <a:srgbClr val="1F1F1F"/>
                </a:solidFill>
                <a:effectLst/>
                <a:latin typeface="Google Sans"/>
              </a:rPr>
              <a:t>زمین</a:t>
            </a:r>
            <a:r>
              <a:rPr lang="en-US" b="1" dirty="0">
                <a:solidFill>
                  <a:srgbClr val="1F1F1F"/>
                </a:solidFill>
                <a:effectLst/>
                <a:latin typeface="Google Sans"/>
              </a:rPr>
              <a:t> </a:t>
            </a:r>
            <a:r>
              <a:rPr lang="en-US" b="1" dirty="0" err="1">
                <a:solidFill>
                  <a:srgbClr val="1F1F1F"/>
                </a:solidFill>
                <a:effectLst/>
                <a:latin typeface="Google Sans"/>
              </a:rPr>
              <a:t>گرد</a:t>
            </a:r>
            <a:r>
              <a:rPr lang="en-US" dirty="0">
                <a:solidFill>
                  <a:srgbClr val="1F1F1F"/>
                </a:solidFill>
                <a:effectLst/>
                <a:latin typeface="Google Sans"/>
              </a:rPr>
              <a:t> </a:t>
            </a:r>
            <a:r>
              <a:rPr lang="en-US" dirty="0" err="1">
                <a:solidFill>
                  <a:srgbClr val="1F1F1F"/>
                </a:solidFill>
                <a:effectLst/>
                <a:latin typeface="Google Sans"/>
              </a:rPr>
              <a:t>که</a:t>
            </a:r>
            <a:r>
              <a:rPr lang="en-US" dirty="0">
                <a:solidFill>
                  <a:srgbClr val="1F1F1F"/>
                </a:solidFill>
                <a:effectLst/>
                <a:latin typeface="Google Sans"/>
              </a:rPr>
              <a:t> </a:t>
            </a:r>
            <a:r>
              <a:rPr lang="en-US" dirty="0" err="1">
                <a:solidFill>
                  <a:srgbClr val="1F1F1F"/>
                </a:solidFill>
                <a:effectLst/>
                <a:latin typeface="Google Sans"/>
              </a:rPr>
              <a:t>از</a:t>
            </a:r>
            <a:r>
              <a:rPr lang="en-US" dirty="0">
                <a:solidFill>
                  <a:srgbClr val="1F1F1F"/>
                </a:solidFill>
                <a:effectLst/>
                <a:latin typeface="Google Sans"/>
              </a:rPr>
              <a:t> </a:t>
            </a:r>
            <a:r>
              <a:rPr lang="en-US" b="1" dirty="0">
                <a:solidFill>
                  <a:srgbClr val="1F1F1F"/>
                </a:solidFill>
                <a:effectLst/>
                <a:latin typeface="Google Sans"/>
              </a:rPr>
              <a:t>عرض </a:t>
            </a:r>
            <a:r>
              <a:rPr lang="en-US" b="1" dirty="0" err="1">
                <a:solidFill>
                  <a:srgbClr val="1F1F1F"/>
                </a:solidFill>
                <a:effectLst/>
                <a:latin typeface="Google Sans"/>
              </a:rPr>
              <a:t>جغرافیایی</a:t>
            </a:r>
            <a:r>
              <a:rPr lang="en-US" b="1" dirty="0">
                <a:solidFill>
                  <a:srgbClr val="1F1F1F"/>
                </a:solidFill>
                <a:effectLst/>
                <a:latin typeface="Google Sans"/>
              </a:rPr>
              <a:t>، </a:t>
            </a:r>
            <a:r>
              <a:rPr lang="en-US" b="1" dirty="0" err="1">
                <a:solidFill>
                  <a:srgbClr val="1F1F1F"/>
                </a:solidFill>
                <a:effectLst/>
                <a:latin typeface="Google Sans"/>
              </a:rPr>
              <a:t>طول</a:t>
            </a:r>
            <a:r>
              <a:rPr lang="en-US" b="1" dirty="0">
                <a:solidFill>
                  <a:srgbClr val="1F1F1F"/>
                </a:solidFill>
                <a:effectLst/>
                <a:latin typeface="Google Sans"/>
              </a:rPr>
              <a:t> </a:t>
            </a:r>
            <a:r>
              <a:rPr lang="en-US" b="1" dirty="0" err="1">
                <a:solidFill>
                  <a:srgbClr val="1F1F1F"/>
                </a:solidFill>
                <a:effectLst/>
                <a:latin typeface="Google Sans"/>
              </a:rPr>
              <a:t>جغرافیایی</a:t>
            </a:r>
            <a:r>
              <a:rPr lang="en-US" b="1" dirty="0">
                <a:solidFill>
                  <a:srgbClr val="1F1F1F"/>
                </a:solidFill>
                <a:effectLst/>
                <a:latin typeface="Google Sans"/>
              </a:rPr>
              <a:t> و </a:t>
            </a:r>
            <a:r>
              <a:rPr lang="en-US" b="1" dirty="0" err="1">
                <a:solidFill>
                  <a:srgbClr val="1F1F1F"/>
                </a:solidFill>
                <a:effectLst/>
                <a:latin typeface="Google Sans"/>
              </a:rPr>
              <a:t>ارتفاع</a:t>
            </a:r>
            <a:r>
              <a:rPr lang="en-US" dirty="0">
                <a:solidFill>
                  <a:srgbClr val="1F1F1F"/>
                </a:solidFill>
                <a:effectLst/>
                <a:latin typeface="Google Sans"/>
              </a:rPr>
              <a:t> </a:t>
            </a:r>
            <a:r>
              <a:rPr lang="en-US" dirty="0" err="1">
                <a:solidFill>
                  <a:srgbClr val="1F1F1F"/>
                </a:solidFill>
                <a:effectLst/>
                <a:latin typeface="Google Sans"/>
              </a:rPr>
              <a:t>برای</a:t>
            </a:r>
            <a:r>
              <a:rPr lang="en-US" dirty="0">
                <a:solidFill>
                  <a:srgbClr val="1F1F1F"/>
                </a:solidFill>
                <a:effectLst/>
                <a:latin typeface="Google Sans"/>
              </a:rPr>
              <a:t> </a:t>
            </a:r>
            <a:r>
              <a:rPr lang="en-US" dirty="0" err="1">
                <a:solidFill>
                  <a:srgbClr val="1F1F1F"/>
                </a:solidFill>
                <a:effectLst/>
                <a:latin typeface="Google Sans"/>
              </a:rPr>
              <a:t>مشخص</a:t>
            </a:r>
            <a:r>
              <a:rPr lang="en-US" dirty="0">
                <a:solidFill>
                  <a:srgbClr val="1F1F1F"/>
                </a:solidFill>
                <a:effectLst/>
                <a:latin typeface="Google Sans"/>
              </a:rPr>
              <a:t> </a:t>
            </a:r>
            <a:r>
              <a:rPr lang="en-US" dirty="0" err="1">
                <a:solidFill>
                  <a:srgbClr val="1F1F1F"/>
                </a:solidFill>
                <a:effectLst/>
                <a:latin typeface="Google Sans"/>
              </a:rPr>
              <a:t>کردن</a:t>
            </a:r>
            <a:r>
              <a:rPr lang="en-US" dirty="0">
                <a:solidFill>
                  <a:srgbClr val="1F1F1F"/>
                </a:solidFill>
                <a:effectLst/>
                <a:latin typeface="Google Sans"/>
              </a:rPr>
              <a:t> </a:t>
            </a:r>
            <a:r>
              <a:rPr lang="en-US" dirty="0" err="1">
                <a:solidFill>
                  <a:srgbClr val="1F1F1F"/>
                </a:solidFill>
                <a:effectLst/>
                <a:latin typeface="Google Sans"/>
              </a:rPr>
              <a:t>مکان‌ها</a:t>
            </a:r>
            <a:r>
              <a:rPr lang="en-US" dirty="0">
                <a:solidFill>
                  <a:srgbClr val="1F1F1F"/>
                </a:solidFill>
                <a:effectLst/>
                <a:latin typeface="Google Sans"/>
              </a:rPr>
              <a:t> </a:t>
            </a:r>
            <a:r>
              <a:rPr lang="en-US" dirty="0" err="1">
                <a:solidFill>
                  <a:srgbClr val="1F1F1F"/>
                </a:solidFill>
                <a:effectLst/>
                <a:latin typeface="Google Sans"/>
              </a:rPr>
              <a:t>روی</a:t>
            </a:r>
            <a:r>
              <a:rPr lang="en-US" dirty="0">
                <a:solidFill>
                  <a:srgbClr val="1F1F1F"/>
                </a:solidFill>
                <a:effectLst/>
                <a:latin typeface="Google Sans"/>
              </a:rPr>
              <a:t> </a:t>
            </a:r>
            <a:r>
              <a:rPr lang="en-US" dirty="0" err="1">
                <a:solidFill>
                  <a:srgbClr val="1F1F1F"/>
                </a:solidFill>
                <a:effectLst/>
                <a:latin typeface="Google Sans"/>
              </a:rPr>
              <a:t>سطح</a:t>
            </a:r>
            <a:r>
              <a:rPr lang="en-US" dirty="0">
                <a:solidFill>
                  <a:srgbClr val="1F1F1F"/>
                </a:solidFill>
                <a:effectLst/>
                <a:latin typeface="Google Sans"/>
              </a:rPr>
              <a:t> </a:t>
            </a:r>
            <a:r>
              <a:rPr lang="en-US" dirty="0" err="1">
                <a:solidFill>
                  <a:srgbClr val="1F1F1F"/>
                </a:solidFill>
                <a:effectLst/>
                <a:latin typeface="Google Sans"/>
              </a:rPr>
              <a:t>زمین</a:t>
            </a:r>
            <a:r>
              <a:rPr lang="en-US" dirty="0">
                <a:solidFill>
                  <a:srgbClr val="1F1F1F"/>
                </a:solidFill>
                <a:effectLst/>
                <a:latin typeface="Google Sans"/>
              </a:rPr>
              <a:t> </a:t>
            </a:r>
            <a:r>
              <a:rPr lang="en-US" dirty="0" err="1">
                <a:solidFill>
                  <a:srgbClr val="1F1F1F"/>
                </a:solidFill>
                <a:effectLst/>
                <a:latin typeface="Google Sans"/>
              </a:rPr>
              <a:t>استفاده</a:t>
            </a:r>
            <a:r>
              <a:rPr lang="en-US" dirty="0">
                <a:solidFill>
                  <a:srgbClr val="1F1F1F"/>
                </a:solidFill>
                <a:effectLst/>
                <a:latin typeface="Google Sans"/>
              </a:rPr>
              <a:t> </a:t>
            </a:r>
            <a:r>
              <a:rPr lang="en-US" dirty="0" err="1">
                <a:solidFill>
                  <a:srgbClr val="1F1F1F"/>
                </a:solidFill>
                <a:effectLst/>
                <a:latin typeface="Google Sans"/>
              </a:rPr>
              <a:t>می‌کند</a:t>
            </a:r>
            <a:r>
              <a:rPr lang="en-US" dirty="0">
                <a:solidFill>
                  <a:srgbClr val="1F1F1F"/>
                </a:solidFill>
                <a:effectLst/>
                <a:latin typeface="Google Sans"/>
              </a:rPr>
              <a:t>.</a:t>
            </a:r>
          </a:p>
          <a:p>
            <a:pPr algn="r" rtl="1">
              <a:buFont typeface="Arial" panose="020B0604020202020204" pitchFamily="34" charset="0"/>
              <a:buChar char="•"/>
            </a:pPr>
            <a:r>
              <a:rPr lang="en-US" b="1" dirty="0" err="1">
                <a:solidFill>
                  <a:srgbClr val="1F1F1F"/>
                </a:solidFill>
                <a:effectLst/>
                <a:latin typeface="Google Sans"/>
              </a:rPr>
              <a:t>داده‌های</a:t>
            </a:r>
            <a:r>
              <a:rPr lang="en-US" b="1" dirty="0">
                <a:solidFill>
                  <a:srgbClr val="1F1F1F"/>
                </a:solidFill>
                <a:effectLst/>
                <a:latin typeface="Google Sans"/>
              </a:rPr>
              <a:t> </a:t>
            </a:r>
            <a:r>
              <a:rPr lang="en-US" b="1" dirty="0" err="1">
                <a:solidFill>
                  <a:srgbClr val="1F1F1F"/>
                </a:solidFill>
                <a:effectLst/>
                <a:latin typeface="Google Sans"/>
              </a:rPr>
              <a:t>هندسی</a:t>
            </a:r>
            <a:r>
              <a:rPr lang="en-US" b="1" dirty="0">
                <a:solidFill>
                  <a:srgbClr val="1F1F1F"/>
                </a:solidFill>
                <a:effectLst/>
                <a:latin typeface="Google Sans"/>
              </a:rPr>
              <a:t>:</a:t>
            </a:r>
            <a:r>
              <a:rPr lang="en-US" dirty="0">
                <a:solidFill>
                  <a:srgbClr val="1F1F1F"/>
                </a:solidFill>
                <a:effectLst/>
                <a:latin typeface="Google Sans"/>
              </a:rPr>
              <a:t> </a:t>
            </a:r>
            <a:r>
              <a:rPr lang="en-US" dirty="0" err="1">
                <a:solidFill>
                  <a:srgbClr val="1F1F1F"/>
                </a:solidFill>
                <a:effectLst/>
                <a:latin typeface="Google Sans"/>
              </a:rPr>
              <a:t>این</a:t>
            </a:r>
            <a:r>
              <a:rPr lang="en-US" dirty="0">
                <a:solidFill>
                  <a:srgbClr val="1F1F1F"/>
                </a:solidFill>
                <a:effectLst/>
                <a:latin typeface="Google Sans"/>
              </a:rPr>
              <a:t> نوع </a:t>
            </a:r>
            <a:r>
              <a:rPr lang="en-US" dirty="0" err="1">
                <a:solidFill>
                  <a:srgbClr val="1F1F1F"/>
                </a:solidFill>
                <a:effectLst/>
                <a:latin typeface="Google Sans"/>
              </a:rPr>
              <a:t>داده</a:t>
            </a:r>
            <a:r>
              <a:rPr lang="en-US" dirty="0">
                <a:solidFill>
                  <a:srgbClr val="1F1F1F"/>
                </a:solidFill>
                <a:effectLst/>
                <a:latin typeface="Google Sans"/>
              </a:rPr>
              <a:t> </a:t>
            </a:r>
            <a:r>
              <a:rPr lang="en-US" dirty="0" err="1">
                <a:solidFill>
                  <a:srgbClr val="1F1F1F"/>
                </a:solidFill>
                <a:effectLst/>
                <a:latin typeface="Google Sans"/>
              </a:rPr>
              <a:t>شامل</a:t>
            </a:r>
            <a:r>
              <a:rPr lang="en-US" dirty="0">
                <a:solidFill>
                  <a:srgbClr val="1F1F1F"/>
                </a:solidFill>
                <a:effectLst/>
                <a:latin typeface="Google Sans"/>
              </a:rPr>
              <a:t> </a:t>
            </a:r>
            <a:r>
              <a:rPr lang="en-US" dirty="0" err="1">
                <a:solidFill>
                  <a:srgbClr val="1F1F1F"/>
                </a:solidFill>
                <a:effectLst/>
                <a:latin typeface="Google Sans"/>
              </a:rPr>
              <a:t>اطلاعات</a:t>
            </a:r>
            <a:r>
              <a:rPr lang="en-US" dirty="0">
                <a:solidFill>
                  <a:srgbClr val="1F1F1F"/>
                </a:solidFill>
                <a:effectLst/>
                <a:latin typeface="Google Sans"/>
              </a:rPr>
              <a:t> </a:t>
            </a:r>
            <a:r>
              <a:rPr lang="en-US" dirty="0" err="1">
                <a:solidFill>
                  <a:srgbClr val="1F1F1F"/>
                </a:solidFill>
                <a:effectLst/>
                <a:latin typeface="Google Sans"/>
              </a:rPr>
              <a:t>طراحی</a:t>
            </a:r>
            <a:r>
              <a:rPr lang="en-US" dirty="0">
                <a:solidFill>
                  <a:srgbClr val="1F1F1F"/>
                </a:solidFill>
                <a:effectLst/>
                <a:latin typeface="Google Sans"/>
              </a:rPr>
              <a:t> </a:t>
            </a:r>
            <a:r>
              <a:rPr lang="en-US" dirty="0" err="1">
                <a:solidFill>
                  <a:srgbClr val="1F1F1F"/>
                </a:solidFill>
                <a:effectLst/>
                <a:latin typeface="Google Sans"/>
              </a:rPr>
              <a:t>در</a:t>
            </a:r>
            <a:r>
              <a:rPr lang="en-US" dirty="0">
                <a:solidFill>
                  <a:srgbClr val="1F1F1F"/>
                </a:solidFill>
                <a:effectLst/>
                <a:latin typeface="Google Sans"/>
              </a:rPr>
              <a:t> </a:t>
            </a:r>
            <a:r>
              <a:rPr lang="en-US" dirty="0" err="1">
                <a:solidFill>
                  <a:srgbClr val="1F1F1F"/>
                </a:solidFill>
                <a:effectLst/>
                <a:latin typeface="Google Sans"/>
              </a:rPr>
              <a:t>مورد</a:t>
            </a:r>
            <a:r>
              <a:rPr lang="en-US" dirty="0">
                <a:solidFill>
                  <a:srgbClr val="1F1F1F"/>
                </a:solidFill>
                <a:effectLst/>
                <a:latin typeface="Google Sans"/>
              </a:rPr>
              <a:t> </a:t>
            </a:r>
            <a:r>
              <a:rPr lang="en-US" dirty="0" err="1">
                <a:solidFill>
                  <a:srgbClr val="1F1F1F"/>
                </a:solidFill>
                <a:effectLst/>
                <a:latin typeface="Google Sans"/>
              </a:rPr>
              <a:t>شکل‌ها</a:t>
            </a:r>
            <a:r>
              <a:rPr lang="en-US" dirty="0">
                <a:solidFill>
                  <a:srgbClr val="1F1F1F"/>
                </a:solidFill>
                <a:effectLst/>
                <a:latin typeface="Google Sans"/>
              </a:rPr>
              <a:t> و </a:t>
            </a:r>
            <a:r>
              <a:rPr lang="en-US" dirty="0" err="1">
                <a:solidFill>
                  <a:srgbClr val="1F1F1F"/>
                </a:solidFill>
                <a:effectLst/>
                <a:latin typeface="Google Sans"/>
              </a:rPr>
              <a:t>روابط</a:t>
            </a:r>
            <a:r>
              <a:rPr lang="en-US" dirty="0">
                <a:solidFill>
                  <a:srgbClr val="1F1F1F"/>
                </a:solidFill>
                <a:effectLst/>
                <a:latin typeface="Google Sans"/>
              </a:rPr>
              <a:t> </a:t>
            </a:r>
            <a:r>
              <a:rPr lang="en-US" dirty="0" err="1">
                <a:solidFill>
                  <a:srgbClr val="1F1F1F"/>
                </a:solidFill>
                <a:effectLst/>
                <a:latin typeface="Google Sans"/>
              </a:rPr>
              <a:t>فضایی</a:t>
            </a:r>
            <a:r>
              <a:rPr lang="en-US" dirty="0">
                <a:solidFill>
                  <a:srgbClr val="1F1F1F"/>
                </a:solidFill>
                <a:effectLst/>
                <a:latin typeface="Google Sans"/>
              </a:rPr>
              <a:t> </a:t>
            </a:r>
            <a:r>
              <a:rPr lang="en-US" dirty="0" err="1">
                <a:solidFill>
                  <a:srgbClr val="1F1F1F"/>
                </a:solidFill>
                <a:effectLst/>
                <a:latin typeface="Google Sans"/>
              </a:rPr>
              <a:t>اشیاء</a:t>
            </a:r>
            <a:r>
              <a:rPr lang="en-US" dirty="0">
                <a:solidFill>
                  <a:srgbClr val="1F1F1F"/>
                </a:solidFill>
                <a:effectLst/>
                <a:latin typeface="Google Sans"/>
              </a:rPr>
              <a:t> </a:t>
            </a:r>
            <a:r>
              <a:rPr lang="en-US" dirty="0" err="1">
                <a:solidFill>
                  <a:srgbClr val="1F1F1F"/>
                </a:solidFill>
                <a:effectLst/>
                <a:latin typeface="Google Sans"/>
              </a:rPr>
              <a:t>می‌شود</a:t>
            </a:r>
            <a:r>
              <a:rPr lang="en-US" dirty="0">
                <a:solidFill>
                  <a:srgbClr val="1F1F1F"/>
                </a:solidFill>
                <a:effectLst/>
                <a:latin typeface="Google Sans"/>
              </a:rPr>
              <a:t> و </a:t>
            </a:r>
            <a:r>
              <a:rPr lang="en-US" dirty="0" err="1">
                <a:solidFill>
                  <a:srgbClr val="1F1F1F"/>
                </a:solidFill>
                <a:effectLst/>
                <a:latin typeface="Google Sans"/>
              </a:rPr>
              <a:t>اغلب</a:t>
            </a:r>
            <a:r>
              <a:rPr lang="en-US" dirty="0">
                <a:solidFill>
                  <a:srgbClr val="1F1F1F"/>
                </a:solidFill>
                <a:effectLst/>
                <a:latin typeface="Google Sans"/>
              </a:rPr>
              <a:t> </a:t>
            </a:r>
            <a:r>
              <a:rPr lang="en-US" dirty="0" err="1">
                <a:solidFill>
                  <a:srgbClr val="1F1F1F"/>
                </a:solidFill>
                <a:effectLst/>
                <a:latin typeface="Google Sans"/>
              </a:rPr>
              <a:t>در</a:t>
            </a:r>
            <a:r>
              <a:rPr lang="en-US" dirty="0">
                <a:solidFill>
                  <a:srgbClr val="1F1F1F"/>
                </a:solidFill>
                <a:effectLst/>
                <a:latin typeface="Google Sans"/>
              </a:rPr>
              <a:t> </a:t>
            </a:r>
            <a:r>
              <a:rPr lang="en-US" dirty="0" err="1">
                <a:solidFill>
                  <a:srgbClr val="1F1F1F"/>
                </a:solidFill>
                <a:effectLst/>
                <a:latin typeface="Google Sans"/>
              </a:rPr>
              <a:t>زمینه‌هایی</a:t>
            </a:r>
            <a:endParaRPr lang="en-US" dirty="0">
              <a:solidFill>
                <a:srgbClr val="1F1F1F"/>
              </a:solidFill>
              <a:effectLst/>
              <a:latin typeface="Google Sans"/>
            </a:endParaRPr>
          </a:p>
          <a:p>
            <a:pPr algn="r" rtl="1"/>
            <a:endParaRPr lang="en-US" altLang="en-US" dirty="0">
              <a:latin typeface="Times New Roman" panose="02020603050405020304"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11FE1F05-5738-48AE-9B96-08E0DD82E088}" type="slidenum">
              <a:rPr lang="en-US" altLang="en-US" sz="1200"/>
              <a:pPr/>
              <a:t>90</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fa-IR" b="1" dirty="0">
                <a:solidFill>
                  <a:srgbClr val="1F1F1F"/>
                </a:solidFill>
                <a:effectLst/>
                <a:latin typeface="Google Sans"/>
              </a:rPr>
              <a:t>نمایش ساختارهای هندسی در پایگاه داده</a:t>
            </a:r>
          </a:p>
          <a:p>
            <a:pPr algn="r" rtl="1"/>
            <a:r>
              <a:rPr lang="fa-IR" dirty="0">
                <a:solidFill>
                  <a:srgbClr val="1F1F1F"/>
                </a:solidFill>
                <a:effectLst/>
                <a:latin typeface="Google Sans"/>
              </a:rPr>
              <a:t>ساختارهای مختلف هندسی را می توان به صورت </a:t>
            </a:r>
            <a:r>
              <a:rPr lang="fa-IR" b="1" dirty="0">
                <a:solidFill>
                  <a:srgbClr val="1F1F1F"/>
                </a:solidFill>
                <a:effectLst/>
                <a:latin typeface="Google Sans"/>
              </a:rPr>
              <a:t>نرمال</a:t>
            </a:r>
            <a:r>
              <a:rPr lang="fa-IR" dirty="0">
                <a:solidFill>
                  <a:srgbClr val="1F1F1F"/>
                </a:solidFill>
                <a:effectLst/>
                <a:latin typeface="Google Sans"/>
              </a:rPr>
              <a:t> (در اسلاید بعدی توضیح داده می شود) در یک پایگاه داده نمایش داد.</a:t>
            </a:r>
          </a:p>
          <a:p>
            <a:pPr algn="r" rtl="1">
              <a:buFont typeface="Arial" panose="020B0604020202020204" pitchFamily="34" charset="0"/>
              <a:buChar char="•"/>
            </a:pPr>
            <a:r>
              <a:rPr lang="fa-IR" b="1" dirty="0">
                <a:solidFill>
                  <a:srgbClr val="1F1F1F"/>
                </a:solidFill>
                <a:effectLst/>
                <a:latin typeface="Google Sans"/>
              </a:rPr>
              <a:t>پاره خط:</a:t>
            </a:r>
            <a:r>
              <a:rPr lang="fa-IR" dirty="0">
                <a:solidFill>
                  <a:srgbClr val="1F1F1F"/>
                </a:solidFill>
                <a:effectLst/>
                <a:latin typeface="Google Sans"/>
              </a:rPr>
              <a:t> با مختصات نقاط انتهایی آن قابل نمایش است.</a:t>
            </a:r>
          </a:p>
          <a:p>
            <a:pPr algn="r" rtl="1">
              <a:buFont typeface="Arial" panose="020B0604020202020204" pitchFamily="34" charset="0"/>
              <a:buChar char="•"/>
            </a:pPr>
            <a:r>
              <a:rPr lang="fa-IR" b="1" dirty="0">
                <a:solidFill>
                  <a:srgbClr val="1F1F1F"/>
                </a:solidFill>
                <a:effectLst/>
                <a:latin typeface="Google Sans"/>
              </a:rPr>
              <a:t>خط شکسته</a:t>
            </a:r>
            <a:r>
              <a:rPr lang="fa-IR" dirty="0">
                <a:solidFill>
                  <a:srgbClr val="1F1F1F"/>
                </a:solidFill>
                <a:effectLst/>
                <a:latin typeface="Google Sans"/>
              </a:rPr>
              <a:t> (یا رشته خطی) متشکل از یک توالی متصل از پاره خطوط است و می توان آن را با فهرستی شامل مختصات نقاط انتهایی بخش ها به ترتیب نمایش داد.</a:t>
            </a:r>
          </a:p>
          <a:p>
            <a:pPr algn="r" rtl="1">
              <a:buFont typeface="Arial" panose="020B0604020202020204" pitchFamily="34" charset="0"/>
              <a:buChar char="•"/>
            </a:pPr>
            <a:r>
              <a:rPr lang="fa-IR" b="1" dirty="0">
                <a:solidFill>
                  <a:srgbClr val="1F1F1F"/>
                </a:solidFill>
                <a:effectLst/>
                <a:latin typeface="Google Sans"/>
              </a:rPr>
              <a:t>چندضلعی:</a:t>
            </a:r>
            <a:r>
              <a:rPr lang="fa-IR" dirty="0">
                <a:solidFill>
                  <a:srgbClr val="1F1F1F"/>
                </a:solidFill>
                <a:effectLst/>
                <a:latin typeface="Google Sans"/>
              </a:rPr>
              <a:t> با لیستی از رأس ها به ترتیب مشخص می شود. </a:t>
            </a:r>
          </a:p>
          <a:p>
            <a:pPr marL="742950" lvl="1" indent="-285750" algn="r" rtl="1">
              <a:buFont typeface="Arial" panose="020B0604020202020204" pitchFamily="34" charset="0"/>
              <a:buChar char="•"/>
            </a:pPr>
            <a:r>
              <a:rPr lang="fa-IR" dirty="0">
                <a:solidFill>
                  <a:srgbClr val="1F1F1F"/>
                </a:solidFill>
                <a:effectLst/>
                <a:latin typeface="Google Sans"/>
              </a:rPr>
              <a:t>لیست رأس ها، مرز یک ناحیه چندضلعی را مشخص می کند.</a:t>
            </a:r>
          </a:p>
          <a:p>
            <a:pPr marL="742950" lvl="1" indent="-285750" algn="r" rtl="1">
              <a:buFont typeface="Arial" panose="020B0604020202020204" pitchFamily="34" charset="0"/>
              <a:buChar char="•"/>
            </a:pPr>
            <a:r>
              <a:rPr lang="fa-IR" dirty="0">
                <a:solidFill>
                  <a:srgbClr val="1F1F1F"/>
                </a:solidFill>
                <a:effectLst/>
                <a:latin typeface="Google Sans"/>
              </a:rPr>
              <a:t>همچنین می تواند به عنوان مجموعه ای از مثلث ها (مثلث‌بندی) نمایش داده شود.</a:t>
            </a:r>
          </a:p>
          <a:p>
            <a:pPr algn="r" rtl="1"/>
            <a:endParaRPr lang="en-US" altLang="en-US" dirty="0">
              <a:latin typeface="Times New Roman" panose="02020603050405020304"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BFE7FD40-7BD9-4B48-97EB-A2F022D7E15B}" type="slidenum">
              <a:rPr lang="en-US" altLang="en-US" sz="1200"/>
              <a:pPr/>
              <a:t>91</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77925" y="695325"/>
            <a:ext cx="4643438" cy="3481388"/>
          </a:xfrm>
          <a:ln/>
        </p:spPr>
      </p:sp>
      <p:sp>
        <p:nvSpPr>
          <p:cNvPr id="46083" name="Rectangle 3"/>
          <p:cNvSpPr>
            <a:spLocks noGrp="1" noChangeArrowheads="1"/>
          </p:cNvSpPr>
          <p:nvPr>
            <p:ph type="body" idx="1"/>
          </p:nvPr>
        </p:nvSpPr>
        <p:spPr>
          <a:xfrm>
            <a:off x="700088" y="4410075"/>
            <a:ext cx="5599112"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lstStyle/>
          <a:p>
            <a:pPr algn="r" rtl="1"/>
            <a:r>
              <a:rPr lang="fa-IR" altLang="en-US" dirty="0">
                <a:latin typeface="Times New Roman" panose="02020603050405020304" pitchFamily="18" charset="0"/>
              </a:rPr>
              <a:t>بسیاری از برنامه ها به ذخیره سازی داده های پیچیده نیاز دارند که طرح واره آنها اغلب تغییر می کند</a:t>
            </a:r>
          </a:p>
          <a:p>
            <a:pPr algn="r" rtl="1"/>
            <a:r>
              <a:rPr lang="fa-IR" altLang="en-US" dirty="0">
                <a:latin typeface="Times New Roman" panose="02020603050405020304" pitchFamily="18" charset="0"/>
              </a:rPr>
              <a:t>نیاز مدل رابطه‌ای به انواع داده‌های اتمی ممکن است بیش از حد باشد</a:t>
            </a:r>
          </a:p>
          <a:p>
            <a:pPr algn="r" rtl="1"/>
            <a:r>
              <a:rPr lang="fa-IR" altLang="en-US" dirty="0">
                <a:latin typeface="Times New Roman" panose="02020603050405020304" pitchFamily="18" charset="0"/>
              </a:rPr>
              <a:t>به عنوان مثال، ذخیره مجموعه ای از علایق به عنوان یک ویژگی با ارزش مجموعه ای از یک نمایه کاربر ممکن است ساده تر از نرمال سازی آن باشد.</a:t>
            </a:r>
            <a:r>
              <a:rPr lang="en-US" altLang="en-US" dirty="0">
                <a:latin typeface="Times New Roman" panose="02020603050405020304" pitchFamily="18" charset="0"/>
              </a:rPr>
              <a:t> </a:t>
            </a:r>
          </a:p>
          <a:p>
            <a:pPr algn="l"/>
            <a:r>
              <a:rPr lang="en-US" b="0" i="0" dirty="0">
                <a:solidFill>
                  <a:srgbClr val="111111"/>
                </a:solidFill>
                <a:effectLst/>
                <a:latin typeface="-apple-system"/>
              </a:rPr>
              <a:t> the text suggests that this requirement might be excessive or unnecessary in some cases. For example, consider a user’s set of interests. It could be simpler and more efficient to store this as a single </a:t>
            </a:r>
            <a:r>
              <a:rPr lang="en-US" b="1" i="0" dirty="0">
                <a:solidFill>
                  <a:srgbClr val="111111"/>
                </a:solidFill>
                <a:effectLst/>
                <a:latin typeface="-apple-system"/>
              </a:rPr>
              <a:t>set-valued attribute</a:t>
            </a:r>
            <a:r>
              <a:rPr lang="en-US" b="0" i="0" dirty="0">
                <a:solidFill>
                  <a:srgbClr val="111111"/>
                </a:solidFill>
                <a:effectLst/>
                <a:latin typeface="-apple-system"/>
              </a:rPr>
              <a:t> in their profile rather than normalizing it into separate atomic values.</a:t>
            </a:r>
          </a:p>
          <a:p>
            <a:pPr algn="l"/>
            <a:r>
              <a:rPr lang="en-US" b="0" i="0" dirty="0">
                <a:solidFill>
                  <a:srgbClr val="111111"/>
                </a:solidFill>
                <a:effectLst/>
                <a:latin typeface="-apple-system"/>
              </a:rPr>
              <a:t>Normalization is the process of organizing data in a database to avoid duplication and inconsistency. But in this case, if we normalize the user’s interests, we would have to create a separate table to store each interest and then link it back to the user. This could complicate the database design and make queries more complex.</a:t>
            </a:r>
          </a:p>
          <a:p>
            <a:pPr algn="r" rtl="1"/>
            <a:endParaRPr lang="fa-IR" altLang="en-US" dirty="0">
              <a:latin typeface="Times New Roman" panose="02020603050405020304" pitchFamily="18" charset="0"/>
            </a:endParaRPr>
          </a:p>
          <a:p>
            <a:pPr algn="r" rtl="1"/>
            <a:r>
              <a:rPr lang="fa-IR" altLang="en-US" dirty="0">
                <a:latin typeface="Times New Roman" panose="02020603050405020304" pitchFamily="18" charset="0"/>
              </a:rPr>
              <a:t>  تبادل داده ها می تواند از داده های نیمه ساختاریافته سود زیادی ببرد</a:t>
            </a:r>
          </a:p>
          <a:p>
            <a:pPr algn="r" rtl="1"/>
            <a:r>
              <a:rPr lang="fa-IR" altLang="en-US" dirty="0">
                <a:latin typeface="Times New Roman" panose="02020603050405020304" pitchFamily="18" charset="0"/>
              </a:rPr>
              <a:t>تبادل می‌تواند بین برنامه‌ها یا بین بک‌اند و جلوی یک برنامه باشد</a:t>
            </a:r>
          </a:p>
          <a:p>
            <a:pPr algn="r" rtl="1"/>
            <a:r>
              <a:rPr lang="fa-IR" altLang="en-US" dirty="0">
                <a:latin typeface="Times New Roman" panose="02020603050405020304" pitchFamily="18" charset="0"/>
              </a:rPr>
              <a:t>وب سرویس ها امروزه به طور گسترده مورد استفاده قرار می گیرند، با داده های پیچیده که به قسمت جلو واکشی می شوند و با استفاده از یک برنامه تلفن همراه یا جاوا اسکریپت نمایش داده می شوند.</a:t>
            </a:r>
          </a:p>
          <a:p>
            <a:pPr algn="r" rtl="1"/>
            <a:r>
              <a:rPr lang="en-US" altLang="en-US" dirty="0">
                <a:latin typeface="Times New Roman" panose="02020603050405020304" pitchFamily="18" charset="0"/>
              </a:rPr>
              <a:t>JSON </a:t>
            </a:r>
            <a:r>
              <a:rPr lang="fa-IR" altLang="en-US" dirty="0">
                <a:latin typeface="Times New Roman" panose="02020603050405020304" pitchFamily="18" charset="0"/>
              </a:rPr>
              <a:t>و </a:t>
            </a:r>
            <a:r>
              <a:rPr lang="en-US" altLang="en-US" dirty="0">
                <a:latin typeface="Times New Roman" panose="02020603050405020304" pitchFamily="18" charset="0"/>
              </a:rPr>
              <a:t>XML </a:t>
            </a:r>
            <a:r>
              <a:rPr lang="fa-IR" altLang="en-US" dirty="0">
                <a:latin typeface="Times New Roman" panose="02020603050405020304" pitchFamily="18" charset="0"/>
              </a:rPr>
              <a:t>مدل های داده نیمه ساختار یافته پرکاربرد هستند</a:t>
            </a:r>
            <a:endParaRPr lang="en-US" altLang="en-US" dirty="0">
              <a:latin typeface="Times New Roman" panose="02020603050405020304" pitchFamily="18" charset="0"/>
            </a:endParaRPr>
          </a:p>
          <a:p>
            <a:pPr algn="l"/>
            <a:r>
              <a:rPr lang="en-US" b="0" i="0" dirty="0">
                <a:solidFill>
                  <a:srgbClr val="111111"/>
                </a:solidFill>
                <a:effectLst/>
                <a:latin typeface="-apple-system"/>
              </a:rPr>
              <a:t>Some reasons why data exchange can benefit from semi-structured data:</a:t>
            </a:r>
          </a:p>
          <a:p>
            <a:pPr algn="l">
              <a:buFont typeface="+mj-lt"/>
              <a:buAutoNum type="arabicPeriod"/>
            </a:pPr>
            <a:r>
              <a:rPr lang="en-US" b="1" i="0" dirty="0">
                <a:solidFill>
                  <a:srgbClr val="111111"/>
                </a:solidFill>
                <a:effectLst/>
                <a:latin typeface="-apple-system"/>
              </a:rPr>
              <a:t>Flexibility</a:t>
            </a:r>
            <a:r>
              <a:rPr lang="en-US" b="0" i="0" dirty="0">
                <a:solidFill>
                  <a:srgbClr val="111111"/>
                </a:solidFill>
                <a:effectLst/>
                <a:latin typeface="-apple-system"/>
              </a:rPr>
              <a:t>: Semi-structured data formats like JSON and XML are flexible, meaning they can represent complex hierarchical data structures, which can be very useful in data exchange.</a:t>
            </a:r>
          </a:p>
          <a:p>
            <a:pPr algn="l">
              <a:buFont typeface="+mj-lt"/>
              <a:buAutoNum type="arabicPeriod"/>
            </a:pPr>
            <a:r>
              <a:rPr lang="en-US" b="1" i="0" dirty="0">
                <a:solidFill>
                  <a:srgbClr val="111111"/>
                </a:solidFill>
                <a:effectLst/>
                <a:latin typeface="-apple-system"/>
              </a:rPr>
              <a:t>Human Readable</a:t>
            </a:r>
            <a:r>
              <a:rPr lang="en-US" b="0" i="0" dirty="0">
                <a:solidFill>
                  <a:srgbClr val="111111"/>
                </a:solidFill>
                <a:effectLst/>
                <a:latin typeface="-apple-system"/>
              </a:rPr>
              <a:t>: These formats are text-based and human-readable, making it easier for developers to understand the data being exchanged.</a:t>
            </a:r>
          </a:p>
          <a:p>
            <a:pPr algn="l">
              <a:buFont typeface="+mj-lt"/>
              <a:buAutoNum type="arabicPeriod"/>
            </a:pPr>
            <a:r>
              <a:rPr lang="en-US" b="1" i="0" dirty="0">
                <a:solidFill>
                  <a:srgbClr val="111111"/>
                </a:solidFill>
                <a:effectLst/>
                <a:latin typeface="-apple-system"/>
              </a:rPr>
              <a:t>Widely Supported</a:t>
            </a:r>
            <a:r>
              <a:rPr lang="en-US" b="0" i="0" dirty="0">
                <a:solidFill>
                  <a:srgbClr val="111111"/>
                </a:solidFill>
                <a:effectLst/>
                <a:latin typeface="-apple-system"/>
              </a:rPr>
              <a:t>: Most programming languages have built-in support for parsing and generating JSON and XML, making data exchange between different systems, even those implemented in different programming languages, relatively straightforward.</a:t>
            </a:r>
          </a:p>
          <a:p>
            <a:pPr algn="l">
              <a:buFont typeface="+mj-lt"/>
              <a:buAutoNum type="arabicPeriod"/>
            </a:pPr>
            <a:r>
              <a:rPr lang="en-US" b="1" i="0" dirty="0">
                <a:solidFill>
                  <a:srgbClr val="111111"/>
                </a:solidFill>
                <a:effectLst/>
                <a:latin typeface="-apple-system"/>
              </a:rPr>
              <a:t>Schema Evolution</a:t>
            </a:r>
            <a:r>
              <a:rPr lang="en-US" b="0" i="0" dirty="0">
                <a:solidFill>
                  <a:srgbClr val="111111"/>
                </a:solidFill>
                <a:effectLst/>
                <a:latin typeface="-apple-system"/>
              </a:rPr>
              <a:t>: Semi-structured data can handle “schema-less” data or data where the schema can evolve over time. This is particularly useful in scenarios where the data structure changes frequently.</a:t>
            </a:r>
          </a:p>
          <a:p>
            <a:pPr algn="r" rtl="1"/>
            <a:endParaRPr lang="en-US" altLang="en-US" dirty="0">
              <a:latin typeface="Times New Roman" panose="02020603050405020304"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r>
              <a:rPr lang="en-US" sz="1800" dirty="0">
                <a:solidFill>
                  <a:srgbClr val="1F1F1F"/>
                </a:solidFill>
                <a:effectLst/>
                <a:latin typeface="Arial" panose="020B0604020202020204" pitchFamily="34" charset="0"/>
                <a:ea typeface="Times New Roman" panose="02020603050405020304" pitchFamily="18" charset="0"/>
              </a:rPr>
              <a:t>SQL Server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و</a:t>
            </a:r>
            <a:r>
              <a:rPr lang="en-US" sz="1800" dirty="0">
                <a:solidFill>
                  <a:srgbClr val="1F1F1F"/>
                </a:solidFill>
                <a:effectLst/>
                <a:latin typeface="Arial" panose="020B0604020202020204" pitchFamily="34" charset="0"/>
                <a:ea typeface="Times New Roman" panose="02020603050405020304" pitchFamily="18" charset="0"/>
              </a:rPr>
              <a:t> </a:t>
            </a:r>
            <a:r>
              <a:rPr lang="en-US" sz="1800" dirty="0" err="1">
                <a:solidFill>
                  <a:srgbClr val="1F1F1F"/>
                </a:solidFill>
                <a:effectLst/>
                <a:latin typeface="Arial" panose="020B0604020202020204" pitchFamily="34" charset="0"/>
                <a:ea typeface="Times New Roman" panose="02020603050405020304" pitchFamily="18" charset="0"/>
              </a:rPr>
              <a:t>PostGIS</a:t>
            </a:r>
            <a:r>
              <a:rPr lang="en-US" sz="1800" dirty="0">
                <a:solidFill>
                  <a:srgbClr val="1F1F1F"/>
                </a:solidFill>
                <a:effectLst/>
                <a:latin typeface="Arial" panose="020B0604020202020204" pitchFamily="34" charset="0"/>
                <a:ea typeface="Times New Roman" panose="02020603050405020304" pitchFamily="18" charset="0"/>
              </a:rPr>
              <a:t>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از انواع هندسه</a:t>
            </a:r>
            <a:r>
              <a:rPr lang="en-US" sz="1800" dirty="0">
                <a:solidFill>
                  <a:srgbClr val="1F1F1F"/>
                </a:solidFill>
                <a:effectLst/>
                <a:latin typeface="Arial" panose="020B0604020202020204" pitchFamily="34" charset="0"/>
                <a:ea typeface="Times New Roman" panose="02020603050405020304" pitchFamily="18" charset="0"/>
              </a:rPr>
              <a:t> (geometry)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و جغرافیا</a:t>
            </a:r>
            <a:r>
              <a:rPr lang="en-US" sz="1800" dirty="0">
                <a:solidFill>
                  <a:srgbClr val="1F1F1F"/>
                </a:solidFill>
                <a:effectLst/>
                <a:latin typeface="Arial" panose="020B0604020202020204" pitchFamily="34" charset="0"/>
                <a:ea typeface="Times New Roman" panose="02020603050405020304" pitchFamily="18" charset="0"/>
              </a:rPr>
              <a:t> (geography)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پشتیبانی می‌کنند که شامل زیرمجموعه‌هایی مانند نقطه</a:t>
            </a:r>
            <a:r>
              <a:rPr lang="en-US" sz="1800" dirty="0">
                <a:solidFill>
                  <a:srgbClr val="1F1F1F"/>
                </a:solidFill>
                <a:effectLst/>
                <a:latin typeface="Arial" panose="020B0604020202020204" pitchFamily="34" charset="0"/>
                <a:ea typeface="Times New Roman" panose="02020603050405020304" pitchFamily="18" charset="0"/>
              </a:rPr>
              <a:t> (point)</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خط</a:t>
            </a:r>
            <a:r>
              <a:rPr lang="en-US" sz="1800" dirty="0">
                <a:solidFill>
                  <a:srgbClr val="1F1F1F"/>
                </a:solidFill>
                <a:effectLst/>
                <a:latin typeface="Arial" panose="020B0604020202020204" pitchFamily="34" charset="0"/>
                <a:ea typeface="Times New Roman" panose="02020603050405020304" pitchFamily="18" charset="0"/>
              </a:rPr>
              <a:t> (</a:t>
            </a:r>
            <a:r>
              <a:rPr lang="en-US" sz="1800" dirty="0" err="1">
                <a:solidFill>
                  <a:srgbClr val="1F1F1F"/>
                </a:solidFill>
                <a:effectLst/>
                <a:latin typeface="Arial" panose="020B0604020202020204" pitchFamily="34" charset="0"/>
                <a:ea typeface="Times New Roman" panose="02020603050405020304" pitchFamily="18" charset="0"/>
              </a:rPr>
              <a:t>linestring</a:t>
            </a:r>
            <a:r>
              <a:rPr lang="en-US" sz="1800" dirty="0">
                <a:solidFill>
                  <a:srgbClr val="1F1F1F"/>
                </a:solidFill>
                <a:effectLst/>
                <a:latin typeface="Arial" panose="020B0604020202020204" pitchFamily="34" charset="0"/>
                <a:ea typeface="Times New Roman" panose="02020603050405020304" pitchFamily="18" charset="0"/>
              </a:rPr>
              <a:t>)</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منحنی</a:t>
            </a:r>
            <a:r>
              <a:rPr lang="en-US" sz="1800" dirty="0">
                <a:solidFill>
                  <a:srgbClr val="1F1F1F"/>
                </a:solidFill>
                <a:effectLst/>
                <a:latin typeface="Arial" panose="020B0604020202020204" pitchFamily="34" charset="0"/>
                <a:ea typeface="Times New Roman" panose="02020603050405020304" pitchFamily="18" charset="0"/>
              </a:rPr>
              <a:t> (curve)</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چندضلعی</a:t>
            </a:r>
            <a:r>
              <a:rPr lang="en-US" sz="1800" dirty="0">
                <a:solidFill>
                  <a:srgbClr val="1F1F1F"/>
                </a:solidFill>
                <a:effectLst/>
                <a:latin typeface="Arial" panose="020B0604020202020204" pitchFamily="34" charset="0"/>
                <a:ea typeface="Times New Roman" panose="02020603050405020304" pitchFamily="18" charset="0"/>
              </a:rPr>
              <a:t> (polygon)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و مجموعه‌هایی از این انواع به نام چندنقطه</a:t>
            </a:r>
            <a:r>
              <a:rPr lang="en-US" sz="1800" dirty="0">
                <a:solidFill>
                  <a:srgbClr val="1F1F1F"/>
                </a:solidFill>
                <a:effectLst/>
                <a:latin typeface="Arial" panose="020B0604020202020204" pitchFamily="34" charset="0"/>
                <a:ea typeface="Times New Roman" panose="02020603050405020304" pitchFamily="18" charset="0"/>
              </a:rPr>
              <a:t> (multipoint)</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چندخط</a:t>
            </a:r>
            <a:r>
              <a:rPr lang="en-US" sz="1800" dirty="0">
                <a:solidFill>
                  <a:srgbClr val="1F1F1F"/>
                </a:solidFill>
                <a:effectLst/>
                <a:latin typeface="Arial" panose="020B0604020202020204" pitchFamily="34" charset="0"/>
                <a:ea typeface="Times New Roman" panose="02020603050405020304" pitchFamily="18" charset="0"/>
              </a:rPr>
              <a:t> (</a:t>
            </a:r>
            <a:r>
              <a:rPr lang="en-US" sz="1800" dirty="0" err="1">
                <a:solidFill>
                  <a:srgbClr val="1F1F1F"/>
                </a:solidFill>
                <a:effectLst/>
                <a:latin typeface="Arial" panose="020B0604020202020204" pitchFamily="34" charset="0"/>
                <a:ea typeface="Times New Roman" panose="02020603050405020304" pitchFamily="18" charset="0"/>
              </a:rPr>
              <a:t>multilinestring</a:t>
            </a:r>
            <a:r>
              <a:rPr lang="en-US" sz="1800" dirty="0">
                <a:solidFill>
                  <a:srgbClr val="1F1F1F"/>
                </a:solidFill>
                <a:effectLst/>
                <a:latin typeface="Arial" panose="020B0604020202020204" pitchFamily="34" charset="0"/>
                <a:ea typeface="Times New Roman" panose="02020603050405020304" pitchFamily="18" charset="0"/>
              </a:rPr>
              <a:t>)</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چندمنحنی</a:t>
            </a:r>
            <a:r>
              <a:rPr lang="en-US" sz="1800" dirty="0">
                <a:solidFill>
                  <a:srgbClr val="1F1F1F"/>
                </a:solidFill>
                <a:effectLst/>
                <a:latin typeface="Arial" panose="020B0604020202020204" pitchFamily="34" charset="0"/>
                <a:ea typeface="Times New Roman" panose="02020603050405020304" pitchFamily="18" charset="0"/>
              </a:rPr>
              <a:t> (multicurve)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و چندضلعی</a:t>
            </a:r>
            <a:r>
              <a:rPr lang="en-US" sz="1800" dirty="0">
                <a:solidFill>
                  <a:srgbClr val="1F1F1F"/>
                </a:solidFill>
                <a:effectLst/>
                <a:latin typeface="Arial" panose="020B0604020202020204" pitchFamily="34" charset="0"/>
                <a:ea typeface="Times New Roman" panose="02020603050405020304" pitchFamily="18" charset="0"/>
              </a:rPr>
              <a:t> (</a:t>
            </a:r>
            <a:r>
              <a:rPr lang="en-US" sz="1800" dirty="0" err="1">
                <a:solidFill>
                  <a:srgbClr val="1F1F1F"/>
                </a:solidFill>
                <a:effectLst/>
                <a:latin typeface="Arial" panose="020B0604020202020204" pitchFamily="34" charset="0"/>
                <a:ea typeface="Times New Roman" panose="02020603050405020304" pitchFamily="18" charset="0"/>
              </a:rPr>
              <a:t>multipolygon</a:t>
            </a:r>
            <a:r>
              <a:rPr lang="en-US" sz="1800" dirty="0">
                <a:solidFill>
                  <a:srgbClr val="1F1F1F"/>
                </a:solidFill>
                <a:effectLst/>
                <a:latin typeface="Arial" panose="020B0604020202020204" pitchFamily="34" charset="0"/>
                <a:ea typeface="Times New Roman" panose="02020603050405020304" pitchFamily="18" charset="0"/>
              </a:rPr>
              <a:t>)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می‌شوند</a:t>
            </a:r>
            <a:r>
              <a:rPr lang="en-US" sz="1800" dirty="0">
                <a:solidFill>
                  <a:srgbClr val="1F1F1F"/>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r" rtl="1"/>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نمایش متنی این انواع توسط استانداردهای</a:t>
            </a:r>
            <a:r>
              <a:rPr lang="en-US" sz="1800" dirty="0">
                <a:solidFill>
                  <a:srgbClr val="1F1F1F"/>
                </a:solidFill>
                <a:effectLst/>
                <a:latin typeface="Arial" panose="020B0604020202020204" pitchFamily="34" charset="0"/>
                <a:ea typeface="Times New Roman" panose="02020603050405020304" pitchFamily="18" charset="0"/>
              </a:rPr>
              <a:t> OGC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تعریف شده است و با استفاده از توابع تبدیل، می‌توان آن‌ها را به نمایش‌های داخلی تبدیل کرد</a:t>
            </a:r>
            <a:r>
              <a:rPr lang="en-US" sz="1800" dirty="0">
                <a:solidFill>
                  <a:srgbClr val="1F1F1F"/>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r" rtl="1"/>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برای مثال، عبارت</a:t>
            </a:r>
            <a:r>
              <a:rPr lang="en-US" sz="1800" dirty="0">
                <a:solidFill>
                  <a:srgbClr val="1F1F1F"/>
                </a:solidFill>
                <a:effectLst/>
                <a:latin typeface="Arial" panose="020B0604020202020204" pitchFamily="34" charset="0"/>
                <a:ea typeface="Times New Roman" panose="02020603050405020304" pitchFamily="18" charset="0"/>
              </a:rPr>
              <a:t> LINESTRING(1 1, 2 3, 4 4)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خطی را تعریف می‌کند که نقاط (1, 1)، (2, 3) و (4, 4) را به هم وصل می‌کند</a:t>
            </a:r>
            <a:r>
              <a:rPr lang="en-US" sz="1800" dirty="0">
                <a:solidFill>
                  <a:srgbClr val="1F1F1F"/>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r" rtl="1"/>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همچنین، عبارت</a:t>
            </a:r>
            <a:r>
              <a:rPr lang="en-US" sz="1800" dirty="0">
                <a:solidFill>
                  <a:srgbClr val="1F1F1F"/>
                </a:solidFill>
                <a:effectLst/>
                <a:latin typeface="Arial" panose="020B0604020202020204" pitchFamily="34" charset="0"/>
                <a:ea typeface="Times New Roman" panose="02020603050405020304" pitchFamily="18" charset="0"/>
              </a:rPr>
              <a:t> POLYGON((1 1, 2 3, 4 4, 1 1))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یک مثلث را که توسط این نقاط تعریف می‌شود، نمایش می‌دهد</a:t>
            </a:r>
            <a:r>
              <a:rPr lang="en-US" sz="1800" dirty="0">
                <a:solidFill>
                  <a:srgbClr val="1F1F1F"/>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algn="r" rtl="1"/>
            <a:endParaRPr lang="en-US" dirty="0"/>
          </a:p>
        </p:txBody>
      </p:sp>
      <p:sp>
        <p:nvSpPr>
          <p:cNvPr id="4" name="Slide Number Placeholder 3"/>
          <p:cNvSpPr>
            <a:spLocks noGrp="1"/>
          </p:cNvSpPr>
          <p:nvPr>
            <p:ph type="sldNum" sz="quarter" idx="5"/>
          </p:nvPr>
        </p:nvSpPr>
        <p:spPr/>
        <p:txBody>
          <a:bodyPr/>
          <a:lstStyle/>
          <a:p>
            <a:fld id="{0E2748BD-2460-41BE-8072-D39EF92ABE0C}" type="slidenum">
              <a:rPr lang="en-US" altLang="en-US" smtClean="0"/>
              <a:pPr/>
              <a:t>92</a:t>
            </a:fld>
            <a:endParaRPr lang="en-US" altLang="en-US"/>
          </a:p>
        </p:txBody>
      </p:sp>
    </p:spTree>
    <p:extLst>
      <p:ext uri="{BB962C8B-B14F-4D97-AF65-F5344CB8AC3E}">
        <p14:creationId xmlns:p14="http://schemas.microsoft.com/office/powerpoint/2010/main" val="10965369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980F2A02-3DAC-4406-B339-DD2DBC33BFDE}" type="slidenum">
              <a:rPr lang="en-US" altLang="en-US" sz="1200"/>
              <a:pPr/>
              <a:t>93</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fa-IR" b="1" dirty="0">
                <a:solidFill>
                  <a:srgbClr val="1F1F1F"/>
                </a:solidFill>
                <a:effectLst/>
                <a:latin typeface="Google Sans"/>
              </a:rPr>
              <a:t>نمایش اجزای طراحی با استفاده از اشیاء هندسی</a:t>
            </a:r>
          </a:p>
          <a:p>
            <a:pPr algn="r" rtl="1"/>
            <a:r>
              <a:rPr lang="fa-IR" dirty="0">
                <a:solidFill>
                  <a:srgbClr val="1F1F1F"/>
                </a:solidFill>
                <a:effectLst/>
                <a:latin typeface="Google Sans"/>
              </a:rPr>
              <a:t>در بسیاری از رویکردهای طراحی، اجزای مختلف طراحی با استفاده از </a:t>
            </a:r>
            <a:r>
              <a:rPr lang="fa-IR" b="1" dirty="0">
                <a:solidFill>
                  <a:srgbClr val="1F1F1F"/>
                </a:solidFill>
                <a:effectLst/>
                <a:latin typeface="Google Sans"/>
              </a:rPr>
              <a:t>اشیاء</a:t>
            </a:r>
            <a:r>
              <a:rPr lang="fa-IR" dirty="0">
                <a:solidFill>
                  <a:srgbClr val="1F1F1F"/>
                </a:solidFill>
                <a:effectLst/>
                <a:latin typeface="Google Sans"/>
              </a:rPr>
              <a:t> (معمولا اشیاء </a:t>
            </a:r>
            <a:r>
              <a:rPr lang="fa-IR" b="1" dirty="0">
                <a:solidFill>
                  <a:srgbClr val="1F1F1F"/>
                </a:solidFill>
                <a:effectLst/>
                <a:latin typeface="Google Sans"/>
              </a:rPr>
              <a:t>هندسی</a:t>
            </a:r>
            <a:r>
              <a:rPr lang="fa-IR" dirty="0">
                <a:solidFill>
                  <a:srgbClr val="1F1F1F"/>
                </a:solidFill>
                <a:effectLst/>
                <a:latin typeface="Google Sans"/>
              </a:rPr>
              <a:t>) نمایش داده می شوند. </a:t>
            </a:r>
            <a:r>
              <a:rPr lang="fa-IR" b="1" dirty="0">
                <a:solidFill>
                  <a:srgbClr val="1F1F1F"/>
                </a:solidFill>
                <a:effectLst/>
                <a:latin typeface="Google Sans"/>
              </a:rPr>
              <a:t>ارتباطات بین این اشیاء</a:t>
            </a:r>
            <a:r>
              <a:rPr lang="fa-IR" dirty="0">
                <a:solidFill>
                  <a:srgbClr val="1F1F1F"/>
                </a:solidFill>
                <a:effectLst/>
                <a:latin typeface="Google Sans"/>
              </a:rPr>
              <a:t> ساختار کلی طراحی را مشخص می کند.</a:t>
            </a:r>
          </a:p>
          <a:p>
            <a:pPr algn="r" rtl="1"/>
            <a:r>
              <a:rPr lang="fa-IR" b="1" dirty="0">
                <a:solidFill>
                  <a:srgbClr val="1F1F1F"/>
                </a:solidFill>
                <a:effectLst/>
                <a:latin typeface="Google Sans"/>
              </a:rPr>
              <a:t>انواع اشیاء مورد استفاده در طراحی:</a:t>
            </a:r>
            <a:endParaRPr lang="fa-IR" dirty="0">
              <a:solidFill>
                <a:srgbClr val="1F1F1F"/>
              </a:solidFill>
              <a:effectLst/>
              <a:latin typeface="Google Sans"/>
            </a:endParaRPr>
          </a:p>
          <a:p>
            <a:pPr algn="r" rtl="1">
              <a:buFont typeface="Arial" panose="020B0604020202020204" pitchFamily="34" charset="0"/>
              <a:buChar char="•"/>
            </a:pPr>
            <a:r>
              <a:rPr lang="fa-IR" b="1" dirty="0">
                <a:solidFill>
                  <a:srgbClr val="1F1F1F"/>
                </a:solidFill>
                <a:effectLst/>
                <a:latin typeface="Google Sans"/>
              </a:rPr>
              <a:t>اشیاء ساده دو بعدی:</a:t>
            </a:r>
            <a:r>
              <a:rPr lang="fa-IR" dirty="0">
                <a:solidFill>
                  <a:srgbClr val="1F1F1F"/>
                </a:solidFill>
                <a:effectLst/>
                <a:latin typeface="Google Sans"/>
              </a:rPr>
              <a:t> شامل </a:t>
            </a:r>
            <a:r>
              <a:rPr lang="fa-IR" b="1" dirty="0">
                <a:solidFill>
                  <a:srgbClr val="1F1F1F"/>
                </a:solidFill>
                <a:effectLst/>
                <a:latin typeface="Google Sans"/>
              </a:rPr>
              <a:t>نقطه، خط، مثلث، مستطیل و چندضلعی</a:t>
            </a:r>
            <a:r>
              <a:rPr lang="fa-IR" dirty="0">
                <a:solidFill>
                  <a:srgbClr val="1F1F1F"/>
                </a:solidFill>
                <a:effectLst/>
                <a:latin typeface="Google Sans"/>
              </a:rPr>
              <a:t> می شوند.</a:t>
            </a:r>
          </a:p>
          <a:p>
            <a:pPr algn="r" rtl="1">
              <a:buFont typeface="Arial" panose="020B0604020202020204" pitchFamily="34" charset="0"/>
              <a:buChar char="•"/>
            </a:pPr>
            <a:r>
              <a:rPr lang="fa-IR" b="1" dirty="0">
                <a:solidFill>
                  <a:srgbClr val="1F1F1F"/>
                </a:solidFill>
                <a:effectLst/>
                <a:latin typeface="Google Sans"/>
              </a:rPr>
              <a:t>اشیاء پیچیده دو بعدی:</a:t>
            </a:r>
            <a:r>
              <a:rPr lang="fa-IR" dirty="0">
                <a:solidFill>
                  <a:srgbClr val="1F1F1F"/>
                </a:solidFill>
                <a:effectLst/>
                <a:latin typeface="Google Sans"/>
              </a:rPr>
              <a:t> از ترکیب اشیاء ساده و با استفاده از عملیات </a:t>
            </a:r>
            <a:r>
              <a:rPr lang="fa-IR" b="1" dirty="0">
                <a:solidFill>
                  <a:srgbClr val="1F1F1F"/>
                </a:solidFill>
                <a:effectLst/>
                <a:latin typeface="Google Sans"/>
              </a:rPr>
              <a:t>اتحاد، اشتراک و تفاضل</a:t>
            </a:r>
            <a:r>
              <a:rPr lang="fa-IR" dirty="0">
                <a:solidFill>
                  <a:srgbClr val="1F1F1F"/>
                </a:solidFill>
                <a:effectLst/>
                <a:latin typeface="Google Sans"/>
              </a:rPr>
              <a:t> ایجاد می شوند.</a:t>
            </a:r>
          </a:p>
          <a:p>
            <a:pPr algn="r" rtl="1">
              <a:buFont typeface="Arial" panose="020B0604020202020204" pitchFamily="34" charset="0"/>
              <a:buChar char="•"/>
            </a:pPr>
            <a:r>
              <a:rPr lang="fa-IR" b="1" dirty="0">
                <a:solidFill>
                  <a:srgbClr val="1F1F1F"/>
                </a:solidFill>
                <a:effectLst/>
                <a:latin typeface="Google Sans"/>
              </a:rPr>
              <a:t>اشیاء پیچیده سه بعدی:</a:t>
            </a:r>
            <a:r>
              <a:rPr lang="fa-IR" dirty="0">
                <a:solidFill>
                  <a:srgbClr val="1F1F1F"/>
                </a:solidFill>
                <a:effectLst/>
                <a:latin typeface="Google Sans"/>
              </a:rPr>
              <a:t> از ترکیب اشیاء ساده تر مانند </a:t>
            </a:r>
            <a:r>
              <a:rPr lang="fa-IR" b="1" dirty="0">
                <a:solidFill>
                  <a:srgbClr val="1F1F1F"/>
                </a:solidFill>
                <a:effectLst/>
                <a:latin typeface="Google Sans"/>
              </a:rPr>
              <a:t>کره، استوانه و مکعب مستطیل</a:t>
            </a:r>
            <a:r>
              <a:rPr lang="fa-IR" dirty="0">
                <a:solidFill>
                  <a:srgbClr val="1F1F1F"/>
                </a:solidFill>
                <a:effectLst/>
                <a:latin typeface="Google Sans"/>
              </a:rPr>
              <a:t> با استفاده از عملیات </a:t>
            </a:r>
            <a:r>
              <a:rPr lang="fa-IR" b="1" dirty="0">
                <a:solidFill>
                  <a:srgbClr val="1F1F1F"/>
                </a:solidFill>
                <a:effectLst/>
                <a:latin typeface="Google Sans"/>
              </a:rPr>
              <a:t>اتحاد، اشتراک و تفاضل</a:t>
            </a:r>
            <a:r>
              <a:rPr lang="fa-IR" dirty="0">
                <a:solidFill>
                  <a:srgbClr val="1F1F1F"/>
                </a:solidFill>
                <a:effectLst/>
                <a:latin typeface="Google Sans"/>
              </a:rPr>
              <a:t> ساخته می شوند.</a:t>
            </a:r>
          </a:p>
          <a:p>
            <a:pPr algn="r" rtl="1"/>
            <a:endParaRPr lang="en-US" altLang="en-US" dirty="0">
              <a:latin typeface="Times New Roman" panose="02020603050405020304"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C73E6508-AA88-4631-85F7-ABFF4331EA9D}" type="slidenum">
              <a:rPr lang="en-US" altLang="en-US" sz="1200"/>
              <a:pPr/>
              <a:t>94</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Various spatial operations must be performed on a design. For instance, the designer may want to retrieve that part of the design that corresponds to a particular region of interest.</a:t>
            </a:r>
          </a:p>
          <a:p>
            <a:endParaRPr lang="en-US" altLang="en-US" dirty="0">
              <a:latin typeface="Times New Roman" panose="02020603050405020304" pitchFamily="18" charset="0"/>
            </a:endParaRPr>
          </a:p>
          <a:p>
            <a:pPr algn="l"/>
            <a:r>
              <a:rPr lang="en-US" b="1" i="0" dirty="0">
                <a:solidFill>
                  <a:srgbClr val="1F1F1F"/>
                </a:solidFill>
                <a:effectLst/>
                <a:latin typeface="Google Sans"/>
              </a:rPr>
              <a:t>Open-Source Geospatial Databases:</a:t>
            </a:r>
            <a:endParaRPr lang="en-US" b="0" i="0" dirty="0">
              <a:solidFill>
                <a:srgbClr val="1F1F1F"/>
              </a:solidFill>
              <a:effectLst/>
              <a:latin typeface="Google Sans"/>
            </a:endParaRPr>
          </a:p>
          <a:p>
            <a:pPr algn="l">
              <a:buFont typeface="Arial" panose="020B0604020202020204" pitchFamily="34" charset="0"/>
              <a:buChar char="•"/>
            </a:pPr>
            <a:r>
              <a:rPr lang="en-US" b="1" i="0" dirty="0" err="1">
                <a:solidFill>
                  <a:srgbClr val="1F1F1F"/>
                </a:solidFill>
                <a:effectLst/>
                <a:latin typeface="Google Sans"/>
              </a:rPr>
              <a:t>PostGIS</a:t>
            </a:r>
            <a:r>
              <a:rPr lang="en-US" b="1" i="0" dirty="0">
                <a:solidFill>
                  <a:srgbClr val="1F1F1F"/>
                </a:solidFill>
                <a:effectLst/>
                <a:latin typeface="Google Sans"/>
              </a:rPr>
              <a:t>:</a:t>
            </a:r>
            <a:r>
              <a:rPr lang="en-US" b="0" i="0" dirty="0">
                <a:solidFill>
                  <a:srgbClr val="1F1F1F"/>
                </a:solidFill>
                <a:effectLst/>
                <a:latin typeface="Google Sans"/>
              </a:rPr>
              <a:t> This is a widely used open-source extension for PostgreSQL that adds spatial functionality to a traditional relational database. It's a popular choice due to its cost-effectiveness, good performance, and large developer community.</a:t>
            </a:r>
          </a:p>
          <a:p>
            <a:pPr algn="l">
              <a:buFont typeface="Arial" panose="020B0604020202020204" pitchFamily="34" charset="0"/>
              <a:buChar char="•"/>
            </a:pPr>
            <a:endParaRPr lang="en-US" b="0" i="0" dirty="0">
              <a:solidFill>
                <a:srgbClr val="1F1F1F"/>
              </a:solidFill>
              <a:effectLst/>
              <a:latin typeface="Google Sans"/>
            </a:endParaRPr>
          </a:p>
          <a:p>
            <a:pPr algn="l">
              <a:buFont typeface="Arial" panose="020B0604020202020204" pitchFamily="34" charset="0"/>
              <a:buChar char="•"/>
            </a:pPr>
            <a:r>
              <a:rPr lang="en-US" b="1" i="0" dirty="0" err="1">
                <a:solidFill>
                  <a:srgbClr val="1F1F1F"/>
                </a:solidFill>
                <a:effectLst/>
                <a:latin typeface="Google Sans"/>
              </a:rPr>
              <a:t>SpatiaLite</a:t>
            </a:r>
            <a:r>
              <a:rPr lang="en-US" b="1" i="0" dirty="0">
                <a:solidFill>
                  <a:srgbClr val="1F1F1F"/>
                </a:solidFill>
                <a:effectLst/>
                <a:latin typeface="Google Sans"/>
              </a:rPr>
              <a:t>:</a:t>
            </a:r>
            <a:r>
              <a:rPr lang="en-US" b="0" i="0" dirty="0">
                <a:solidFill>
                  <a:srgbClr val="1F1F1F"/>
                </a:solidFill>
                <a:effectLst/>
                <a:latin typeface="Google Sans"/>
              </a:rPr>
              <a:t> This is a lightweight spatial database engine built on top of the SQLite library. It's a good option for mobile apps or situations where a small footprint and offline functionality are crucial.</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4AE64C46-6017-4AA9-A90C-61B73DAA476B}" type="slidenum">
              <a:rPr lang="en-US" altLang="en-US" sz="1200"/>
              <a:pPr/>
              <a:t>95</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r" rtl="1">
              <a:buFont typeface="Arial" panose="020B0604020202020204" pitchFamily="34" charset="0"/>
              <a:buChar char="•"/>
            </a:pPr>
            <a:r>
              <a:rPr lang="fa-IR" b="1" dirty="0">
                <a:solidFill>
                  <a:srgbClr val="1F1F1F"/>
                </a:solidFill>
                <a:effectLst/>
                <a:latin typeface="Google Sans"/>
              </a:rPr>
              <a:t>داده‌های تصویری یا رستری:</a:t>
            </a:r>
            <a:r>
              <a:rPr lang="fa-IR" dirty="0">
                <a:solidFill>
                  <a:srgbClr val="1F1F1F"/>
                </a:solidFill>
                <a:effectLst/>
                <a:latin typeface="Google Sans"/>
              </a:rPr>
              <a:t> هرگونه داده‌ی پیکسل‌بندی‌شده (یا شبکه‌ای) است که در آن هر پیکسل با یک موقعیت جغرافیایی خاص مرتبط است.</a:t>
            </a:r>
          </a:p>
          <a:p>
            <a:pPr marL="171450" indent="-171450" algn="r" rtl="1">
              <a:buFont typeface="Arial" panose="020B0604020202020204" pitchFamily="34" charset="0"/>
              <a:buChar char="•"/>
            </a:pPr>
            <a:r>
              <a:rPr lang="fa-IR" b="1" dirty="0">
                <a:solidFill>
                  <a:srgbClr val="1F1F1F"/>
                </a:solidFill>
                <a:effectLst/>
                <a:latin typeface="Google Sans"/>
              </a:rPr>
              <a:t>داده‌های رستری: پیکسل به پیکسل</a:t>
            </a:r>
          </a:p>
          <a:p>
            <a:pPr marL="171450" indent="-171450" algn="r" rtl="1">
              <a:buFont typeface="Arial" panose="020B0604020202020204" pitchFamily="34" charset="0"/>
              <a:buChar char="•"/>
            </a:pPr>
            <a:r>
              <a:rPr lang="fa-IR" b="1" dirty="0">
                <a:solidFill>
                  <a:srgbClr val="1F1F1F"/>
                </a:solidFill>
                <a:effectLst/>
                <a:latin typeface="Google Sans"/>
              </a:rPr>
              <a:t>داده‌های رستری</a:t>
            </a:r>
            <a:r>
              <a:rPr lang="fa-IR" dirty="0">
                <a:solidFill>
                  <a:srgbClr val="1F1F1F"/>
                </a:solidFill>
                <a:effectLst/>
                <a:latin typeface="Google Sans"/>
              </a:rPr>
              <a:t> از نقشه بیت یا نقشه پیکسلی در دو بعد یا بیشتر تشکیل شده‌اند.</a:t>
            </a:r>
          </a:p>
          <a:p>
            <a:pPr marL="171450" indent="-171450" algn="r" rtl="1">
              <a:buFont typeface="Arial" panose="020B0604020202020204" pitchFamily="34" charset="0"/>
              <a:buChar char="•"/>
            </a:pPr>
            <a:r>
              <a:rPr lang="fa-IR" b="1" dirty="0">
                <a:solidFill>
                  <a:srgbClr val="1F1F1F"/>
                </a:solidFill>
                <a:effectLst/>
                <a:latin typeface="Google Sans"/>
              </a:rPr>
              <a:t>مثال تصویر رستری دو بعدی:</a:t>
            </a:r>
            <a:r>
              <a:rPr lang="fa-IR" dirty="0">
                <a:solidFill>
                  <a:srgbClr val="1F1F1F"/>
                </a:solidFill>
                <a:effectLst/>
                <a:latin typeface="Google Sans"/>
              </a:rPr>
              <a:t> تصویر ماهواره‌ای از پوشش ابر، که در آن هر پیکسل، میزان قابل رؤیت بودن ابرها را در یک ناحیه خاص ذخیره می‌کند.</a:t>
            </a:r>
          </a:p>
          <a:p>
            <a:pPr marL="171450" indent="-171450" algn="r" rtl="1">
              <a:buFont typeface="Arial" panose="020B0604020202020204" pitchFamily="34" charset="0"/>
              <a:buChar char="•"/>
            </a:pPr>
            <a:r>
              <a:rPr lang="fa-IR" dirty="0">
                <a:solidFill>
                  <a:srgbClr val="1F1F1F"/>
                </a:solidFill>
                <a:effectLst/>
                <a:latin typeface="Google Sans"/>
              </a:rPr>
              <a:t>ابعاد اضافی ممکن است شامل دما در ارتفاعات مختلف در مناطق مختلف یا اندازه‌گیری‌های گرفته شده در نقاط مختلف زمان باشد.</a:t>
            </a:r>
          </a:p>
          <a:p>
            <a:pPr marL="171450" indent="-171450" algn="r" rtl="1">
              <a:buFont typeface="Arial" panose="020B0604020202020204" pitchFamily="34" charset="0"/>
              <a:buChar char="•"/>
            </a:pPr>
            <a:r>
              <a:rPr lang="fa-IR" b="1" dirty="0">
                <a:solidFill>
                  <a:srgbClr val="1F1F1F"/>
                </a:solidFill>
                <a:effectLst/>
                <a:latin typeface="Google Sans"/>
              </a:rPr>
              <a:t>پایگاه داده‌های طراحی به طور کلی داده‌های رستری را ذخیره نمی‌کنند.</a:t>
            </a:r>
            <a:endParaRPr lang="fa-IR" dirty="0">
              <a:solidFill>
                <a:srgbClr val="1F1F1F"/>
              </a:solidFill>
              <a:effectLst/>
              <a:latin typeface="Google Sans"/>
            </a:endParaRPr>
          </a:p>
          <a:p>
            <a:pPr marL="171450" indent="-171450" algn="r" rtl="1">
              <a:buFont typeface="Arial" panose="020B0604020202020204" pitchFamily="34" charset="0"/>
              <a:buChar char="•"/>
            </a:pPr>
            <a:endParaRPr lang="en-US" altLang="en-US" dirty="0">
              <a:latin typeface="Times New Roman" panose="02020603050405020304"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22D20E19-FDDF-47EE-9132-05048A168704}" type="slidenum">
              <a:rPr lang="en-US" altLang="en-US" sz="1200"/>
              <a:pPr/>
              <a:t>96</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fa-IR" b="1" dirty="0">
                <a:solidFill>
                  <a:srgbClr val="1F1F1F"/>
                </a:solidFill>
                <a:effectLst/>
                <a:latin typeface="Google Sans"/>
              </a:rPr>
              <a:t>داده‌های برداری: ساختار و کاربرد در نقشه‌ها</a:t>
            </a:r>
          </a:p>
          <a:p>
            <a:pPr algn="r" rtl="1"/>
            <a:r>
              <a:rPr lang="fa-IR" b="1" dirty="0">
                <a:solidFill>
                  <a:srgbClr val="1F1F1F"/>
                </a:solidFill>
                <a:effectLst/>
                <a:latin typeface="Google Sans"/>
              </a:rPr>
              <a:t>داده‌های برداری</a:t>
            </a:r>
            <a:r>
              <a:rPr lang="fa-IR" dirty="0">
                <a:solidFill>
                  <a:srgbClr val="1F1F1F"/>
                </a:solidFill>
                <a:effectLst/>
                <a:latin typeface="Google Sans"/>
              </a:rPr>
              <a:t> از اشیاء هندسی اولیه ساخته می‌شوند: </a:t>
            </a:r>
            <a:r>
              <a:rPr lang="fa-IR" b="1" dirty="0">
                <a:solidFill>
                  <a:srgbClr val="1F1F1F"/>
                </a:solidFill>
                <a:effectLst/>
                <a:latin typeface="Google Sans"/>
              </a:rPr>
              <a:t>نقطه، پاره خط، مثلث، چندضلعی</a:t>
            </a:r>
            <a:r>
              <a:rPr lang="fa-IR" dirty="0">
                <a:solidFill>
                  <a:srgbClr val="1F1F1F"/>
                </a:solidFill>
                <a:effectLst/>
                <a:latin typeface="Google Sans"/>
              </a:rPr>
              <a:t> در دو بعد و </a:t>
            </a:r>
            <a:r>
              <a:rPr lang="fa-IR" b="1" dirty="0">
                <a:solidFill>
                  <a:srgbClr val="1F1F1F"/>
                </a:solidFill>
                <a:effectLst/>
                <a:latin typeface="Google Sans"/>
              </a:rPr>
              <a:t>استوانه، کره، مکعب مستطیل و سایر چندوجهی‌ها</a:t>
            </a:r>
            <a:r>
              <a:rPr lang="fa-IR" dirty="0">
                <a:solidFill>
                  <a:srgbClr val="1F1F1F"/>
                </a:solidFill>
                <a:effectLst/>
                <a:latin typeface="Google Sans"/>
              </a:rPr>
              <a:t> در سه بعد.</a:t>
            </a:r>
          </a:p>
          <a:p>
            <a:pPr algn="r" rtl="1"/>
            <a:endParaRPr lang="fa-IR" dirty="0">
              <a:solidFill>
                <a:srgbClr val="1F1F1F"/>
              </a:solidFill>
              <a:effectLst/>
              <a:latin typeface="Google Sans"/>
            </a:endParaRPr>
          </a:p>
          <a:p>
            <a:pPr algn="r" rtl="1"/>
            <a:r>
              <a:rPr lang="fa-IR" dirty="0">
                <a:solidFill>
                  <a:srgbClr val="1F1F1F"/>
                </a:solidFill>
                <a:effectLst/>
                <a:latin typeface="Google Sans"/>
              </a:rPr>
              <a:t>این نوع از داده‌ها اغلب برای نمایش اطلاعات نقشه استفاده می‌شوند.</a:t>
            </a:r>
          </a:p>
          <a:p>
            <a:pPr algn="r" rtl="1">
              <a:buFont typeface="Arial" panose="020B0604020202020204" pitchFamily="34" charset="0"/>
              <a:buChar char="•"/>
            </a:pPr>
            <a:r>
              <a:rPr lang="fa-IR" b="1" dirty="0">
                <a:solidFill>
                  <a:srgbClr val="1F1F1F"/>
                </a:solidFill>
                <a:effectLst/>
                <a:latin typeface="Google Sans"/>
              </a:rPr>
              <a:t>راه‌ها:</a:t>
            </a:r>
            <a:r>
              <a:rPr lang="fa-IR" dirty="0">
                <a:solidFill>
                  <a:srgbClr val="1F1F1F"/>
                </a:solidFill>
                <a:effectLst/>
                <a:latin typeface="Google Sans"/>
              </a:rPr>
              <a:t> می‌توانند به عنوان دو بعدی در نظر گرفته شوند و با خط و منحنی نشان داده شوند.</a:t>
            </a:r>
          </a:p>
          <a:p>
            <a:pPr algn="r" rtl="1">
              <a:buFont typeface="Arial" panose="020B0604020202020204" pitchFamily="34" charset="0"/>
              <a:buChar char="•"/>
            </a:pPr>
            <a:r>
              <a:rPr lang="fa-IR" b="1" dirty="0">
                <a:solidFill>
                  <a:srgbClr val="1F1F1F"/>
                </a:solidFill>
                <a:effectLst/>
                <a:latin typeface="Google Sans"/>
              </a:rPr>
              <a:t>برخی از عوارض</a:t>
            </a:r>
            <a:r>
              <a:rPr lang="fa-IR" dirty="0">
                <a:solidFill>
                  <a:srgbClr val="1F1F1F"/>
                </a:solidFill>
                <a:effectLst/>
                <a:latin typeface="Google Sans"/>
              </a:rPr>
              <a:t> مانند رودخانه‌ها، بسته به اینکه عرض آن‌ها مهم باشد، ممکن است به صورت منحنی‌های پیچیده یا چندضلعی‌های پیچیده نشان داده شوند.</a:t>
            </a:r>
          </a:p>
          <a:p>
            <a:pPr algn="r" rtl="1">
              <a:buFont typeface="Arial" panose="020B0604020202020204" pitchFamily="34" charset="0"/>
              <a:buChar char="•"/>
            </a:pPr>
            <a:r>
              <a:rPr lang="fa-IR" b="1" dirty="0">
                <a:solidFill>
                  <a:srgbClr val="1F1F1F"/>
                </a:solidFill>
                <a:effectLst/>
                <a:latin typeface="Google Sans"/>
              </a:rPr>
              <a:t>عوارض</a:t>
            </a:r>
            <a:r>
              <a:rPr lang="fa-IR" dirty="0">
                <a:solidFill>
                  <a:srgbClr val="1F1F1F"/>
                </a:solidFill>
                <a:effectLst/>
                <a:latin typeface="Google Sans"/>
              </a:rPr>
              <a:t> مانند مناطق و دریاچه‌ها می‌توانند به صورت چندضلعی ترسیم شوند.</a:t>
            </a:r>
          </a:p>
          <a:p>
            <a:pPr algn="r" rtl="1"/>
            <a:endParaRPr lang="en-US" altLang="en-US" dirty="0">
              <a:latin typeface="Times New Roman" panose="02020603050405020304"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1B59FF91-24A6-4A5F-BFF0-C700CCE9E2AA}" type="slidenum">
              <a:rPr lang="en-US" altLang="en-US" sz="1200"/>
              <a:pPr/>
              <a:t>97</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fa-IR" b="1" dirty="0">
                <a:solidFill>
                  <a:srgbClr val="1F1F1F"/>
                </a:solidFill>
                <a:effectLst/>
                <a:latin typeface="Google Sans"/>
              </a:rPr>
              <a:t>پرس و جوهای فضایی در پایگاه داده‌های مکانی</a:t>
            </a:r>
          </a:p>
          <a:p>
            <a:pPr algn="r" rtl="1"/>
            <a:r>
              <a:rPr lang="fa-IR" b="1" dirty="0">
                <a:solidFill>
                  <a:srgbClr val="1F1F1F"/>
                </a:solidFill>
                <a:effectLst/>
                <a:latin typeface="Google Sans"/>
              </a:rPr>
              <a:t>پرس و جوهای فضایی</a:t>
            </a:r>
            <a:r>
              <a:rPr lang="fa-IR" dirty="0">
                <a:solidFill>
                  <a:srgbClr val="1F1F1F"/>
                </a:solidFill>
                <a:effectLst/>
                <a:latin typeface="Google Sans"/>
              </a:rPr>
              <a:t> نوع خاصی از پرس و جوها هستند که با داده‌های مکانی مرتبط با موقعیت سر و کار دارند.</a:t>
            </a:r>
          </a:p>
          <a:p>
            <a:pPr algn="r" rtl="1"/>
            <a:r>
              <a:rPr lang="fa-IR" dirty="0">
                <a:solidFill>
                  <a:srgbClr val="1F1F1F"/>
                </a:solidFill>
                <a:effectLst/>
                <a:latin typeface="Google Sans"/>
              </a:rPr>
              <a:t>در اینجا چند نوع رایج از پرس و جوهای فضایی آورده شده است:</a:t>
            </a:r>
          </a:p>
          <a:p>
            <a:pPr algn="r" rtl="1">
              <a:buFont typeface="Arial" panose="020B0604020202020204" pitchFamily="34" charset="0"/>
              <a:buChar char="•"/>
            </a:pPr>
            <a:r>
              <a:rPr lang="fa-IR" b="1" dirty="0">
                <a:solidFill>
                  <a:srgbClr val="1F1F1F"/>
                </a:solidFill>
                <a:effectLst/>
                <a:latin typeface="Google Sans"/>
              </a:rPr>
              <a:t>پرس و جوهای منطقه‌ای:</a:t>
            </a:r>
            <a:r>
              <a:rPr lang="fa-IR" dirty="0">
                <a:solidFill>
                  <a:srgbClr val="1F1F1F"/>
                </a:solidFill>
                <a:effectLst/>
                <a:latin typeface="Google Sans"/>
              </a:rPr>
              <a:t> با نواحی فضایی سروکار دارند. به عنوان مثال، درخواست اشیایی که به طور کامل یا جزئی داخل یک منطقه مشخص قرار دارند.</a:t>
            </a:r>
          </a:p>
          <a:p>
            <a:pPr marL="742950" lvl="1" indent="-285750" algn="r" rtl="1">
              <a:buFont typeface="Arial" panose="020B0604020202020204" pitchFamily="34" charset="0"/>
              <a:buChar char="•"/>
            </a:pPr>
            <a:r>
              <a:rPr lang="fa-IR" dirty="0">
                <a:solidFill>
                  <a:srgbClr val="1F1F1F"/>
                </a:solidFill>
                <a:effectLst/>
                <a:latin typeface="Google Sans"/>
              </a:rPr>
              <a:t>نمونه‌هایی از توابع مورد استفاده در </a:t>
            </a:r>
            <a:r>
              <a:rPr lang="en-US" dirty="0" err="1">
                <a:solidFill>
                  <a:srgbClr val="1F1F1F"/>
                </a:solidFill>
                <a:effectLst/>
                <a:latin typeface="Google Sans"/>
              </a:rPr>
              <a:t>PostGIS</a:t>
            </a:r>
            <a:r>
              <a:rPr lang="en-US" dirty="0">
                <a:solidFill>
                  <a:srgbClr val="1F1F1F"/>
                </a:solidFill>
                <a:effectLst/>
                <a:latin typeface="Google Sans"/>
              </a:rPr>
              <a:t>: </a:t>
            </a:r>
            <a:r>
              <a:rPr lang="en-US" dirty="0" err="1">
                <a:solidFill>
                  <a:srgbClr val="1F1F1F"/>
                </a:solidFill>
                <a:effectLst/>
                <a:latin typeface="Google Sans"/>
              </a:rPr>
              <a:t>ST_Contains</a:t>
            </a:r>
            <a:r>
              <a:rPr lang="en-US" dirty="0">
                <a:solidFill>
                  <a:srgbClr val="1F1F1F"/>
                </a:solidFill>
                <a:effectLst/>
                <a:latin typeface="Google Sans"/>
              </a:rPr>
              <a:t>()، </a:t>
            </a:r>
            <a:r>
              <a:rPr lang="en-US" dirty="0" err="1">
                <a:solidFill>
                  <a:srgbClr val="1F1F1F"/>
                </a:solidFill>
                <a:effectLst/>
                <a:latin typeface="Google Sans"/>
              </a:rPr>
              <a:t>ST_Overlaps</a:t>
            </a:r>
            <a:r>
              <a:rPr lang="en-US" dirty="0">
                <a:solidFill>
                  <a:srgbClr val="1F1F1F"/>
                </a:solidFill>
                <a:effectLst/>
                <a:latin typeface="Google Sans"/>
              </a:rPr>
              <a:t>() </a:t>
            </a:r>
            <a:r>
              <a:rPr lang="fa-IR" dirty="0">
                <a:solidFill>
                  <a:srgbClr val="1F1F1F"/>
                </a:solidFill>
                <a:effectLst/>
                <a:latin typeface="Google Sans"/>
              </a:rPr>
              <a:t>و …</a:t>
            </a:r>
          </a:p>
          <a:p>
            <a:pPr algn="r" rtl="1">
              <a:buFont typeface="Arial" panose="020B0604020202020204" pitchFamily="34" charset="0"/>
              <a:buChar char="•"/>
            </a:pPr>
            <a:r>
              <a:rPr lang="fa-IR" b="1" dirty="0">
                <a:solidFill>
                  <a:srgbClr val="1F1F1F"/>
                </a:solidFill>
                <a:effectLst/>
                <a:latin typeface="Google Sans"/>
              </a:rPr>
              <a:t>پرس و جوهای نزدیکی:</a:t>
            </a:r>
            <a:r>
              <a:rPr lang="fa-IR" dirty="0">
                <a:solidFill>
                  <a:srgbClr val="1F1F1F"/>
                </a:solidFill>
                <a:effectLst/>
                <a:latin typeface="Google Sans"/>
              </a:rPr>
              <a:t> درخواست اشیایی که در نزدیکی یک مکان خاص قرار دارند.</a:t>
            </a:r>
          </a:p>
          <a:p>
            <a:pPr algn="r" rtl="1">
              <a:buFont typeface="Arial" panose="020B0604020202020204" pitchFamily="34" charset="0"/>
              <a:buChar char="•"/>
            </a:pPr>
            <a:r>
              <a:rPr lang="fa-IR" b="1" dirty="0">
                <a:solidFill>
                  <a:srgbClr val="1F1F1F"/>
                </a:solidFill>
                <a:effectLst/>
                <a:latin typeface="Google Sans"/>
              </a:rPr>
              <a:t>پرس و جوهای نزدیک‌ترین همسایه:</a:t>
            </a:r>
            <a:r>
              <a:rPr lang="fa-IR" dirty="0">
                <a:solidFill>
                  <a:srgbClr val="1F1F1F"/>
                </a:solidFill>
                <a:effectLst/>
                <a:latin typeface="Google Sans"/>
              </a:rPr>
              <a:t> با در نظر گرفتن یک نقطه یا شیء، نزدیک‌ترین شیئی را که شرایط خاصی را برآورده می‌کند، پیدا کنید.</a:t>
            </a:r>
          </a:p>
          <a:p>
            <a:pPr algn="r" rtl="1">
              <a:buFont typeface="Arial" panose="020B0604020202020204" pitchFamily="34" charset="0"/>
              <a:buChar char="•"/>
            </a:pPr>
            <a:r>
              <a:rPr lang="fa-IR" b="1" dirty="0">
                <a:solidFill>
                  <a:srgbClr val="1F1F1F"/>
                </a:solidFill>
                <a:effectLst/>
                <a:latin typeface="Google Sans"/>
              </a:rPr>
              <a:t>پرس و جوهای گراف فضایی:</a:t>
            </a:r>
            <a:r>
              <a:rPr lang="fa-IR" dirty="0">
                <a:solidFill>
                  <a:srgbClr val="1F1F1F"/>
                </a:solidFill>
                <a:effectLst/>
                <a:latin typeface="Google Sans"/>
              </a:rPr>
              <a:t> اطلاعاتی را بر اساس گراف‌های فضایی درخواست می‌کنند.</a:t>
            </a:r>
          </a:p>
          <a:p>
            <a:pPr marL="742950" lvl="1" indent="-285750" algn="r" rtl="1">
              <a:buFont typeface="Arial" panose="020B0604020202020204" pitchFamily="34" charset="0"/>
              <a:buChar char="•"/>
            </a:pPr>
            <a:r>
              <a:rPr lang="fa-IR" dirty="0">
                <a:solidFill>
                  <a:srgbClr val="1F1F1F"/>
                </a:solidFill>
                <a:effectLst/>
                <a:latin typeface="Google Sans"/>
              </a:rPr>
              <a:t>به عنوان مثال، کوتاه‌ترین مسیر بین دو نقطه از طریق یک شبکه جاده‌ای</a:t>
            </a:r>
          </a:p>
          <a:p>
            <a:pPr algn="r" rtl="1">
              <a:buFont typeface="Arial" panose="020B0604020202020204" pitchFamily="34" charset="0"/>
              <a:buChar char="•"/>
            </a:pPr>
            <a:r>
              <a:rPr lang="fa-IR" b="1" dirty="0">
                <a:solidFill>
                  <a:srgbClr val="1F1F1F"/>
                </a:solidFill>
                <a:effectLst/>
                <a:latin typeface="Google Sans"/>
              </a:rPr>
              <a:t>الحاق فضایی:</a:t>
            </a:r>
            <a:r>
              <a:rPr lang="fa-IR" dirty="0">
                <a:solidFill>
                  <a:srgbClr val="1F1F1F"/>
                </a:solidFill>
                <a:effectLst/>
                <a:latin typeface="Google Sans"/>
              </a:rPr>
              <a:t> الحاق دو رابطه فضایی با موقعیت به عنوان صفت الحاق.</a:t>
            </a:r>
          </a:p>
          <a:p>
            <a:pPr algn="r" rtl="1">
              <a:buFont typeface="Arial" panose="020B0604020202020204" pitchFamily="34" charset="0"/>
              <a:buChar char="•"/>
            </a:pPr>
            <a:r>
              <a:rPr lang="fa-IR" b="1" dirty="0">
                <a:solidFill>
                  <a:srgbClr val="1F1F1F"/>
                </a:solidFill>
                <a:effectLst/>
                <a:latin typeface="Google Sans"/>
              </a:rPr>
              <a:t>پرس و جوهایی که تقاطع یا اتحادیه مناطق را محاسبه می‌کنند:</a:t>
            </a:r>
            <a:r>
              <a:rPr lang="fa-IR" dirty="0">
                <a:solidFill>
                  <a:srgbClr val="1F1F1F"/>
                </a:solidFill>
                <a:effectLst/>
                <a:latin typeface="Google Sans"/>
              </a:rPr>
              <a:t> این پرس و جوها با استفاده از عملیات‌های مجموعه نظریه بر روی مناطق فضایی عمل می‌کنند.</a:t>
            </a:r>
          </a:p>
          <a:p>
            <a:pPr algn="r" rtl="1"/>
            <a:endParaRPr lang="en-US" altLang="en-US"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77925" y="695325"/>
            <a:ext cx="4643438" cy="3481388"/>
          </a:xfrm>
          <a:ln/>
        </p:spPr>
      </p:sp>
      <p:sp>
        <p:nvSpPr>
          <p:cNvPr id="46083" name="Rectangle 3"/>
          <p:cNvSpPr>
            <a:spLocks noGrp="1" noChangeArrowheads="1"/>
          </p:cNvSpPr>
          <p:nvPr>
            <p:ph type="body" idx="1"/>
          </p:nvPr>
        </p:nvSpPr>
        <p:spPr>
          <a:xfrm>
            <a:off x="700088" y="4410075"/>
            <a:ext cx="5599112"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lstStyle/>
          <a:p>
            <a:pPr algn="r" rtl="1"/>
            <a:r>
              <a:rPr lang="fa-IR" altLang="en-US" dirty="0">
                <a:latin typeface="Times New Roman" panose="02020603050405020304" pitchFamily="18" charset="0"/>
              </a:rPr>
              <a:t>بسیاری از برنامه ها به ذخیره سازی داده های پیچیده نیاز دارند که طرح واره آنها اغلب تغییر می کند</a:t>
            </a:r>
          </a:p>
          <a:p>
            <a:pPr algn="r" rtl="1"/>
            <a:r>
              <a:rPr lang="fa-IR" altLang="en-US" dirty="0">
                <a:latin typeface="Times New Roman" panose="02020603050405020304" pitchFamily="18" charset="0"/>
              </a:rPr>
              <a:t>نیاز مدل رابطه‌ای به انواع داده‌های اتمی ممکن است بیش از حد باشد</a:t>
            </a:r>
          </a:p>
          <a:p>
            <a:pPr algn="r" rtl="1"/>
            <a:r>
              <a:rPr lang="fa-IR" altLang="en-US" dirty="0">
                <a:latin typeface="Times New Roman" panose="02020603050405020304" pitchFamily="18" charset="0"/>
              </a:rPr>
              <a:t>به عنوان مثال، ذخیره مجموعه ای از علایق به عنوان یک ویژگی با ارزش مجموعه ای از یک نمایه کاربر ممکن است ساده تر از نرمال سازی آن باشد.</a:t>
            </a:r>
            <a:r>
              <a:rPr lang="en-US" altLang="en-US" dirty="0">
                <a:latin typeface="Times New Roman" panose="02020603050405020304" pitchFamily="18" charset="0"/>
              </a:rPr>
              <a:t> </a:t>
            </a:r>
          </a:p>
          <a:p>
            <a:pPr algn="l"/>
            <a:r>
              <a:rPr lang="en-US" b="0" i="0" dirty="0">
                <a:solidFill>
                  <a:srgbClr val="111111"/>
                </a:solidFill>
                <a:effectLst/>
                <a:latin typeface="-apple-system"/>
              </a:rPr>
              <a:t> the text suggests that this requirement might be excessive or unnecessary in some cases. For example, consider a user’s set of interests. It could be simpler and more efficient to store this as a single </a:t>
            </a:r>
            <a:r>
              <a:rPr lang="en-US" b="1" i="0" dirty="0">
                <a:solidFill>
                  <a:srgbClr val="111111"/>
                </a:solidFill>
                <a:effectLst/>
                <a:latin typeface="-apple-system"/>
              </a:rPr>
              <a:t>set-valued attribute</a:t>
            </a:r>
            <a:r>
              <a:rPr lang="en-US" b="0" i="0" dirty="0">
                <a:solidFill>
                  <a:srgbClr val="111111"/>
                </a:solidFill>
                <a:effectLst/>
                <a:latin typeface="-apple-system"/>
              </a:rPr>
              <a:t> in their profile rather than normalizing it into separate atomic values.</a:t>
            </a:r>
          </a:p>
          <a:p>
            <a:pPr algn="l"/>
            <a:r>
              <a:rPr lang="en-US" b="0" i="0" dirty="0">
                <a:solidFill>
                  <a:srgbClr val="111111"/>
                </a:solidFill>
                <a:effectLst/>
                <a:latin typeface="-apple-system"/>
              </a:rPr>
              <a:t>Normalization is the process of organizing data in a database to avoid duplication and inconsistency. But in this case, if we normalize the user’s interests, we would have to create a separate table to store each interest and then link it back to the user. This could complicate the database design and make queries more complex.</a:t>
            </a:r>
          </a:p>
          <a:p>
            <a:pPr algn="r" rtl="1"/>
            <a:endParaRPr lang="fa-IR" altLang="en-US" dirty="0">
              <a:latin typeface="Times New Roman" panose="02020603050405020304" pitchFamily="18" charset="0"/>
            </a:endParaRPr>
          </a:p>
          <a:p>
            <a:pPr algn="r" rtl="1"/>
            <a:r>
              <a:rPr lang="fa-IR" altLang="en-US" dirty="0">
                <a:latin typeface="Times New Roman" panose="02020603050405020304" pitchFamily="18" charset="0"/>
              </a:rPr>
              <a:t>  تبادل داده ها می تواند از داده های نیمه ساختاریافته سود زیادی ببرد</a:t>
            </a:r>
          </a:p>
          <a:p>
            <a:pPr algn="r" rtl="1"/>
            <a:r>
              <a:rPr lang="fa-IR" altLang="en-US" dirty="0">
                <a:latin typeface="Times New Roman" panose="02020603050405020304" pitchFamily="18" charset="0"/>
              </a:rPr>
              <a:t>تبادل می‌تواند بین برنامه‌ها یا بین بک‌اند و جلوی یک برنامه باشد</a:t>
            </a:r>
          </a:p>
          <a:p>
            <a:pPr algn="r" rtl="1"/>
            <a:r>
              <a:rPr lang="fa-IR" altLang="en-US" dirty="0">
                <a:latin typeface="Times New Roman" panose="02020603050405020304" pitchFamily="18" charset="0"/>
              </a:rPr>
              <a:t>وب سرویس ها امروزه به طور گسترده مورد استفاده قرار می گیرند، با داده های پیچیده که به قسمت جلو واکشی می شوند و با استفاده از یک برنامه تلفن همراه یا جاوا اسکریپت نمایش داده می شوند.</a:t>
            </a:r>
          </a:p>
          <a:p>
            <a:pPr algn="r" rtl="1"/>
            <a:r>
              <a:rPr lang="en-US" altLang="en-US" dirty="0">
                <a:latin typeface="Times New Roman" panose="02020603050405020304" pitchFamily="18" charset="0"/>
              </a:rPr>
              <a:t>JSON </a:t>
            </a:r>
            <a:r>
              <a:rPr lang="fa-IR" altLang="en-US" dirty="0">
                <a:latin typeface="Times New Roman" panose="02020603050405020304" pitchFamily="18" charset="0"/>
              </a:rPr>
              <a:t>و </a:t>
            </a:r>
            <a:r>
              <a:rPr lang="en-US" altLang="en-US" dirty="0">
                <a:latin typeface="Times New Roman" panose="02020603050405020304" pitchFamily="18" charset="0"/>
              </a:rPr>
              <a:t>XML </a:t>
            </a:r>
            <a:r>
              <a:rPr lang="fa-IR" altLang="en-US" dirty="0">
                <a:latin typeface="Times New Roman" panose="02020603050405020304" pitchFamily="18" charset="0"/>
              </a:rPr>
              <a:t>مدل های داده نیمه ساختار یافته پرکاربرد هستند</a:t>
            </a:r>
            <a:endParaRPr lang="en-US" altLang="en-US" dirty="0">
              <a:latin typeface="Times New Roman" panose="02020603050405020304" pitchFamily="18" charset="0"/>
            </a:endParaRPr>
          </a:p>
          <a:p>
            <a:pPr algn="l"/>
            <a:r>
              <a:rPr lang="en-US" b="0" i="0" dirty="0">
                <a:solidFill>
                  <a:srgbClr val="111111"/>
                </a:solidFill>
                <a:effectLst/>
                <a:latin typeface="-apple-system"/>
              </a:rPr>
              <a:t>Some reasons why data exchange can benefit from semi-structured data:</a:t>
            </a:r>
          </a:p>
          <a:p>
            <a:pPr algn="l">
              <a:buFont typeface="+mj-lt"/>
              <a:buAutoNum type="arabicPeriod"/>
            </a:pPr>
            <a:r>
              <a:rPr lang="en-US" b="1" i="0" dirty="0">
                <a:solidFill>
                  <a:srgbClr val="111111"/>
                </a:solidFill>
                <a:effectLst/>
                <a:latin typeface="-apple-system"/>
              </a:rPr>
              <a:t>Flexibility</a:t>
            </a:r>
            <a:r>
              <a:rPr lang="en-US" b="0" i="0" dirty="0">
                <a:solidFill>
                  <a:srgbClr val="111111"/>
                </a:solidFill>
                <a:effectLst/>
                <a:latin typeface="-apple-system"/>
              </a:rPr>
              <a:t>: Semi-structured data formats like JSON and XML are flexible, meaning they can represent complex hierarchical data structures, which can be very useful in data exchange.</a:t>
            </a:r>
          </a:p>
          <a:p>
            <a:pPr algn="l">
              <a:buFont typeface="+mj-lt"/>
              <a:buAutoNum type="arabicPeriod"/>
            </a:pPr>
            <a:r>
              <a:rPr lang="en-US" b="1" i="0" dirty="0">
                <a:solidFill>
                  <a:srgbClr val="111111"/>
                </a:solidFill>
                <a:effectLst/>
                <a:latin typeface="-apple-system"/>
              </a:rPr>
              <a:t>Human Readable</a:t>
            </a:r>
            <a:r>
              <a:rPr lang="en-US" b="0" i="0" dirty="0">
                <a:solidFill>
                  <a:srgbClr val="111111"/>
                </a:solidFill>
                <a:effectLst/>
                <a:latin typeface="-apple-system"/>
              </a:rPr>
              <a:t>: These formats are text-based and human-readable, making it easier for developers to understand the data being exchanged.</a:t>
            </a:r>
          </a:p>
          <a:p>
            <a:pPr algn="l">
              <a:buFont typeface="+mj-lt"/>
              <a:buAutoNum type="arabicPeriod"/>
            </a:pPr>
            <a:r>
              <a:rPr lang="en-US" b="1" i="0" dirty="0">
                <a:solidFill>
                  <a:srgbClr val="111111"/>
                </a:solidFill>
                <a:effectLst/>
                <a:latin typeface="-apple-system"/>
              </a:rPr>
              <a:t>Widely Supported</a:t>
            </a:r>
            <a:r>
              <a:rPr lang="en-US" b="0" i="0" dirty="0">
                <a:solidFill>
                  <a:srgbClr val="111111"/>
                </a:solidFill>
                <a:effectLst/>
                <a:latin typeface="-apple-system"/>
              </a:rPr>
              <a:t>: Most programming languages have built-in support for parsing and generating JSON and XML, making data exchange between different systems, even those implemented in different programming languages, relatively straightforward.</a:t>
            </a:r>
          </a:p>
          <a:p>
            <a:pPr algn="l">
              <a:buFont typeface="+mj-lt"/>
              <a:buAutoNum type="arabicPeriod"/>
            </a:pPr>
            <a:r>
              <a:rPr lang="en-US" b="1" i="0" dirty="0">
                <a:solidFill>
                  <a:srgbClr val="111111"/>
                </a:solidFill>
                <a:effectLst/>
                <a:latin typeface="-apple-system"/>
              </a:rPr>
              <a:t>Schema Evolution</a:t>
            </a:r>
            <a:r>
              <a:rPr lang="en-US" b="0" i="0" dirty="0">
                <a:solidFill>
                  <a:srgbClr val="111111"/>
                </a:solidFill>
                <a:effectLst/>
                <a:latin typeface="-apple-system"/>
              </a:rPr>
              <a:t>: Semi-structured data can handle “schema-less” data or data where the schema can evolve over time. This is particularly useful in scenarios where the data structure changes frequently.</a:t>
            </a:r>
          </a:p>
          <a:p>
            <a:pPr algn="r" rtl="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142809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hyperlink" Target="http://www.db-book.com/"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6AB433D2-BE84-467A-82DB-DBFCF9F936A3}"/>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487426"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a:t>Click to edit Master title style</a:t>
            </a:r>
            <a:endParaRPr lang="en-US" dirty="0"/>
          </a:p>
        </p:txBody>
      </p:sp>
      <p:sp>
        <p:nvSpPr>
          <p:cNvPr id="8" name="Rectangle 5">
            <a:extLst>
              <a:ext uri="{FF2B5EF4-FFF2-40B4-BE49-F238E27FC236}">
                <a16:creationId xmlns:a16="http://schemas.microsoft.com/office/drawing/2014/main" id="{E5B7FE48-B4A0-4404-A94E-2D4837BDADF1}"/>
              </a:ext>
            </a:extLst>
          </p:cNvPr>
          <p:cNvSpPr>
            <a:spLocks noGrp="1" noChangeArrowheads="1"/>
          </p:cNvSpPr>
          <p:nvPr>
            <p:ph type="sldNum" sz="quarter" idx="11"/>
          </p:nvPr>
        </p:nvSpPr>
        <p:spPr>
          <a:xfrm>
            <a:off x="6596063" y="6218238"/>
            <a:ext cx="1905000" cy="457200"/>
          </a:xfrm>
        </p:spPr>
        <p:txBody>
          <a:bodyPr/>
          <a:lstStyle>
            <a:lvl1pPr>
              <a:defRPr smtClean="0">
                <a:solidFill>
                  <a:srgbClr val="578963"/>
                </a:solidFill>
              </a:defRPr>
            </a:lvl1pPr>
          </a:lstStyle>
          <a:p>
            <a:fld id="{BDA3A738-B625-42E8-B45B-4F9A2CD8B330}" type="slidenum">
              <a:rPr lang="en-US" altLang="en-US" smtClean="0"/>
              <a:pPr/>
              <a:t>‹#›</a:t>
            </a:fld>
            <a:endParaRPr lang="en-US" altLang="en-US"/>
          </a:p>
        </p:txBody>
      </p:sp>
      <p:pic>
        <p:nvPicPr>
          <p:cNvPr id="9" name="Picture 8" descr="Cover-6Ed"/>
          <p:cNvPicPr>
            <a:picLocks noChangeAspect="1" noChangeArrowheads="1"/>
          </p:cNvPicPr>
          <p:nvPr/>
        </p:nvPicPr>
        <p:blipFill>
          <a:blip r:embed="rId3"/>
          <a:stretch>
            <a:fillRect/>
          </a:stretch>
        </p:blipFill>
        <p:spPr bwMode="auto">
          <a:xfrm>
            <a:off x="0" y="12336"/>
            <a:ext cx="1331269"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ver-6Ed">
            <a:extLst>
              <a:ext uri="{FF2B5EF4-FFF2-40B4-BE49-F238E27FC236}">
                <a16:creationId xmlns:a16="http://schemas.microsoft.com/office/drawing/2014/main" id="{77026798-0827-482F-848C-054321BDF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32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7677CD6D-A5E2-4543-81E0-D97745649CEB}"/>
              </a:ext>
            </a:extLst>
          </p:cNvPr>
          <p:cNvSpPr>
            <a:spLocks noGrp="1" noChangeArrowheads="1"/>
          </p:cNvSpPr>
          <p:nvPr>
            <p:ph type="sldNum" sz="quarter" idx="10"/>
          </p:nvPr>
        </p:nvSpPr>
        <p:spPr>
          <a:ln/>
        </p:spPr>
        <p:txBody>
          <a:bodyPr/>
          <a:lstStyle>
            <a:lvl1pPr>
              <a:defRPr/>
            </a:lvl1pPr>
          </a:lstStyle>
          <a:p>
            <a:fld id="{934EE52E-6090-479A-BF14-A6E202E07BEA}" type="slidenum">
              <a:rPr lang="en-US" altLang="en-US" smtClean="0"/>
              <a:pPr/>
              <a:t>‹#›</a:t>
            </a:fld>
            <a:endParaRPr lang="en-US" altLang="en-US"/>
          </a:p>
        </p:txBody>
      </p:sp>
    </p:spTree>
    <p:extLst>
      <p:ext uri="{BB962C8B-B14F-4D97-AF65-F5344CB8AC3E}">
        <p14:creationId xmlns:p14="http://schemas.microsoft.com/office/powerpoint/2010/main" val="168690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17475"/>
            <a:ext cx="2019300" cy="5880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8350" y="117475"/>
            <a:ext cx="5905500" cy="58801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66D4BD1A-4145-49C3-8D7D-1F956B760305}"/>
              </a:ext>
            </a:extLst>
          </p:cNvPr>
          <p:cNvSpPr>
            <a:spLocks noGrp="1" noChangeArrowheads="1"/>
          </p:cNvSpPr>
          <p:nvPr>
            <p:ph type="sldNum" sz="quarter" idx="10"/>
          </p:nvPr>
        </p:nvSpPr>
        <p:spPr>
          <a:ln/>
        </p:spPr>
        <p:txBody>
          <a:bodyPr/>
          <a:lstStyle>
            <a:lvl1pPr>
              <a:defRPr/>
            </a:lvl1pPr>
          </a:lstStyle>
          <a:p>
            <a:fld id="{55EAFFD8-59C2-4F5A-B8EF-A8599026AAD4}" type="slidenum">
              <a:rPr lang="en-US" altLang="en-US" smtClean="0"/>
              <a:pPr/>
              <a:t>‹#›</a:t>
            </a:fld>
            <a:endParaRPr lang="en-US" altLang="en-US"/>
          </a:p>
        </p:txBody>
      </p:sp>
    </p:spTree>
    <p:extLst>
      <p:ext uri="{BB962C8B-B14F-4D97-AF65-F5344CB8AC3E}">
        <p14:creationId xmlns:p14="http://schemas.microsoft.com/office/powerpoint/2010/main" val="1190979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350" y="117475"/>
            <a:ext cx="8077200" cy="609600"/>
          </a:xfrm>
        </p:spPr>
        <p:txBody>
          <a:bodyPr/>
          <a:lstStyle/>
          <a:p>
            <a:r>
              <a:rPr lang="en-US"/>
              <a:t>Click to edit Master title style</a:t>
            </a:r>
          </a:p>
        </p:txBody>
      </p:sp>
      <p:sp>
        <p:nvSpPr>
          <p:cNvPr id="3" name="Text Placeholder 2"/>
          <p:cNvSpPr>
            <a:spLocks noGrp="1"/>
          </p:cNvSpPr>
          <p:nvPr>
            <p:ph type="body" sz="half" idx="1"/>
          </p:nvPr>
        </p:nvSpPr>
        <p:spPr>
          <a:xfrm>
            <a:off x="814388" y="1093788"/>
            <a:ext cx="3754437" cy="4903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1225" y="1093788"/>
            <a:ext cx="3754438" cy="4903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D7C2D5D2-FFA8-4B97-9D6C-DF120847B519}"/>
              </a:ext>
            </a:extLst>
          </p:cNvPr>
          <p:cNvSpPr>
            <a:spLocks noGrp="1" noChangeArrowheads="1"/>
          </p:cNvSpPr>
          <p:nvPr>
            <p:ph type="sldNum" sz="quarter" idx="10"/>
          </p:nvPr>
        </p:nvSpPr>
        <p:spPr>
          <a:ln/>
        </p:spPr>
        <p:txBody>
          <a:bodyPr/>
          <a:lstStyle>
            <a:lvl1pPr>
              <a:defRPr/>
            </a:lvl1pPr>
          </a:lstStyle>
          <a:p>
            <a:fld id="{095C608A-E65C-4128-9B14-A1C7FF8F7794}" type="slidenum">
              <a:rPr lang="en-US" altLang="en-US" smtClean="0"/>
              <a:pPr/>
              <a:t>‹#›</a:t>
            </a:fld>
            <a:endParaRPr lang="en-US" altLang="en-US"/>
          </a:p>
        </p:txBody>
      </p:sp>
    </p:spTree>
    <p:extLst>
      <p:ext uri="{BB962C8B-B14F-4D97-AF65-F5344CB8AC3E}">
        <p14:creationId xmlns:p14="http://schemas.microsoft.com/office/powerpoint/2010/main" val="610842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6E2D77BB-A1E3-4E40-9A08-249BCF8B8523}"/>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a:t>
            </a:r>
            <a:r>
              <a:rPr lang="en-US" altLang="en-US" sz="1200" b="1" dirty="0" err="1">
                <a:solidFill>
                  <a:srgbClr val="002060"/>
                </a:solidFill>
              </a:rPr>
              <a:t>Korth</a:t>
            </a:r>
            <a:r>
              <a:rPr lang="en-US" altLang="en-US" sz="1200" b="1" dirty="0">
                <a:solidFill>
                  <a:srgbClr val="002060"/>
                </a:solidFill>
              </a:rPr>
              <a:t>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613378"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a:t>Click to edit Master title style</a:t>
            </a:r>
            <a:endParaRPr lang="en-US" dirty="0"/>
          </a:p>
        </p:txBody>
      </p:sp>
      <p:sp>
        <p:nvSpPr>
          <p:cNvPr id="7" name="Rectangle 4">
            <a:extLst>
              <a:ext uri="{FF2B5EF4-FFF2-40B4-BE49-F238E27FC236}">
                <a16:creationId xmlns:a16="http://schemas.microsoft.com/office/drawing/2014/main" id="{4053C40E-D8FC-4564-9F45-CF1A70873460}"/>
              </a:ext>
            </a:extLst>
          </p:cNvPr>
          <p:cNvSpPr>
            <a:spLocks noGrp="1" noChangeArrowheads="1"/>
          </p:cNvSpPr>
          <p:nvPr>
            <p:ph type="ftr" sz="quarter" idx="10"/>
          </p:nvPr>
        </p:nvSpPr>
        <p:spPr bwMode="auto">
          <a:xfrm>
            <a:off x="2862263" y="5780088"/>
            <a:ext cx="34480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a:solidFill>
                  <a:srgbClr val="578963"/>
                </a:solidFill>
                <a:latin typeface="Times New Roman" charset="0"/>
                <a:ea typeface="+mn-ea"/>
                <a:cs typeface="+mn-cs"/>
              </a:defRPr>
            </a:lvl1pPr>
          </a:lstStyle>
          <a:p>
            <a:pPr>
              <a:defRPr/>
            </a:pPr>
            <a:r>
              <a:rPr lang="en-US" dirty="0"/>
              <a:t>7</a:t>
            </a:r>
          </a:p>
        </p:txBody>
      </p:sp>
      <p:sp>
        <p:nvSpPr>
          <p:cNvPr id="8" name="Rectangle 5">
            <a:extLst>
              <a:ext uri="{FF2B5EF4-FFF2-40B4-BE49-F238E27FC236}">
                <a16:creationId xmlns:a16="http://schemas.microsoft.com/office/drawing/2014/main" id="{D2D242F4-2B18-4F93-AF83-C0B3D393143B}"/>
              </a:ext>
            </a:extLst>
          </p:cNvPr>
          <p:cNvSpPr>
            <a:spLocks noGrp="1" noChangeArrowheads="1"/>
          </p:cNvSpPr>
          <p:nvPr>
            <p:ph type="sldNum" sz="quarter" idx="11"/>
          </p:nvPr>
        </p:nvSpPr>
        <p:spPr>
          <a:xfrm>
            <a:off x="6596063" y="6218238"/>
            <a:ext cx="1905000" cy="457200"/>
          </a:xfrm>
        </p:spPr>
        <p:txBody>
          <a:bodyPr/>
          <a:lstStyle>
            <a:lvl1pPr>
              <a:defRPr smtClean="0">
                <a:solidFill>
                  <a:srgbClr val="578963"/>
                </a:solidFill>
              </a:defRPr>
            </a:lvl1pPr>
          </a:lstStyle>
          <a:p>
            <a:fld id="{095C608A-E65C-4128-9B14-A1C7FF8F7794}" type="slidenum">
              <a:rPr lang="en-US" altLang="en-US" smtClean="0"/>
              <a:pPr/>
              <a:t>‹#›</a:t>
            </a:fld>
            <a:endParaRPr lang="en-US" altLang="en-US"/>
          </a:p>
        </p:txBody>
      </p:sp>
      <p:pic>
        <p:nvPicPr>
          <p:cNvPr id="9" name="Picture 8" descr="Cover-6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56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graphicFrame>
        <p:nvGraphicFramePr>
          <p:cNvPr id="3" name="Rectangle 2"/>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95788" name="Clip" r:id="rId3" imgW="0" imgH="0" progId="MS_ClipArt_Gallery.2">
                  <p:embed/>
                </p:oleObj>
              </mc:Choice>
              <mc:Fallback>
                <p:oleObj name="Clip" r:id="rId3" imgW="0" imgH="0" progId="MS_ClipArt_Gallery.2">
                  <p:embed/>
                  <p:pic>
                    <p:nvPicPr>
                      <p:cNvPr id="2050" name="Rectangle 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7"/>
          <p:cNvSpPr txBox="1">
            <a:spLocks noChangeArrowheads="1"/>
          </p:cNvSpPr>
          <p:nvPr/>
        </p:nvSpPr>
        <p:spPr bwMode="auto">
          <a:xfrm>
            <a:off x="2674938" y="5726113"/>
            <a:ext cx="3694112" cy="793750"/>
          </a:xfrm>
          <a:prstGeom prst="rect">
            <a:avLst/>
          </a:prstGeom>
          <a:noFill/>
          <a:ln w="9525">
            <a:noFill/>
            <a:miter lim="800000"/>
            <a:headEnd/>
            <a:tailEnd/>
          </a:ln>
          <a:effectLst/>
        </p:spPr>
        <p:txBody>
          <a:bodyPr wrap="none">
            <a:spAutoFit/>
          </a:bodyPr>
          <a:lstStyle>
            <a:lvl1pPr>
              <a:defRPr sz="1600">
                <a:solidFill>
                  <a:schemeClr val="tx1"/>
                </a:solidFill>
                <a:latin typeface="Helvetica" pitchFamily="34" charset="0"/>
                <a:ea typeface="ＭＳ Ｐゴシック" pitchFamily="34" charset="-128"/>
              </a:defRPr>
            </a:lvl1pPr>
            <a:lvl2pPr marL="37931725" indent="-37474525">
              <a:defRPr sz="1600">
                <a:solidFill>
                  <a:schemeClr val="tx1"/>
                </a:solidFill>
                <a:latin typeface="Helvetica" pitchFamily="34" charset="0"/>
                <a:ea typeface="ＭＳ Ｐゴシック" pitchFamily="34" charset="-128"/>
              </a:defRPr>
            </a:lvl2pPr>
            <a:lvl3pPr>
              <a:defRPr sz="1600">
                <a:solidFill>
                  <a:schemeClr val="tx1"/>
                </a:solidFill>
                <a:latin typeface="Helvetica" pitchFamily="34" charset="0"/>
                <a:ea typeface="ＭＳ Ｐゴシック" pitchFamily="34" charset="-128"/>
              </a:defRPr>
            </a:lvl3pPr>
            <a:lvl4pPr>
              <a:defRPr sz="1600">
                <a:solidFill>
                  <a:schemeClr val="tx1"/>
                </a:solidFill>
                <a:latin typeface="Helvetica" pitchFamily="34" charset="0"/>
                <a:ea typeface="ＭＳ Ｐゴシック" pitchFamily="34" charset="-128"/>
              </a:defRPr>
            </a:lvl4pPr>
            <a:lvl5pPr>
              <a:defRPr sz="1600">
                <a:solidFill>
                  <a:schemeClr val="tx1"/>
                </a:solidFill>
                <a:latin typeface="Helvetica"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4"/>
              </a:rPr>
              <a:t>www.db-book.com</a:t>
            </a:r>
            <a:r>
              <a:rPr lang="en-US" altLang="en-US" sz="1200" b="1" dirty="0">
                <a:solidFill>
                  <a:srgbClr val="002060"/>
                </a:solidFill>
              </a:rPr>
              <a:t> for conditions on re-use </a:t>
            </a:r>
          </a:p>
        </p:txBody>
      </p:sp>
      <p:pic>
        <p:nvPicPr>
          <p:cNvPr id="5" name="Picture 8" descr="Cover-6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92238"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194"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dirty="0"/>
              <a:t>Click to edit Master title style</a:t>
            </a:r>
          </a:p>
        </p:txBody>
      </p:sp>
      <p:sp>
        <p:nvSpPr>
          <p:cNvPr id="6" name="Slide Number Placeholder 5"/>
          <p:cNvSpPr>
            <a:spLocks noGrp="1" noChangeArrowheads="1"/>
          </p:cNvSpPr>
          <p:nvPr>
            <p:ph type="sldNum" sz="quarter" idx="10"/>
          </p:nvPr>
        </p:nvSpPr>
        <p:spPr>
          <a:xfrm>
            <a:off x="6596063" y="6218238"/>
            <a:ext cx="1905000" cy="457200"/>
          </a:xfrm>
        </p:spPr>
        <p:txBody>
          <a:bodyPr/>
          <a:lstStyle>
            <a:lvl1pPr>
              <a:defRPr>
                <a:solidFill>
                  <a:srgbClr val="578963"/>
                </a:solidFill>
              </a:defRPr>
            </a:lvl1pPr>
          </a:lstStyle>
          <a:p>
            <a:fld id="{BDA3A738-B625-42E8-B45B-4F9A2CD8B330}" type="slidenum">
              <a:rPr lang="en-US" altLang="en-US"/>
              <a:pPr/>
              <a:t>‹#›</a:t>
            </a:fld>
            <a:endParaRPr lang="en-US" altLang="en-US"/>
          </a:p>
        </p:txBody>
      </p:sp>
    </p:spTree>
    <p:extLst>
      <p:ext uri="{BB962C8B-B14F-4D97-AF65-F5344CB8AC3E}">
        <p14:creationId xmlns:p14="http://schemas.microsoft.com/office/powerpoint/2010/main" val="2327149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0"/>
        <p:cNvGrpSpPr/>
        <p:nvPr/>
      </p:nvGrpSpPr>
      <p:grpSpPr>
        <a:xfrm>
          <a:off x="0" y="0"/>
          <a:ext cx="0" cy="0"/>
          <a:chOff x="0" y="0"/>
          <a:chExt cx="0" cy="0"/>
        </a:xfrm>
      </p:grpSpPr>
      <p:sp>
        <p:nvSpPr>
          <p:cNvPr id="92" name="Google Shape;92;p4"/>
          <p:cNvSpPr txBox="1">
            <a:spLocks noGrp="1"/>
          </p:cNvSpPr>
          <p:nvPr>
            <p:ph type="title"/>
          </p:nvPr>
        </p:nvSpPr>
        <p:spPr>
          <a:xfrm>
            <a:off x="713100" y="719200"/>
            <a:ext cx="7717500" cy="14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ysClr val="windowText" lastClr="000000"/>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93" name="Google Shape;93;p4"/>
          <p:cNvSpPr txBox="1">
            <a:spLocks noGrp="1"/>
          </p:cNvSpPr>
          <p:nvPr>
            <p:ph type="body" idx="1"/>
          </p:nvPr>
        </p:nvSpPr>
        <p:spPr>
          <a:xfrm>
            <a:off x="713100" y="2426200"/>
            <a:ext cx="7717500" cy="3712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160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94" name="Google Shape;94;p4"/>
          <p:cNvSpPr/>
          <p:nvPr/>
        </p:nvSpPr>
        <p:spPr>
          <a:xfrm>
            <a:off x="-384822" y="-270237"/>
            <a:ext cx="1152605" cy="984639"/>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4"/>
          <p:cNvGrpSpPr/>
          <p:nvPr/>
        </p:nvGrpSpPr>
        <p:grpSpPr>
          <a:xfrm>
            <a:off x="30271" y="-417901"/>
            <a:ext cx="1365914" cy="1186749"/>
            <a:chOff x="4042250" y="1243325"/>
            <a:chExt cx="762825" cy="497075"/>
          </a:xfrm>
        </p:grpSpPr>
        <p:sp>
          <p:nvSpPr>
            <p:cNvPr id="96" name="Google Shape;96;p4"/>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4"/>
          <p:cNvSpPr/>
          <p:nvPr/>
        </p:nvSpPr>
        <p:spPr>
          <a:xfrm rot="-10570616">
            <a:off x="7439769" y="5205235"/>
            <a:ext cx="3597725" cy="3615788"/>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7724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2EA6-03DB-45C3-BBAD-EAC3D89B0C4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5C0D4E-BB90-4253-AD75-EF0BB73CA3E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E6832E-3C0C-4FD4-8975-0CC2EA7BA643}"/>
              </a:ext>
            </a:extLst>
          </p:cNvPr>
          <p:cNvSpPr>
            <a:spLocks noGrp="1"/>
          </p:cNvSpPr>
          <p:nvPr>
            <p:ph type="dt" sz="half" idx="10"/>
          </p:nvPr>
        </p:nvSpPr>
        <p:spPr/>
        <p:txBody>
          <a:bodyPr/>
          <a:lstStyle/>
          <a:p>
            <a:fld id="{F6C99BB6-3345-4F15-98FB-C8F81CF5E460}" type="datetimeFigureOut">
              <a:rPr lang="en-US" smtClean="0"/>
              <a:t>3/2/2025</a:t>
            </a:fld>
            <a:endParaRPr lang="en-US"/>
          </a:p>
        </p:txBody>
      </p:sp>
      <p:sp>
        <p:nvSpPr>
          <p:cNvPr id="5" name="Footer Placeholder 4">
            <a:extLst>
              <a:ext uri="{FF2B5EF4-FFF2-40B4-BE49-F238E27FC236}">
                <a16:creationId xmlns:a16="http://schemas.microsoft.com/office/drawing/2014/main" id="{84B85045-FB36-4380-9752-82077F152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24A34-8CE1-486C-AD25-20A391E8AA1A}"/>
              </a:ext>
            </a:extLst>
          </p:cNvPr>
          <p:cNvSpPr>
            <a:spLocks noGrp="1"/>
          </p:cNvSpPr>
          <p:nvPr>
            <p:ph type="sldNum" sz="quarter" idx="12"/>
          </p:nvPr>
        </p:nvSpPr>
        <p:spPr/>
        <p:txBody>
          <a:bodyPr/>
          <a:lstStyle/>
          <a:p>
            <a:fld id="{00875F9F-CEA9-431E-88AE-1953D2419BD1}" type="slidenum">
              <a:rPr lang="en-US" smtClean="0"/>
              <a:t>‹#›</a:t>
            </a:fld>
            <a:endParaRPr lang="en-US"/>
          </a:p>
        </p:txBody>
      </p:sp>
    </p:spTree>
    <p:extLst>
      <p:ext uri="{BB962C8B-B14F-4D97-AF65-F5344CB8AC3E}">
        <p14:creationId xmlns:p14="http://schemas.microsoft.com/office/powerpoint/2010/main" val="2058804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E2B5-3F1F-4372-826C-9CFC89BD5D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80DADD-9EE3-40E2-AF13-77D66F76E2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4B562-A62A-4F3E-9B65-E1ED90D41271}"/>
              </a:ext>
            </a:extLst>
          </p:cNvPr>
          <p:cNvSpPr>
            <a:spLocks noGrp="1"/>
          </p:cNvSpPr>
          <p:nvPr>
            <p:ph type="dt" sz="half" idx="10"/>
          </p:nvPr>
        </p:nvSpPr>
        <p:spPr/>
        <p:txBody>
          <a:bodyPr/>
          <a:lstStyle/>
          <a:p>
            <a:fld id="{F6C99BB6-3345-4F15-98FB-C8F81CF5E460}" type="datetimeFigureOut">
              <a:rPr lang="en-US" smtClean="0"/>
              <a:t>3/2/2025</a:t>
            </a:fld>
            <a:endParaRPr lang="en-US"/>
          </a:p>
        </p:txBody>
      </p:sp>
      <p:sp>
        <p:nvSpPr>
          <p:cNvPr id="5" name="Footer Placeholder 4">
            <a:extLst>
              <a:ext uri="{FF2B5EF4-FFF2-40B4-BE49-F238E27FC236}">
                <a16:creationId xmlns:a16="http://schemas.microsoft.com/office/drawing/2014/main" id="{3E26DBD3-A4A6-40A9-96C0-518064560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67823-00F5-4D6B-B85F-72A19E019346}"/>
              </a:ext>
            </a:extLst>
          </p:cNvPr>
          <p:cNvSpPr>
            <a:spLocks noGrp="1"/>
          </p:cNvSpPr>
          <p:nvPr>
            <p:ph type="sldNum" sz="quarter" idx="12"/>
          </p:nvPr>
        </p:nvSpPr>
        <p:spPr/>
        <p:txBody>
          <a:bodyPr/>
          <a:lstStyle/>
          <a:p>
            <a:fld id="{00875F9F-CEA9-431E-88AE-1953D2419BD1}" type="slidenum">
              <a:rPr lang="en-US" smtClean="0"/>
              <a:t>‹#›</a:t>
            </a:fld>
            <a:endParaRPr lang="en-US"/>
          </a:p>
        </p:txBody>
      </p:sp>
      <p:sp>
        <p:nvSpPr>
          <p:cNvPr id="7" name="Rectangle 6">
            <a:extLst>
              <a:ext uri="{FF2B5EF4-FFF2-40B4-BE49-F238E27FC236}">
                <a16:creationId xmlns:a16="http://schemas.microsoft.com/office/drawing/2014/main" id="{62603FD2-848C-4DF1-9E40-CD3A2771CE3A}"/>
              </a:ext>
            </a:extLst>
          </p:cNvPr>
          <p:cNvSpPr/>
          <p:nvPr userDrawn="1"/>
        </p:nvSpPr>
        <p:spPr>
          <a:xfrm>
            <a:off x="168641" y="1041410"/>
            <a:ext cx="872922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952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E2B5-3F1F-4372-826C-9CFC89BD5D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80DADD-9EE3-40E2-AF13-77D66F76E2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4B562-A62A-4F3E-9B65-E1ED90D41271}"/>
              </a:ext>
            </a:extLst>
          </p:cNvPr>
          <p:cNvSpPr>
            <a:spLocks noGrp="1"/>
          </p:cNvSpPr>
          <p:nvPr>
            <p:ph type="dt" sz="half" idx="10"/>
          </p:nvPr>
        </p:nvSpPr>
        <p:spPr/>
        <p:txBody>
          <a:bodyPr/>
          <a:lstStyle/>
          <a:p>
            <a:fld id="{F6C99BB6-3345-4F15-98FB-C8F81CF5E460}" type="datetimeFigureOut">
              <a:rPr lang="en-US" smtClean="0"/>
              <a:t>3/2/2025</a:t>
            </a:fld>
            <a:endParaRPr lang="en-US"/>
          </a:p>
        </p:txBody>
      </p:sp>
      <p:sp>
        <p:nvSpPr>
          <p:cNvPr id="5" name="Footer Placeholder 4">
            <a:extLst>
              <a:ext uri="{FF2B5EF4-FFF2-40B4-BE49-F238E27FC236}">
                <a16:creationId xmlns:a16="http://schemas.microsoft.com/office/drawing/2014/main" id="{3E26DBD3-A4A6-40A9-96C0-518064560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67823-00F5-4D6B-B85F-72A19E019346}"/>
              </a:ext>
            </a:extLst>
          </p:cNvPr>
          <p:cNvSpPr>
            <a:spLocks noGrp="1"/>
          </p:cNvSpPr>
          <p:nvPr>
            <p:ph type="sldNum" sz="quarter" idx="12"/>
          </p:nvPr>
        </p:nvSpPr>
        <p:spPr/>
        <p:txBody>
          <a:bodyPr/>
          <a:lstStyle/>
          <a:p>
            <a:fld id="{00875F9F-CEA9-431E-88AE-1953D2419BD1}" type="slidenum">
              <a:rPr lang="en-US" smtClean="0"/>
              <a:t>‹#›</a:t>
            </a:fld>
            <a:endParaRPr lang="en-US"/>
          </a:p>
        </p:txBody>
      </p:sp>
    </p:spTree>
    <p:extLst>
      <p:ext uri="{BB962C8B-B14F-4D97-AF65-F5344CB8AC3E}">
        <p14:creationId xmlns:p14="http://schemas.microsoft.com/office/powerpoint/2010/main" val="3782687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EA4A-AE4E-4330-ABD1-607255ED277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D8E3FD-8458-4B96-95E5-A63E659193D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56C5CD-AA0D-4802-BD7B-D2AFC802FB77}"/>
              </a:ext>
            </a:extLst>
          </p:cNvPr>
          <p:cNvSpPr>
            <a:spLocks noGrp="1"/>
          </p:cNvSpPr>
          <p:nvPr>
            <p:ph type="dt" sz="half" idx="10"/>
          </p:nvPr>
        </p:nvSpPr>
        <p:spPr/>
        <p:txBody>
          <a:bodyPr/>
          <a:lstStyle/>
          <a:p>
            <a:fld id="{F6C99BB6-3345-4F15-98FB-C8F81CF5E460}" type="datetimeFigureOut">
              <a:rPr lang="en-US" smtClean="0"/>
              <a:t>3/2/2025</a:t>
            </a:fld>
            <a:endParaRPr lang="en-US"/>
          </a:p>
        </p:txBody>
      </p:sp>
      <p:sp>
        <p:nvSpPr>
          <p:cNvPr id="5" name="Footer Placeholder 4">
            <a:extLst>
              <a:ext uri="{FF2B5EF4-FFF2-40B4-BE49-F238E27FC236}">
                <a16:creationId xmlns:a16="http://schemas.microsoft.com/office/drawing/2014/main" id="{19760DCD-1343-4FD4-A3E3-0105C62BA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F07F7-D30C-40E9-A46D-A0BB16C440D2}"/>
              </a:ext>
            </a:extLst>
          </p:cNvPr>
          <p:cNvSpPr>
            <a:spLocks noGrp="1"/>
          </p:cNvSpPr>
          <p:nvPr>
            <p:ph type="sldNum" sz="quarter" idx="12"/>
          </p:nvPr>
        </p:nvSpPr>
        <p:spPr/>
        <p:txBody>
          <a:bodyPr/>
          <a:lstStyle/>
          <a:p>
            <a:fld id="{00875F9F-CEA9-431E-88AE-1953D2419BD1}" type="slidenum">
              <a:rPr lang="en-US" smtClean="0"/>
              <a:t>‹#›</a:t>
            </a:fld>
            <a:endParaRPr lang="en-US"/>
          </a:p>
        </p:txBody>
      </p:sp>
    </p:spTree>
    <p:extLst>
      <p:ext uri="{BB962C8B-B14F-4D97-AF65-F5344CB8AC3E}">
        <p14:creationId xmlns:p14="http://schemas.microsoft.com/office/powerpoint/2010/main" val="213333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7424" y="1102497"/>
            <a:ext cx="8408126" cy="5367972"/>
          </a:xfrm>
        </p:spPr>
        <p:txBody>
          <a:bodyPr/>
          <a:lstStyle>
            <a:lvl1pPr marL="342900" indent="-342900">
              <a:buSzPct val="110000"/>
              <a:buFont typeface="Wingdings" panose="05000000000000000000" pitchFamily="2" charset="2"/>
              <a:buChar char="§"/>
              <a:defRPr sz="1700"/>
            </a:lvl1pPr>
            <a:lvl2pPr marL="742950" indent="-285750">
              <a:buSzPct val="110000"/>
              <a:buFont typeface="Arial" panose="020B0604020202020204" pitchFamily="34" charset="0"/>
              <a:buChar char="•"/>
              <a:defRPr sz="1700"/>
            </a:lvl2pPr>
            <a:lvl3pPr marL="1085850" indent="-228600">
              <a:buSzPct val="100000"/>
              <a:buFont typeface="Wingdings" panose="05000000000000000000" pitchFamily="2" charset="2"/>
              <a:buChar char="§"/>
              <a:defRPr sz="1700"/>
            </a:lvl3pPr>
            <a:lvl4pPr marL="1428750" indent="-228600">
              <a:buFont typeface="Arial" panose="020B0604020202020204" pitchFamily="34" charset="0"/>
              <a:buChar char="•"/>
              <a:defRPr sz="1700"/>
            </a:lvl4pPr>
            <a:lvl5pPr marL="1771650" indent="-228600">
              <a:buSzPct val="100000"/>
              <a:buFont typeface="Wingdings" panose="05000000000000000000" pitchFamily="2" charset="2"/>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E42D457B-4574-44A7-82F5-364A95AA2566}"/>
              </a:ext>
            </a:extLst>
          </p:cNvPr>
          <p:cNvSpPr>
            <a:spLocks noGrp="1" noChangeArrowheads="1"/>
          </p:cNvSpPr>
          <p:nvPr>
            <p:ph type="sldNum" sz="quarter" idx="10"/>
          </p:nvPr>
        </p:nvSpPr>
        <p:spPr>
          <a:ln/>
        </p:spPr>
        <p:txBody>
          <a:bodyPr/>
          <a:lstStyle>
            <a:lvl1pPr>
              <a:defRPr/>
            </a:lvl1pPr>
          </a:lstStyle>
          <a:p>
            <a:fld id="{F600C4E5-17D1-4872-B21D-2B4A18154A0C}" type="slidenum">
              <a:rPr lang="en-US" altLang="en-US" smtClean="0"/>
              <a:pPr/>
              <a:t>‹#›</a:t>
            </a:fld>
            <a:endParaRPr lang="en-US" altLang="en-US"/>
          </a:p>
        </p:txBody>
      </p:sp>
    </p:spTree>
    <p:extLst>
      <p:ext uri="{BB962C8B-B14F-4D97-AF65-F5344CB8AC3E}">
        <p14:creationId xmlns:p14="http://schemas.microsoft.com/office/powerpoint/2010/main" val="340781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79BC-FD80-4195-A51B-6F169A40C8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2F9DB-4EB1-41AF-8748-1B48F1A3ADD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73DAA8-DEEE-44E2-AC95-C242478318F1}"/>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8050A-5C56-4E08-8359-75163B7BE32C}"/>
              </a:ext>
            </a:extLst>
          </p:cNvPr>
          <p:cNvSpPr>
            <a:spLocks noGrp="1"/>
          </p:cNvSpPr>
          <p:nvPr>
            <p:ph type="dt" sz="half" idx="10"/>
          </p:nvPr>
        </p:nvSpPr>
        <p:spPr/>
        <p:txBody>
          <a:bodyPr/>
          <a:lstStyle/>
          <a:p>
            <a:fld id="{F6C99BB6-3345-4F15-98FB-C8F81CF5E460}" type="datetimeFigureOut">
              <a:rPr lang="en-US" smtClean="0"/>
              <a:t>3/2/2025</a:t>
            </a:fld>
            <a:endParaRPr lang="en-US"/>
          </a:p>
        </p:txBody>
      </p:sp>
      <p:sp>
        <p:nvSpPr>
          <p:cNvPr id="6" name="Footer Placeholder 5">
            <a:extLst>
              <a:ext uri="{FF2B5EF4-FFF2-40B4-BE49-F238E27FC236}">
                <a16:creationId xmlns:a16="http://schemas.microsoft.com/office/drawing/2014/main" id="{AFFC5454-AFB6-41C2-9834-DE73BAE9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D991B6-E73F-43E1-B2FF-49BD9436ED8C}"/>
              </a:ext>
            </a:extLst>
          </p:cNvPr>
          <p:cNvSpPr>
            <a:spLocks noGrp="1"/>
          </p:cNvSpPr>
          <p:nvPr>
            <p:ph type="sldNum" sz="quarter" idx="12"/>
          </p:nvPr>
        </p:nvSpPr>
        <p:spPr/>
        <p:txBody>
          <a:bodyPr/>
          <a:lstStyle/>
          <a:p>
            <a:fld id="{00875F9F-CEA9-431E-88AE-1953D2419BD1}" type="slidenum">
              <a:rPr lang="en-US" smtClean="0"/>
              <a:t>‹#›</a:t>
            </a:fld>
            <a:endParaRPr lang="en-US"/>
          </a:p>
        </p:txBody>
      </p:sp>
      <p:sp>
        <p:nvSpPr>
          <p:cNvPr id="8" name="Rectangle 7">
            <a:extLst>
              <a:ext uri="{FF2B5EF4-FFF2-40B4-BE49-F238E27FC236}">
                <a16:creationId xmlns:a16="http://schemas.microsoft.com/office/drawing/2014/main" id="{272D6B82-2A62-4C2E-9E32-F5CD2DC53AEA}"/>
              </a:ext>
            </a:extLst>
          </p:cNvPr>
          <p:cNvSpPr/>
          <p:nvPr userDrawn="1"/>
        </p:nvSpPr>
        <p:spPr>
          <a:xfrm>
            <a:off x="131190" y="1030239"/>
            <a:ext cx="872922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199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624B7-11FE-4766-907F-3117B6B08A2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7590CA-83FB-40EA-81C3-08F0181FA3E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5BEA02-EE01-48BC-9509-AECEC906132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CC5BD2-2BFA-43B4-8EFA-EA7EED05D3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1E7643-0061-45E6-BFD9-9F66D42F11C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BA894E-7AF8-4A06-A032-C08F74819753}"/>
              </a:ext>
            </a:extLst>
          </p:cNvPr>
          <p:cNvSpPr>
            <a:spLocks noGrp="1"/>
          </p:cNvSpPr>
          <p:nvPr>
            <p:ph type="dt" sz="half" idx="10"/>
          </p:nvPr>
        </p:nvSpPr>
        <p:spPr/>
        <p:txBody>
          <a:bodyPr/>
          <a:lstStyle/>
          <a:p>
            <a:fld id="{F6C99BB6-3345-4F15-98FB-C8F81CF5E460}" type="datetimeFigureOut">
              <a:rPr lang="en-US" smtClean="0"/>
              <a:t>3/2/2025</a:t>
            </a:fld>
            <a:endParaRPr lang="en-US"/>
          </a:p>
        </p:txBody>
      </p:sp>
      <p:sp>
        <p:nvSpPr>
          <p:cNvPr id="8" name="Footer Placeholder 7">
            <a:extLst>
              <a:ext uri="{FF2B5EF4-FFF2-40B4-BE49-F238E27FC236}">
                <a16:creationId xmlns:a16="http://schemas.microsoft.com/office/drawing/2014/main" id="{4E58C85A-C9C0-4204-A047-09838A2152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FF50B7-A69B-44D2-AFDD-3C0FA151C4E4}"/>
              </a:ext>
            </a:extLst>
          </p:cNvPr>
          <p:cNvSpPr>
            <a:spLocks noGrp="1"/>
          </p:cNvSpPr>
          <p:nvPr>
            <p:ph type="sldNum" sz="quarter" idx="12"/>
          </p:nvPr>
        </p:nvSpPr>
        <p:spPr/>
        <p:txBody>
          <a:bodyPr/>
          <a:lstStyle/>
          <a:p>
            <a:fld id="{00875F9F-CEA9-431E-88AE-1953D2419BD1}" type="slidenum">
              <a:rPr lang="en-US" smtClean="0"/>
              <a:t>‹#›</a:t>
            </a:fld>
            <a:endParaRPr lang="en-US"/>
          </a:p>
        </p:txBody>
      </p:sp>
    </p:spTree>
    <p:extLst>
      <p:ext uri="{BB962C8B-B14F-4D97-AF65-F5344CB8AC3E}">
        <p14:creationId xmlns:p14="http://schemas.microsoft.com/office/powerpoint/2010/main" val="3862122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E6AF-656F-4D6F-8233-57012C0D01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6DEBA1-BA44-4C96-8F4B-2B2C83A9AF3B}"/>
              </a:ext>
            </a:extLst>
          </p:cNvPr>
          <p:cNvSpPr>
            <a:spLocks noGrp="1"/>
          </p:cNvSpPr>
          <p:nvPr>
            <p:ph type="dt" sz="half" idx="10"/>
          </p:nvPr>
        </p:nvSpPr>
        <p:spPr/>
        <p:txBody>
          <a:bodyPr/>
          <a:lstStyle/>
          <a:p>
            <a:fld id="{F6C99BB6-3345-4F15-98FB-C8F81CF5E460}" type="datetimeFigureOut">
              <a:rPr lang="en-US" smtClean="0"/>
              <a:t>3/2/2025</a:t>
            </a:fld>
            <a:endParaRPr lang="en-US"/>
          </a:p>
        </p:txBody>
      </p:sp>
      <p:sp>
        <p:nvSpPr>
          <p:cNvPr id="4" name="Footer Placeholder 3">
            <a:extLst>
              <a:ext uri="{FF2B5EF4-FFF2-40B4-BE49-F238E27FC236}">
                <a16:creationId xmlns:a16="http://schemas.microsoft.com/office/drawing/2014/main" id="{18D51203-8EBF-4C95-BA03-F6799667E0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285B01-9FA4-4D26-867A-85A3F9263E62}"/>
              </a:ext>
            </a:extLst>
          </p:cNvPr>
          <p:cNvSpPr>
            <a:spLocks noGrp="1"/>
          </p:cNvSpPr>
          <p:nvPr>
            <p:ph type="sldNum" sz="quarter" idx="12"/>
          </p:nvPr>
        </p:nvSpPr>
        <p:spPr/>
        <p:txBody>
          <a:bodyPr/>
          <a:lstStyle/>
          <a:p>
            <a:fld id="{00875F9F-CEA9-431E-88AE-1953D2419BD1}" type="slidenum">
              <a:rPr lang="en-US" smtClean="0"/>
              <a:t>‹#›</a:t>
            </a:fld>
            <a:endParaRPr lang="en-US"/>
          </a:p>
        </p:txBody>
      </p:sp>
    </p:spTree>
    <p:extLst>
      <p:ext uri="{BB962C8B-B14F-4D97-AF65-F5344CB8AC3E}">
        <p14:creationId xmlns:p14="http://schemas.microsoft.com/office/powerpoint/2010/main" val="2205729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1FE347-4549-4167-98F2-4C4AC4AB3D4A}"/>
              </a:ext>
            </a:extLst>
          </p:cNvPr>
          <p:cNvSpPr>
            <a:spLocks noGrp="1"/>
          </p:cNvSpPr>
          <p:nvPr>
            <p:ph type="dt" sz="half" idx="10"/>
          </p:nvPr>
        </p:nvSpPr>
        <p:spPr/>
        <p:txBody>
          <a:bodyPr/>
          <a:lstStyle/>
          <a:p>
            <a:fld id="{F6C99BB6-3345-4F15-98FB-C8F81CF5E460}" type="datetimeFigureOut">
              <a:rPr lang="en-US" smtClean="0"/>
              <a:t>3/2/2025</a:t>
            </a:fld>
            <a:endParaRPr lang="en-US"/>
          </a:p>
        </p:txBody>
      </p:sp>
      <p:sp>
        <p:nvSpPr>
          <p:cNvPr id="3" name="Footer Placeholder 2">
            <a:extLst>
              <a:ext uri="{FF2B5EF4-FFF2-40B4-BE49-F238E27FC236}">
                <a16:creationId xmlns:a16="http://schemas.microsoft.com/office/drawing/2014/main" id="{5D8F0096-1D81-4F51-87F1-5FAE6376DC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D2E470-63BF-4555-BE75-B37C46D8B191}"/>
              </a:ext>
            </a:extLst>
          </p:cNvPr>
          <p:cNvSpPr>
            <a:spLocks noGrp="1"/>
          </p:cNvSpPr>
          <p:nvPr>
            <p:ph type="sldNum" sz="quarter" idx="12"/>
          </p:nvPr>
        </p:nvSpPr>
        <p:spPr/>
        <p:txBody>
          <a:bodyPr/>
          <a:lstStyle/>
          <a:p>
            <a:fld id="{00875F9F-CEA9-431E-88AE-1953D2419BD1}" type="slidenum">
              <a:rPr lang="en-US" smtClean="0"/>
              <a:t>‹#›</a:t>
            </a:fld>
            <a:endParaRPr lang="en-US"/>
          </a:p>
        </p:txBody>
      </p:sp>
    </p:spTree>
    <p:extLst>
      <p:ext uri="{BB962C8B-B14F-4D97-AF65-F5344CB8AC3E}">
        <p14:creationId xmlns:p14="http://schemas.microsoft.com/office/powerpoint/2010/main" val="961581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5FEF-2930-4463-8452-291384161E4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AC53B8-110D-43C2-A179-A9C189886AF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7C10A2-BF36-49A1-A58E-AED52F5A5A8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F3D4BA-8897-424F-B362-A9E7D02B89F5}"/>
              </a:ext>
            </a:extLst>
          </p:cNvPr>
          <p:cNvSpPr>
            <a:spLocks noGrp="1"/>
          </p:cNvSpPr>
          <p:nvPr>
            <p:ph type="dt" sz="half" idx="10"/>
          </p:nvPr>
        </p:nvSpPr>
        <p:spPr/>
        <p:txBody>
          <a:bodyPr/>
          <a:lstStyle/>
          <a:p>
            <a:fld id="{F6C99BB6-3345-4F15-98FB-C8F81CF5E460}" type="datetimeFigureOut">
              <a:rPr lang="en-US" smtClean="0"/>
              <a:t>3/2/2025</a:t>
            </a:fld>
            <a:endParaRPr lang="en-US"/>
          </a:p>
        </p:txBody>
      </p:sp>
      <p:sp>
        <p:nvSpPr>
          <p:cNvPr id="6" name="Footer Placeholder 5">
            <a:extLst>
              <a:ext uri="{FF2B5EF4-FFF2-40B4-BE49-F238E27FC236}">
                <a16:creationId xmlns:a16="http://schemas.microsoft.com/office/drawing/2014/main" id="{B2826650-E9E3-4704-BCF2-19D3E4BDAB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A70F0-0A21-49A0-ADA4-05B324CE7040}"/>
              </a:ext>
            </a:extLst>
          </p:cNvPr>
          <p:cNvSpPr>
            <a:spLocks noGrp="1"/>
          </p:cNvSpPr>
          <p:nvPr>
            <p:ph type="sldNum" sz="quarter" idx="12"/>
          </p:nvPr>
        </p:nvSpPr>
        <p:spPr/>
        <p:txBody>
          <a:bodyPr/>
          <a:lstStyle/>
          <a:p>
            <a:fld id="{00875F9F-CEA9-431E-88AE-1953D2419BD1}" type="slidenum">
              <a:rPr lang="en-US" smtClean="0"/>
              <a:t>‹#›</a:t>
            </a:fld>
            <a:endParaRPr lang="en-US"/>
          </a:p>
        </p:txBody>
      </p:sp>
    </p:spTree>
    <p:extLst>
      <p:ext uri="{BB962C8B-B14F-4D97-AF65-F5344CB8AC3E}">
        <p14:creationId xmlns:p14="http://schemas.microsoft.com/office/powerpoint/2010/main" val="2954151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6BD73-64B4-4FE4-A829-F9791AB5B26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3AAC98-6371-4938-88E5-8404090B059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0FF661-C543-422B-BA8A-5F943DB84A3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E0B986-D387-477B-9866-89E1C241D90F}"/>
              </a:ext>
            </a:extLst>
          </p:cNvPr>
          <p:cNvSpPr>
            <a:spLocks noGrp="1"/>
          </p:cNvSpPr>
          <p:nvPr>
            <p:ph type="dt" sz="half" idx="10"/>
          </p:nvPr>
        </p:nvSpPr>
        <p:spPr/>
        <p:txBody>
          <a:bodyPr/>
          <a:lstStyle/>
          <a:p>
            <a:fld id="{F6C99BB6-3345-4F15-98FB-C8F81CF5E460}" type="datetimeFigureOut">
              <a:rPr lang="en-US" smtClean="0"/>
              <a:t>3/2/2025</a:t>
            </a:fld>
            <a:endParaRPr lang="en-US"/>
          </a:p>
        </p:txBody>
      </p:sp>
      <p:sp>
        <p:nvSpPr>
          <p:cNvPr id="6" name="Footer Placeholder 5">
            <a:extLst>
              <a:ext uri="{FF2B5EF4-FFF2-40B4-BE49-F238E27FC236}">
                <a16:creationId xmlns:a16="http://schemas.microsoft.com/office/drawing/2014/main" id="{56E87C1D-9B48-41F8-B24F-7FEBFF8EF8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BF0350-3D89-4316-9400-E694954ADD2E}"/>
              </a:ext>
            </a:extLst>
          </p:cNvPr>
          <p:cNvSpPr>
            <a:spLocks noGrp="1"/>
          </p:cNvSpPr>
          <p:nvPr>
            <p:ph type="sldNum" sz="quarter" idx="12"/>
          </p:nvPr>
        </p:nvSpPr>
        <p:spPr/>
        <p:txBody>
          <a:bodyPr/>
          <a:lstStyle/>
          <a:p>
            <a:fld id="{00875F9F-CEA9-431E-88AE-1953D2419BD1}" type="slidenum">
              <a:rPr lang="en-US" smtClean="0"/>
              <a:t>‹#›</a:t>
            </a:fld>
            <a:endParaRPr lang="en-US"/>
          </a:p>
        </p:txBody>
      </p:sp>
    </p:spTree>
    <p:extLst>
      <p:ext uri="{BB962C8B-B14F-4D97-AF65-F5344CB8AC3E}">
        <p14:creationId xmlns:p14="http://schemas.microsoft.com/office/powerpoint/2010/main" val="2076678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90DA-F8D7-482A-BFC5-81B4DA2930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4D5E28-7C27-42B2-8712-807A1DE512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8579A-AA5B-480F-BD5F-55FC4794307F}"/>
              </a:ext>
            </a:extLst>
          </p:cNvPr>
          <p:cNvSpPr>
            <a:spLocks noGrp="1"/>
          </p:cNvSpPr>
          <p:nvPr>
            <p:ph type="dt" sz="half" idx="10"/>
          </p:nvPr>
        </p:nvSpPr>
        <p:spPr/>
        <p:txBody>
          <a:bodyPr/>
          <a:lstStyle/>
          <a:p>
            <a:fld id="{F6C99BB6-3345-4F15-98FB-C8F81CF5E460}" type="datetimeFigureOut">
              <a:rPr lang="en-US" smtClean="0"/>
              <a:t>3/2/2025</a:t>
            </a:fld>
            <a:endParaRPr lang="en-US"/>
          </a:p>
        </p:txBody>
      </p:sp>
      <p:sp>
        <p:nvSpPr>
          <p:cNvPr id="5" name="Footer Placeholder 4">
            <a:extLst>
              <a:ext uri="{FF2B5EF4-FFF2-40B4-BE49-F238E27FC236}">
                <a16:creationId xmlns:a16="http://schemas.microsoft.com/office/drawing/2014/main" id="{76D8E3A4-8E12-4ACD-8A7F-41FFCCCDF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CDF8A-EAC0-4F54-9F90-F653853703B7}"/>
              </a:ext>
            </a:extLst>
          </p:cNvPr>
          <p:cNvSpPr>
            <a:spLocks noGrp="1"/>
          </p:cNvSpPr>
          <p:nvPr>
            <p:ph type="sldNum" sz="quarter" idx="12"/>
          </p:nvPr>
        </p:nvSpPr>
        <p:spPr/>
        <p:txBody>
          <a:bodyPr/>
          <a:lstStyle/>
          <a:p>
            <a:fld id="{00875F9F-CEA9-431E-88AE-1953D2419BD1}" type="slidenum">
              <a:rPr lang="en-US" smtClean="0"/>
              <a:t>‹#›</a:t>
            </a:fld>
            <a:endParaRPr lang="en-US"/>
          </a:p>
        </p:txBody>
      </p:sp>
    </p:spTree>
    <p:extLst>
      <p:ext uri="{BB962C8B-B14F-4D97-AF65-F5344CB8AC3E}">
        <p14:creationId xmlns:p14="http://schemas.microsoft.com/office/powerpoint/2010/main" val="2208137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BF9BB6-4212-45B7-B9B6-A74D2CF0927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630AFF-7AB5-4097-831D-B879590CA7D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E9CB8-476B-4299-B182-A97DE82A8089}"/>
              </a:ext>
            </a:extLst>
          </p:cNvPr>
          <p:cNvSpPr>
            <a:spLocks noGrp="1"/>
          </p:cNvSpPr>
          <p:nvPr>
            <p:ph type="dt" sz="half" idx="10"/>
          </p:nvPr>
        </p:nvSpPr>
        <p:spPr/>
        <p:txBody>
          <a:bodyPr/>
          <a:lstStyle/>
          <a:p>
            <a:fld id="{F6C99BB6-3345-4F15-98FB-C8F81CF5E460}" type="datetimeFigureOut">
              <a:rPr lang="en-US" smtClean="0"/>
              <a:t>3/2/2025</a:t>
            </a:fld>
            <a:endParaRPr lang="en-US"/>
          </a:p>
        </p:txBody>
      </p:sp>
      <p:sp>
        <p:nvSpPr>
          <p:cNvPr id="5" name="Footer Placeholder 4">
            <a:extLst>
              <a:ext uri="{FF2B5EF4-FFF2-40B4-BE49-F238E27FC236}">
                <a16:creationId xmlns:a16="http://schemas.microsoft.com/office/drawing/2014/main" id="{81CCB02E-C9E7-4428-A1DE-A11D7463A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EC093-BB99-45A3-A054-4A7A7D831E35}"/>
              </a:ext>
            </a:extLst>
          </p:cNvPr>
          <p:cNvSpPr>
            <a:spLocks noGrp="1"/>
          </p:cNvSpPr>
          <p:nvPr>
            <p:ph type="sldNum" sz="quarter" idx="12"/>
          </p:nvPr>
        </p:nvSpPr>
        <p:spPr/>
        <p:txBody>
          <a:bodyPr/>
          <a:lstStyle/>
          <a:p>
            <a:fld id="{00875F9F-CEA9-431E-88AE-1953D2419BD1}" type="slidenum">
              <a:rPr lang="en-US" smtClean="0"/>
              <a:t>‹#›</a:t>
            </a:fld>
            <a:endParaRPr lang="en-US"/>
          </a:p>
        </p:txBody>
      </p:sp>
    </p:spTree>
    <p:extLst>
      <p:ext uri="{BB962C8B-B14F-4D97-AF65-F5344CB8AC3E}">
        <p14:creationId xmlns:p14="http://schemas.microsoft.com/office/powerpoint/2010/main" val="304124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4747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4863" y="4073662"/>
            <a:ext cx="7772400" cy="1500187"/>
          </a:xfrm>
        </p:spPr>
        <p:txBody>
          <a:bodyPr anchor="b"/>
          <a:lstStyle>
            <a:lvl1pPr marL="342900" indent="-342900">
              <a:buFont typeface="Wingdings" panose="05000000000000000000" pitchFamily="2" charset="2"/>
              <a:buChar char="§"/>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9833A2CD-6A4B-4240-88F1-B4D7FEB50A79}"/>
              </a:ext>
            </a:extLst>
          </p:cNvPr>
          <p:cNvSpPr>
            <a:spLocks noGrp="1" noChangeArrowheads="1"/>
          </p:cNvSpPr>
          <p:nvPr>
            <p:ph type="sldNum" sz="quarter" idx="10"/>
          </p:nvPr>
        </p:nvSpPr>
        <p:spPr>
          <a:ln/>
        </p:spPr>
        <p:txBody>
          <a:bodyPr/>
          <a:lstStyle>
            <a:lvl1pPr>
              <a:defRPr/>
            </a:lvl1pPr>
          </a:lstStyle>
          <a:p>
            <a:fld id="{97A4DA84-7C54-4922-9BD2-218B9C93454C}" type="slidenum">
              <a:rPr lang="en-US" altLang="en-US" smtClean="0"/>
              <a:pPr/>
              <a:t>‹#›</a:t>
            </a:fld>
            <a:endParaRPr lang="en-US" altLang="en-US"/>
          </a:p>
        </p:txBody>
      </p:sp>
    </p:spTree>
    <p:extLst>
      <p:ext uri="{BB962C8B-B14F-4D97-AF65-F5344CB8AC3E}">
        <p14:creationId xmlns:p14="http://schemas.microsoft.com/office/powerpoint/2010/main" val="305259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Rectangle 3">
            <a:extLst>
              <a:ext uri="{FF2B5EF4-FFF2-40B4-BE49-F238E27FC236}">
                <a16:creationId xmlns:a16="http://schemas.microsoft.com/office/drawing/2014/main" id="{BC4FAFEB-DA24-40E3-81A3-2C7117781D6B}"/>
              </a:ext>
            </a:extLst>
          </p:cNvPr>
          <p:cNvSpPr>
            <a:spLocks noGrp="1" noChangeArrowheads="1"/>
          </p:cNvSpPr>
          <p:nvPr>
            <p:ph type="sldNum" sz="quarter" idx="10"/>
          </p:nvPr>
        </p:nvSpPr>
        <p:spPr>
          <a:ln/>
        </p:spPr>
        <p:txBody>
          <a:bodyPr/>
          <a:lstStyle>
            <a:lvl1pPr>
              <a:defRPr/>
            </a:lvl1pPr>
          </a:lstStyle>
          <a:p>
            <a:fld id="{095C608A-E65C-4128-9B14-A1C7FF8F7794}" type="slidenum">
              <a:rPr lang="en-US" altLang="en-US" smtClean="0"/>
              <a:pPr/>
              <a:t>‹#›</a:t>
            </a:fld>
            <a:endParaRPr lang="en-US" altLang="en-US"/>
          </a:p>
        </p:txBody>
      </p:sp>
      <p:sp>
        <p:nvSpPr>
          <p:cNvPr id="6" name="Content Placeholder 2">
            <a:extLst>
              <a:ext uri="{FF2B5EF4-FFF2-40B4-BE49-F238E27FC236}">
                <a16:creationId xmlns:a16="http://schemas.microsoft.com/office/drawing/2014/main" id="{EE86E211-15D2-459B-B331-A82FFB150BE0}"/>
              </a:ext>
            </a:extLst>
          </p:cNvPr>
          <p:cNvSpPr>
            <a:spLocks noGrp="1"/>
          </p:cNvSpPr>
          <p:nvPr>
            <p:ph idx="1"/>
          </p:nvPr>
        </p:nvSpPr>
        <p:spPr>
          <a:xfrm>
            <a:off x="437424" y="1102497"/>
            <a:ext cx="3985352" cy="5367972"/>
          </a:xfrm>
        </p:spPr>
        <p:txBody>
          <a:bodyPr/>
          <a:lstStyle>
            <a:lvl1pPr marL="342900" indent="-342900">
              <a:buSzPct val="110000"/>
              <a:buFont typeface="Wingdings" panose="05000000000000000000" pitchFamily="2" charset="2"/>
              <a:buChar char="§"/>
              <a:defRPr sz="1700"/>
            </a:lvl1pPr>
            <a:lvl2pPr marL="742950" indent="-285750">
              <a:buSzPct val="110000"/>
              <a:buFont typeface="Arial" panose="020B0604020202020204" pitchFamily="34" charset="0"/>
              <a:buChar char="•"/>
              <a:defRPr sz="1700"/>
            </a:lvl2pPr>
            <a:lvl3pPr marL="1085850" indent="-228600">
              <a:buSzPct val="100000"/>
              <a:buFont typeface="Wingdings" panose="05000000000000000000" pitchFamily="2" charset="2"/>
              <a:buChar char="§"/>
              <a:defRPr sz="1700"/>
            </a:lvl3pPr>
            <a:lvl4pPr marL="1428750" indent="-228600">
              <a:buFont typeface="Arial" panose="020B0604020202020204" pitchFamily="34" charset="0"/>
              <a:buChar char="•"/>
              <a:defRPr sz="1700"/>
            </a:lvl4pPr>
            <a:lvl5pPr marL="1771650" indent="-228600">
              <a:buSzPct val="100000"/>
              <a:buFont typeface="Wingdings" panose="05000000000000000000" pitchFamily="2" charset="2"/>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068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3">
            <a:extLst>
              <a:ext uri="{FF2B5EF4-FFF2-40B4-BE49-F238E27FC236}">
                <a16:creationId xmlns:a16="http://schemas.microsoft.com/office/drawing/2014/main" id="{42096E68-496F-4499-93E9-D10C62B93D1A}"/>
              </a:ext>
            </a:extLst>
          </p:cNvPr>
          <p:cNvSpPr>
            <a:spLocks noGrp="1" noChangeArrowheads="1"/>
          </p:cNvSpPr>
          <p:nvPr>
            <p:ph type="sldNum" sz="quarter" idx="10"/>
          </p:nvPr>
        </p:nvSpPr>
        <p:spPr>
          <a:ln/>
        </p:spPr>
        <p:txBody>
          <a:bodyPr/>
          <a:lstStyle>
            <a:lvl1pPr>
              <a:defRPr/>
            </a:lvl1pPr>
          </a:lstStyle>
          <a:p>
            <a:fld id="{157C8CC1-3681-45E8-ABC1-4AED96C0A1F3}" type="slidenum">
              <a:rPr lang="en-US" altLang="en-US" smtClean="0"/>
              <a:pPr/>
              <a:t>‹#›</a:t>
            </a:fld>
            <a:endParaRPr lang="en-US" altLang="en-US"/>
          </a:p>
        </p:txBody>
      </p:sp>
    </p:spTree>
    <p:extLst>
      <p:ext uri="{BB962C8B-B14F-4D97-AF65-F5344CB8AC3E}">
        <p14:creationId xmlns:p14="http://schemas.microsoft.com/office/powerpoint/2010/main" val="416435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3">
            <a:extLst>
              <a:ext uri="{FF2B5EF4-FFF2-40B4-BE49-F238E27FC236}">
                <a16:creationId xmlns:a16="http://schemas.microsoft.com/office/drawing/2014/main" id="{F8A17BCC-393D-48FB-8CCD-31D1E0C6FA40}"/>
              </a:ext>
            </a:extLst>
          </p:cNvPr>
          <p:cNvSpPr>
            <a:spLocks noGrp="1" noChangeArrowheads="1"/>
          </p:cNvSpPr>
          <p:nvPr>
            <p:ph type="sldNum" sz="quarter" idx="10"/>
          </p:nvPr>
        </p:nvSpPr>
        <p:spPr>
          <a:ln/>
        </p:spPr>
        <p:txBody>
          <a:bodyPr/>
          <a:lstStyle>
            <a:lvl1pPr>
              <a:defRPr/>
            </a:lvl1pPr>
          </a:lstStyle>
          <a:p>
            <a:fld id="{942E9807-3D77-44A7-8E78-8C65AED10C67}" type="slidenum">
              <a:rPr lang="en-US" altLang="en-US" smtClean="0"/>
              <a:pPr/>
              <a:t>‹#›</a:t>
            </a:fld>
            <a:endParaRPr lang="en-US" altLang="en-US"/>
          </a:p>
        </p:txBody>
      </p:sp>
    </p:spTree>
    <p:extLst>
      <p:ext uri="{BB962C8B-B14F-4D97-AF65-F5344CB8AC3E}">
        <p14:creationId xmlns:p14="http://schemas.microsoft.com/office/powerpoint/2010/main" val="230304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54EDB4F-7D4C-4F34-9AD3-169F9858A5EE}"/>
              </a:ext>
            </a:extLst>
          </p:cNvPr>
          <p:cNvSpPr>
            <a:spLocks noGrp="1" noChangeArrowheads="1"/>
          </p:cNvSpPr>
          <p:nvPr>
            <p:ph type="sldNum" sz="quarter" idx="10"/>
          </p:nvPr>
        </p:nvSpPr>
        <p:spPr>
          <a:ln/>
        </p:spPr>
        <p:txBody>
          <a:bodyPr/>
          <a:lstStyle>
            <a:lvl1pPr>
              <a:defRPr/>
            </a:lvl1pPr>
          </a:lstStyle>
          <a:p>
            <a:fld id="{072B68C0-5DDE-4576-AF52-92D32A1CEF94}" type="slidenum">
              <a:rPr lang="en-US" altLang="en-US" smtClean="0"/>
              <a:pPr/>
              <a:t>‹#›</a:t>
            </a:fld>
            <a:endParaRPr lang="en-US" altLang="en-US"/>
          </a:p>
        </p:txBody>
      </p:sp>
    </p:spTree>
    <p:extLst>
      <p:ext uri="{BB962C8B-B14F-4D97-AF65-F5344CB8AC3E}">
        <p14:creationId xmlns:p14="http://schemas.microsoft.com/office/powerpoint/2010/main" val="6254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1700"/>
            </a:lvl1pPr>
            <a:lvl2pPr>
              <a:defRPr sz="1700"/>
            </a:lvl2pPr>
            <a:lvl3pPr>
              <a:defRPr sz="1700"/>
            </a:lvl3pPr>
            <a:lvl4pPr>
              <a:defRPr sz="1700"/>
            </a:lvl4pPr>
            <a:lvl5pPr>
              <a:defRPr sz="17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AA8DFBA5-2441-4C97-8340-430BD863557C}"/>
              </a:ext>
            </a:extLst>
          </p:cNvPr>
          <p:cNvSpPr>
            <a:spLocks noGrp="1" noChangeArrowheads="1"/>
          </p:cNvSpPr>
          <p:nvPr>
            <p:ph type="sldNum" sz="quarter" idx="10"/>
          </p:nvPr>
        </p:nvSpPr>
        <p:spPr>
          <a:ln/>
        </p:spPr>
        <p:txBody>
          <a:bodyPr/>
          <a:lstStyle>
            <a:lvl1pPr>
              <a:defRPr/>
            </a:lvl1pPr>
          </a:lstStyle>
          <a:p>
            <a:fld id="{754AA7C7-5475-4424-A58D-E64214097C08}" type="slidenum">
              <a:rPr lang="en-US" altLang="en-US" smtClean="0"/>
              <a:pPr/>
              <a:t>‹#›</a:t>
            </a:fld>
            <a:endParaRPr lang="en-US" altLang="en-US"/>
          </a:p>
        </p:txBody>
      </p:sp>
    </p:spTree>
    <p:extLst>
      <p:ext uri="{BB962C8B-B14F-4D97-AF65-F5344CB8AC3E}">
        <p14:creationId xmlns:p14="http://schemas.microsoft.com/office/powerpoint/2010/main" val="2163570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D8B4ACE8-FA36-4C9A-B2D0-93D5FB40D304}"/>
              </a:ext>
            </a:extLst>
          </p:cNvPr>
          <p:cNvSpPr>
            <a:spLocks noGrp="1" noChangeArrowheads="1"/>
          </p:cNvSpPr>
          <p:nvPr>
            <p:ph type="sldNum" sz="quarter" idx="10"/>
          </p:nvPr>
        </p:nvSpPr>
        <p:spPr>
          <a:ln/>
        </p:spPr>
        <p:txBody>
          <a:bodyPr/>
          <a:lstStyle>
            <a:lvl1pPr>
              <a:defRPr/>
            </a:lvl1pPr>
          </a:lstStyle>
          <a:p>
            <a:fld id="{0BE6272F-0669-4616-9815-4752130E8750}" type="slidenum">
              <a:rPr lang="en-US" altLang="en-US" smtClean="0"/>
              <a:pPr/>
              <a:t>‹#›</a:t>
            </a:fld>
            <a:endParaRPr lang="en-US" altLang="en-US"/>
          </a:p>
        </p:txBody>
      </p:sp>
    </p:spTree>
    <p:extLst>
      <p:ext uri="{BB962C8B-B14F-4D97-AF65-F5344CB8AC3E}">
        <p14:creationId xmlns:p14="http://schemas.microsoft.com/office/powerpoint/2010/main" val="345537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B05D94-0FBF-40E0-A0E2-9EC3FEAB3CBA}"/>
              </a:ext>
            </a:extLst>
          </p:cNvPr>
          <p:cNvSpPr>
            <a:spLocks noGrp="1" noChangeArrowheads="1"/>
          </p:cNvSpPr>
          <p:nvPr>
            <p:ph type="body" idx="1"/>
          </p:nvPr>
        </p:nvSpPr>
        <p:spPr bwMode="auto">
          <a:xfrm>
            <a:off x="814388" y="1093788"/>
            <a:ext cx="7661275"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86403" name="Rectangle 3">
            <a:extLst>
              <a:ext uri="{FF2B5EF4-FFF2-40B4-BE49-F238E27FC236}">
                <a16:creationId xmlns:a16="http://schemas.microsoft.com/office/drawing/2014/main" id="{A6119F77-21C9-4FBD-95D1-4884EA2BEF6F}"/>
              </a:ext>
            </a:extLst>
          </p:cNvPr>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solidFill>
                  <a:schemeClr val="bg2"/>
                </a:solidFill>
                <a:latin typeface="Times New Roman" panose="02020603050405020304" pitchFamily="18" charset="0"/>
              </a:defRPr>
            </a:lvl1pPr>
          </a:lstStyle>
          <a:p>
            <a:fld id="{095C608A-E65C-4128-9B14-A1C7FF8F7794}" type="slidenum">
              <a:rPr lang="en-US" altLang="en-US" smtClean="0"/>
              <a:pPr/>
              <a:t>‹#›</a:t>
            </a:fld>
            <a:endParaRPr lang="en-US" altLang="en-US" dirty="0"/>
          </a:p>
        </p:txBody>
      </p:sp>
      <p:sp>
        <p:nvSpPr>
          <p:cNvPr id="486405" name="Text Box 5">
            <a:extLst>
              <a:ext uri="{FF2B5EF4-FFF2-40B4-BE49-F238E27FC236}">
                <a16:creationId xmlns:a16="http://schemas.microsoft.com/office/drawing/2014/main" id="{7FED4366-B3D8-4635-90AF-59F6E59B903B}"/>
              </a:ext>
            </a:extLst>
          </p:cNvPr>
          <p:cNvSpPr txBox="1">
            <a:spLocks noChangeArrowheads="1"/>
          </p:cNvSpPr>
          <p:nvPr/>
        </p:nvSpPr>
        <p:spPr bwMode="auto">
          <a:xfrm>
            <a:off x="4479984" y="6613525"/>
            <a:ext cx="447559" cy="246221"/>
          </a:xfrm>
          <a:prstGeom prst="rect">
            <a:avLst/>
          </a:prstGeom>
          <a:noFill/>
          <a:ln w="9525">
            <a:noFill/>
            <a:miter lim="800000"/>
            <a:headEnd/>
            <a:tailEnd/>
          </a:ln>
          <a:effec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8.</a:t>
            </a:r>
            <a:fld id="{370CC2A8-7410-4F9E-B2CB-FCF9B3031B7B}" type="slidenum">
              <a:rPr lang="en-US" altLang="en-US" sz="1000" b="1" smtClean="0">
                <a:solidFill>
                  <a:srgbClr val="002060"/>
                </a:solidFill>
              </a:rPr>
              <a:pPr algn="ctr">
                <a:spcBef>
                  <a:spcPct val="50000"/>
                </a:spcBef>
                <a:defRPr/>
              </a:pPr>
              <a:t>‹#›</a:t>
            </a:fld>
            <a:endParaRPr lang="en-US" altLang="en-US" sz="1000" b="1" dirty="0">
              <a:solidFill>
                <a:srgbClr val="002060"/>
              </a:solidFill>
            </a:endParaRPr>
          </a:p>
        </p:txBody>
      </p:sp>
      <p:sp>
        <p:nvSpPr>
          <p:cNvPr id="486406" name="Rectangle 6">
            <a:extLst>
              <a:ext uri="{FF2B5EF4-FFF2-40B4-BE49-F238E27FC236}">
                <a16:creationId xmlns:a16="http://schemas.microsoft.com/office/drawing/2014/main" id="{0CE0643F-4358-4AEC-B259-E86C95F0ED4B}"/>
              </a:ext>
            </a:extLst>
          </p:cNvPr>
          <p:cNvSpPr>
            <a:spLocks noGrp="1" noChangeArrowheads="1"/>
          </p:cNvSpPr>
          <p:nvPr>
            <p:ph type="title"/>
          </p:nvPr>
        </p:nvSpPr>
        <p:spPr bwMode="auto">
          <a:xfrm>
            <a:off x="768350" y="117475"/>
            <a:ext cx="80772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32" name="Freeform 8">
            <a:extLst>
              <a:ext uri="{FF2B5EF4-FFF2-40B4-BE49-F238E27FC236}">
                <a16:creationId xmlns:a16="http://schemas.microsoft.com/office/drawing/2014/main" id="{0669EEB5-E1E1-4615-B40A-87AE23727066}"/>
              </a:ext>
            </a:extLst>
          </p:cNvPr>
          <p:cNvSpPr>
            <a:spLocks/>
          </p:cNvSpPr>
          <p:nvPr/>
        </p:nvSpPr>
        <p:spPr bwMode="auto">
          <a:xfrm>
            <a:off x="8916988" y="5445125"/>
            <a:ext cx="227012" cy="47625"/>
          </a:xfrm>
          <a:custGeom>
            <a:avLst/>
            <a:gdLst>
              <a:gd name="T0" fmla="*/ 0 w 285"/>
              <a:gd name="T1" fmla="*/ 35963902 h 61"/>
              <a:gd name="T2" fmla="*/ 1268878 w 285"/>
              <a:gd name="T3" fmla="*/ 29258145 h 61"/>
              <a:gd name="T4" fmla="*/ 5710347 w 285"/>
              <a:gd name="T5" fmla="*/ 20724682 h 61"/>
              <a:gd name="T6" fmla="*/ 10785858 w 285"/>
              <a:gd name="T7" fmla="*/ 15238439 h 61"/>
              <a:gd name="T8" fmla="*/ 19033961 w 285"/>
              <a:gd name="T9" fmla="*/ 10362732 h 61"/>
              <a:gd name="T10" fmla="*/ 28550941 w 285"/>
              <a:gd name="T11" fmla="*/ 6095219 h 61"/>
              <a:gd name="T12" fmla="*/ 36164206 w 285"/>
              <a:gd name="T13" fmla="*/ 3656975 h 61"/>
              <a:gd name="T14" fmla="*/ 44412309 w 285"/>
              <a:gd name="T15" fmla="*/ 1218732 h 61"/>
              <a:gd name="T16" fmla="*/ 53929289 w 285"/>
              <a:gd name="T17" fmla="*/ 0 h 61"/>
              <a:gd name="T18" fmla="*/ 63446270 w 285"/>
              <a:gd name="T19" fmla="*/ 0 h 61"/>
              <a:gd name="T20" fmla="*/ 74866965 w 285"/>
              <a:gd name="T21" fmla="*/ 0 h 61"/>
              <a:gd name="T22" fmla="*/ 86921700 w 285"/>
              <a:gd name="T23" fmla="*/ 0 h 61"/>
              <a:gd name="T24" fmla="*/ 97707558 w 285"/>
              <a:gd name="T25" fmla="*/ 1218732 h 61"/>
              <a:gd name="T26" fmla="*/ 109762293 w 285"/>
              <a:gd name="T27" fmla="*/ 3656975 h 61"/>
              <a:gd name="T28" fmla="*/ 121817029 w 285"/>
              <a:gd name="T29" fmla="*/ 4876488 h 61"/>
              <a:gd name="T30" fmla="*/ 132602887 w 285"/>
              <a:gd name="T31" fmla="*/ 7314732 h 61"/>
              <a:gd name="T32" fmla="*/ 142119867 w 285"/>
              <a:gd name="T33" fmla="*/ 9143219 h 61"/>
              <a:gd name="T34" fmla="*/ 151636847 w 285"/>
              <a:gd name="T35" fmla="*/ 11581463 h 61"/>
              <a:gd name="T36" fmla="*/ 161153827 w 285"/>
              <a:gd name="T37" fmla="*/ 14019707 h 61"/>
              <a:gd name="T38" fmla="*/ 168767890 w 285"/>
              <a:gd name="T39" fmla="*/ 15238439 h 61"/>
              <a:gd name="T40" fmla="*/ 173209359 w 285"/>
              <a:gd name="T41" fmla="*/ 16457951 h 61"/>
              <a:gd name="T42" fmla="*/ 179553747 w 285"/>
              <a:gd name="T43" fmla="*/ 18896195 h 61"/>
              <a:gd name="T44" fmla="*/ 177015992 w 285"/>
              <a:gd name="T45" fmla="*/ 26819902 h 61"/>
              <a:gd name="T46" fmla="*/ 173209359 w 285"/>
              <a:gd name="T47" fmla="*/ 25601170 h 61"/>
              <a:gd name="T48" fmla="*/ 164961257 w 285"/>
              <a:gd name="T49" fmla="*/ 24382439 h 61"/>
              <a:gd name="T50" fmla="*/ 152906521 w 285"/>
              <a:gd name="T51" fmla="*/ 21944195 h 61"/>
              <a:gd name="T52" fmla="*/ 145927296 w 285"/>
              <a:gd name="T53" fmla="*/ 20724682 h 61"/>
              <a:gd name="T54" fmla="*/ 138313234 w 285"/>
              <a:gd name="T55" fmla="*/ 19505951 h 61"/>
              <a:gd name="T56" fmla="*/ 131334009 w 285"/>
              <a:gd name="T57" fmla="*/ 18896195 h 61"/>
              <a:gd name="T58" fmla="*/ 124355581 w 285"/>
              <a:gd name="T59" fmla="*/ 17676682 h 61"/>
              <a:gd name="T60" fmla="*/ 115472641 w 285"/>
              <a:gd name="T61" fmla="*/ 16457951 h 61"/>
              <a:gd name="T62" fmla="*/ 109762293 w 285"/>
              <a:gd name="T63" fmla="*/ 15238439 h 61"/>
              <a:gd name="T64" fmla="*/ 103417905 w 285"/>
              <a:gd name="T65" fmla="*/ 14019707 h 61"/>
              <a:gd name="T66" fmla="*/ 97707558 w 285"/>
              <a:gd name="T67" fmla="*/ 12800195 h 61"/>
              <a:gd name="T68" fmla="*/ 90094292 w 285"/>
              <a:gd name="T69" fmla="*/ 11581463 h 61"/>
              <a:gd name="T70" fmla="*/ 69791454 w 285"/>
              <a:gd name="T71" fmla="*/ 9143219 h 61"/>
              <a:gd name="T72" fmla="*/ 52660412 w 285"/>
              <a:gd name="T73" fmla="*/ 12800195 h 61"/>
              <a:gd name="T74" fmla="*/ 37433084 w 285"/>
              <a:gd name="T75" fmla="*/ 17676682 h 61"/>
              <a:gd name="T76" fmla="*/ 33626451 w 285"/>
              <a:gd name="T77" fmla="*/ 18896195 h 61"/>
              <a:gd name="T78" fmla="*/ 27282063 w 285"/>
              <a:gd name="T79" fmla="*/ 20724682 h 61"/>
              <a:gd name="T80" fmla="*/ 20302838 w 285"/>
              <a:gd name="T81" fmla="*/ 23162926 h 61"/>
              <a:gd name="T82" fmla="*/ 14592491 w 285"/>
              <a:gd name="T83" fmla="*/ 26819902 h 61"/>
              <a:gd name="T84" fmla="*/ 4441470 w 285"/>
              <a:gd name="T85" fmla="*/ 33525658 h 61"/>
              <a:gd name="T86" fmla="*/ 1268878 w 285"/>
              <a:gd name="T87" fmla="*/ 37182633 h 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5" h="61">
                <a:moveTo>
                  <a:pt x="2" y="61"/>
                </a:moveTo>
                <a:lnTo>
                  <a:pt x="0" y="59"/>
                </a:lnTo>
                <a:lnTo>
                  <a:pt x="0" y="55"/>
                </a:lnTo>
                <a:lnTo>
                  <a:pt x="2" y="48"/>
                </a:lnTo>
                <a:lnTo>
                  <a:pt x="5" y="40"/>
                </a:lnTo>
                <a:lnTo>
                  <a:pt x="9" y="34"/>
                </a:lnTo>
                <a:lnTo>
                  <a:pt x="13" y="31"/>
                </a:lnTo>
                <a:lnTo>
                  <a:pt x="17" y="25"/>
                </a:lnTo>
                <a:lnTo>
                  <a:pt x="24" y="21"/>
                </a:lnTo>
                <a:lnTo>
                  <a:pt x="30" y="17"/>
                </a:lnTo>
                <a:lnTo>
                  <a:pt x="40" y="13"/>
                </a:lnTo>
                <a:lnTo>
                  <a:pt x="45" y="10"/>
                </a:lnTo>
                <a:lnTo>
                  <a:pt x="51" y="8"/>
                </a:lnTo>
                <a:lnTo>
                  <a:pt x="57" y="6"/>
                </a:lnTo>
                <a:lnTo>
                  <a:pt x="64" y="6"/>
                </a:lnTo>
                <a:lnTo>
                  <a:pt x="70" y="2"/>
                </a:lnTo>
                <a:lnTo>
                  <a:pt x="78" y="2"/>
                </a:lnTo>
                <a:lnTo>
                  <a:pt x="85" y="0"/>
                </a:lnTo>
                <a:lnTo>
                  <a:pt x="93" y="0"/>
                </a:lnTo>
                <a:lnTo>
                  <a:pt x="100" y="0"/>
                </a:lnTo>
                <a:lnTo>
                  <a:pt x="110" y="0"/>
                </a:lnTo>
                <a:lnTo>
                  <a:pt x="118" y="0"/>
                </a:lnTo>
                <a:lnTo>
                  <a:pt x="129" y="0"/>
                </a:lnTo>
                <a:lnTo>
                  <a:pt x="137" y="0"/>
                </a:lnTo>
                <a:lnTo>
                  <a:pt x="146" y="2"/>
                </a:lnTo>
                <a:lnTo>
                  <a:pt x="154" y="2"/>
                </a:lnTo>
                <a:lnTo>
                  <a:pt x="163" y="4"/>
                </a:lnTo>
                <a:lnTo>
                  <a:pt x="173" y="6"/>
                </a:lnTo>
                <a:lnTo>
                  <a:pt x="182" y="8"/>
                </a:lnTo>
                <a:lnTo>
                  <a:pt x="192" y="8"/>
                </a:lnTo>
                <a:lnTo>
                  <a:pt x="201" y="12"/>
                </a:lnTo>
                <a:lnTo>
                  <a:pt x="209" y="12"/>
                </a:lnTo>
                <a:lnTo>
                  <a:pt x="216" y="13"/>
                </a:lnTo>
                <a:lnTo>
                  <a:pt x="224" y="15"/>
                </a:lnTo>
                <a:lnTo>
                  <a:pt x="234" y="17"/>
                </a:lnTo>
                <a:lnTo>
                  <a:pt x="239" y="19"/>
                </a:lnTo>
                <a:lnTo>
                  <a:pt x="247" y="21"/>
                </a:lnTo>
                <a:lnTo>
                  <a:pt x="254" y="23"/>
                </a:lnTo>
                <a:lnTo>
                  <a:pt x="260" y="25"/>
                </a:lnTo>
                <a:lnTo>
                  <a:pt x="266" y="25"/>
                </a:lnTo>
                <a:lnTo>
                  <a:pt x="270" y="27"/>
                </a:lnTo>
                <a:lnTo>
                  <a:pt x="273" y="27"/>
                </a:lnTo>
                <a:lnTo>
                  <a:pt x="279" y="29"/>
                </a:lnTo>
                <a:lnTo>
                  <a:pt x="283" y="31"/>
                </a:lnTo>
                <a:lnTo>
                  <a:pt x="285" y="32"/>
                </a:lnTo>
                <a:lnTo>
                  <a:pt x="279" y="44"/>
                </a:lnTo>
                <a:lnTo>
                  <a:pt x="277" y="44"/>
                </a:lnTo>
                <a:lnTo>
                  <a:pt x="273" y="42"/>
                </a:lnTo>
                <a:lnTo>
                  <a:pt x="268" y="42"/>
                </a:lnTo>
                <a:lnTo>
                  <a:pt x="260" y="40"/>
                </a:lnTo>
                <a:lnTo>
                  <a:pt x="251" y="38"/>
                </a:lnTo>
                <a:lnTo>
                  <a:pt x="241" y="36"/>
                </a:lnTo>
                <a:lnTo>
                  <a:pt x="235" y="34"/>
                </a:lnTo>
                <a:lnTo>
                  <a:pt x="230" y="34"/>
                </a:lnTo>
                <a:lnTo>
                  <a:pt x="224" y="32"/>
                </a:lnTo>
                <a:lnTo>
                  <a:pt x="218" y="32"/>
                </a:lnTo>
                <a:lnTo>
                  <a:pt x="213" y="31"/>
                </a:lnTo>
                <a:lnTo>
                  <a:pt x="207" y="31"/>
                </a:lnTo>
                <a:lnTo>
                  <a:pt x="201" y="29"/>
                </a:lnTo>
                <a:lnTo>
                  <a:pt x="196" y="29"/>
                </a:lnTo>
                <a:lnTo>
                  <a:pt x="190" y="27"/>
                </a:lnTo>
                <a:lnTo>
                  <a:pt x="182" y="27"/>
                </a:lnTo>
                <a:lnTo>
                  <a:pt x="178" y="25"/>
                </a:lnTo>
                <a:lnTo>
                  <a:pt x="173" y="25"/>
                </a:lnTo>
                <a:lnTo>
                  <a:pt x="167" y="23"/>
                </a:lnTo>
                <a:lnTo>
                  <a:pt x="163" y="23"/>
                </a:lnTo>
                <a:lnTo>
                  <a:pt x="158" y="21"/>
                </a:lnTo>
                <a:lnTo>
                  <a:pt x="154" y="21"/>
                </a:lnTo>
                <a:lnTo>
                  <a:pt x="148" y="19"/>
                </a:lnTo>
                <a:lnTo>
                  <a:pt x="142" y="19"/>
                </a:lnTo>
                <a:lnTo>
                  <a:pt x="144" y="48"/>
                </a:lnTo>
                <a:lnTo>
                  <a:pt x="110" y="15"/>
                </a:lnTo>
                <a:lnTo>
                  <a:pt x="118" y="48"/>
                </a:lnTo>
                <a:lnTo>
                  <a:pt x="83" y="21"/>
                </a:lnTo>
                <a:lnTo>
                  <a:pt x="91" y="48"/>
                </a:lnTo>
                <a:lnTo>
                  <a:pt x="59" y="29"/>
                </a:lnTo>
                <a:lnTo>
                  <a:pt x="57" y="29"/>
                </a:lnTo>
                <a:lnTo>
                  <a:pt x="53" y="31"/>
                </a:lnTo>
                <a:lnTo>
                  <a:pt x="49" y="31"/>
                </a:lnTo>
                <a:lnTo>
                  <a:pt x="43" y="34"/>
                </a:lnTo>
                <a:lnTo>
                  <a:pt x="38" y="36"/>
                </a:lnTo>
                <a:lnTo>
                  <a:pt x="32" y="38"/>
                </a:lnTo>
                <a:lnTo>
                  <a:pt x="26" y="42"/>
                </a:lnTo>
                <a:lnTo>
                  <a:pt x="23" y="44"/>
                </a:lnTo>
                <a:lnTo>
                  <a:pt x="15" y="50"/>
                </a:lnTo>
                <a:lnTo>
                  <a:pt x="7" y="55"/>
                </a:lnTo>
                <a:lnTo>
                  <a:pt x="4" y="59"/>
                </a:lnTo>
                <a:lnTo>
                  <a:pt x="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pic>
        <p:nvPicPr>
          <p:cNvPr id="11" name="Picture 10" descr="Cover-6Ed">
            <a:extLst>
              <a:ext uri="{FF2B5EF4-FFF2-40B4-BE49-F238E27FC236}">
                <a16:creationId xmlns:a16="http://schemas.microsoft.com/office/drawing/2014/main" id="{8415B884-A6BF-4E61-8F45-53870045B34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13" y="0"/>
            <a:ext cx="6397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ver-6Ed">
            <a:extLst>
              <a:ext uri="{FF2B5EF4-FFF2-40B4-BE49-F238E27FC236}">
                <a16:creationId xmlns:a16="http://schemas.microsoft.com/office/drawing/2014/main" id="{1C8433E4-37A3-4FD9-882B-A459AB8223EC}"/>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113" y="0"/>
            <a:ext cx="6397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04221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54" r:id="rId14"/>
    <p:sldLayoutId id="2147483870" r:id="rId15"/>
  </p:sldLayoutIdLst>
  <p:txStyles>
    <p:titleStyle>
      <a:lvl1pPr algn="ctr" rtl="0" eaLnBrk="1" fontAlgn="base" hangingPunct="1">
        <a:spcBef>
          <a:spcPct val="0"/>
        </a:spcBef>
        <a:spcAft>
          <a:spcPct val="0"/>
        </a:spcAft>
        <a:defRPr kumimoji="1" sz="2800" b="1">
          <a:solidFill>
            <a:srgbClr val="002060"/>
          </a:solidFill>
          <a:effectLst>
            <a:outerShdw blurRad="38100" dist="38100" dir="2700000" algn="tl">
              <a:srgbClr val="DDDDDD"/>
            </a:outerShdw>
          </a:effectLst>
          <a:latin typeface="+mj-lt"/>
          <a:ea typeface="MS PGothic" charset="0"/>
          <a:cs typeface="MS PGothic" charset="0"/>
        </a:defRPr>
      </a:lvl1pPr>
      <a:lvl2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2pPr>
      <a:lvl3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3pPr>
      <a:lvl4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4pPr>
      <a:lvl5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5pPr>
      <a:lvl6pPr marL="4572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6pPr>
      <a:lvl7pPr marL="9144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7pPr>
      <a:lvl8pPr marL="13716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8pPr>
      <a:lvl9pPr marL="18288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9pPr>
    </p:titleStyle>
    <p:bodyStyle>
      <a:lvl1pPr marL="342900" indent="-342900" algn="l" rtl="0" eaLnBrk="1" fontAlgn="base" hangingPunct="1">
        <a:spcBef>
          <a:spcPct val="35000"/>
        </a:spcBef>
        <a:spcAft>
          <a:spcPct val="0"/>
        </a:spcAft>
        <a:buClr>
          <a:srgbClr val="002060"/>
        </a:buClr>
        <a:buSzPct val="100000"/>
        <a:buFont typeface="Monotype Sorts" pitchFamily="-65" charset="2"/>
        <a:buChar char="n"/>
        <a:defRPr kumimoji="1" sz="1700">
          <a:solidFill>
            <a:schemeClr val="tx1"/>
          </a:solidFill>
          <a:latin typeface="+mn-lt"/>
          <a:ea typeface="MS PGothic" charset="0"/>
          <a:cs typeface="MS PGothic" charset="0"/>
        </a:defRPr>
      </a:lvl1pPr>
      <a:lvl2pPr marL="742950" indent="-285750" algn="l" rtl="0" eaLnBrk="1" fontAlgn="base" hangingPunct="1">
        <a:spcBef>
          <a:spcPct val="35000"/>
        </a:spcBef>
        <a:spcAft>
          <a:spcPct val="0"/>
        </a:spcAft>
        <a:buClr>
          <a:srgbClr val="FF9933"/>
        </a:buClr>
        <a:buSzPct val="90000"/>
        <a:buFont typeface="Monotype Sorts" pitchFamily="-65" charset="2"/>
        <a:buChar char="l"/>
        <a:defRPr kumimoji="1" sz="1700">
          <a:solidFill>
            <a:schemeClr val="tx1"/>
          </a:solidFill>
          <a:latin typeface="+mn-lt"/>
          <a:ea typeface="MS PGothic" charset="0"/>
          <a:cs typeface="MS PGothic" charset="0"/>
        </a:defRPr>
      </a:lvl2pPr>
      <a:lvl3pPr marL="1085850" indent="-228600" algn="l" rtl="0" eaLnBrk="1" fontAlgn="base" hangingPunct="1">
        <a:spcBef>
          <a:spcPct val="35000"/>
        </a:spcBef>
        <a:spcAft>
          <a:spcPct val="0"/>
        </a:spcAft>
        <a:buClr>
          <a:srgbClr val="33CC33"/>
        </a:buClr>
        <a:buSzPct val="85000"/>
        <a:buFont typeface="Webdings" panose="05030102010509060703" pitchFamily="18" charset="2"/>
        <a:buChar char="4"/>
        <a:defRPr kumimoji="1" sz="1700">
          <a:solidFill>
            <a:schemeClr val="tx1"/>
          </a:solidFill>
          <a:latin typeface="+mn-lt"/>
          <a:ea typeface="MS PGothic" charset="0"/>
          <a:cs typeface="MS PGothic" charset="0"/>
        </a:defRPr>
      </a:lvl3pPr>
      <a:lvl4pPr marL="1428750" indent="-228600" algn="l" rtl="0" eaLnBrk="1" fontAlgn="base" hangingPunct="1">
        <a:spcBef>
          <a:spcPct val="35000"/>
        </a:spcBef>
        <a:spcAft>
          <a:spcPct val="0"/>
        </a:spcAft>
        <a:buClr>
          <a:schemeClr val="hlink"/>
        </a:buClr>
        <a:buFont typeface="Times New Roman" panose="02020603050405020304" pitchFamily="18" charset="0"/>
        <a:buChar char="–"/>
        <a:defRPr kumimoji="1" sz="1700">
          <a:solidFill>
            <a:schemeClr val="tx1"/>
          </a:solidFill>
          <a:latin typeface="+mn-lt"/>
          <a:ea typeface="MS PGothic" charset="0"/>
          <a:cs typeface="MS PGothic" charset="0"/>
        </a:defRPr>
      </a:lvl4pPr>
      <a:lvl5pPr marL="1771650" indent="-228600" algn="l" rtl="0" eaLnBrk="1" fontAlgn="base" hangingPunct="1">
        <a:spcBef>
          <a:spcPct val="35000"/>
        </a:spcBef>
        <a:spcAft>
          <a:spcPct val="0"/>
        </a:spcAft>
        <a:buClr>
          <a:schemeClr val="tx2"/>
        </a:buClr>
        <a:buSzPct val="75000"/>
        <a:buChar char="»"/>
        <a:defRPr kumimoji="1" sz="1700">
          <a:solidFill>
            <a:schemeClr val="tx1"/>
          </a:solidFill>
          <a:latin typeface="+mn-lt"/>
          <a:ea typeface="MS PGothic" charset="0"/>
          <a:cs typeface="MS PGothic" charset="0"/>
        </a:defRPr>
      </a:lvl5pPr>
      <a:lvl6pPr marL="22288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C185DE-158C-4A09-B25B-8F4E3AA44703}"/>
              </a:ext>
            </a:extLst>
          </p:cNvPr>
          <p:cNvSpPr>
            <a:spLocks noGrp="1"/>
          </p:cNvSpPr>
          <p:nvPr>
            <p:ph type="title"/>
          </p:nvPr>
        </p:nvSpPr>
        <p:spPr>
          <a:xfrm>
            <a:off x="628650" y="136525"/>
            <a:ext cx="7886700" cy="87259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3360A98-15B9-4638-A609-275A4AC53FFC}"/>
              </a:ext>
            </a:extLst>
          </p:cNvPr>
          <p:cNvSpPr>
            <a:spLocks noGrp="1"/>
          </p:cNvSpPr>
          <p:nvPr>
            <p:ph type="body" idx="1"/>
          </p:nvPr>
        </p:nvSpPr>
        <p:spPr>
          <a:xfrm>
            <a:off x="628650" y="1109664"/>
            <a:ext cx="7886700" cy="5067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C90276-B31E-4E32-82C3-18EE86D00E4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99BB6-3345-4F15-98FB-C8F81CF5E460}" type="datetimeFigureOut">
              <a:rPr lang="en-US" smtClean="0"/>
              <a:t>3/2/2025</a:t>
            </a:fld>
            <a:endParaRPr lang="en-US"/>
          </a:p>
        </p:txBody>
      </p:sp>
      <p:sp>
        <p:nvSpPr>
          <p:cNvPr id="5" name="Footer Placeholder 4">
            <a:extLst>
              <a:ext uri="{FF2B5EF4-FFF2-40B4-BE49-F238E27FC236}">
                <a16:creationId xmlns:a16="http://schemas.microsoft.com/office/drawing/2014/main" id="{ED5F7496-B78D-440D-B0CC-9572EA37A58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60F272-762F-41F7-9856-42DDFE93AAA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75F9F-CEA9-431E-88AE-1953D2419BD1}" type="slidenum">
              <a:rPr lang="en-US" smtClean="0"/>
              <a:t>‹#›</a:t>
            </a:fld>
            <a:endParaRPr lang="en-US"/>
          </a:p>
        </p:txBody>
      </p:sp>
      <p:sp>
        <p:nvSpPr>
          <p:cNvPr id="7" name="Rectangle 3">
            <a:extLst>
              <a:ext uri="{FF2B5EF4-FFF2-40B4-BE49-F238E27FC236}">
                <a16:creationId xmlns:a16="http://schemas.microsoft.com/office/drawing/2014/main" id="{B9E8BF18-3B8F-402C-A51B-BCD0302F5342}"/>
              </a:ext>
            </a:extLst>
          </p:cNvPr>
          <p:cNvSpPr txBox="1">
            <a:spLocks noChangeArrowheads="1"/>
          </p:cNvSpPr>
          <p:nvPr userDrawn="1"/>
        </p:nvSpPr>
        <p:spPr bwMode="auto">
          <a:xfrm>
            <a:off x="2834977" y="635635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50000"/>
              </a:spcBef>
              <a:spcAft>
                <a:spcPct val="0"/>
              </a:spcAft>
              <a:defRPr sz="1400" kern="1200" smtClean="0">
                <a:solidFill>
                  <a:schemeClr val="bg2"/>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9pPr>
          </a:lstStyle>
          <a:p>
            <a:fld id="{095C608A-E65C-4128-9B14-A1C7FF8F7794}" type="slidenum">
              <a:rPr lang="en-US" altLang="en-US" sz="1600" b="1" smtClean="0">
                <a:solidFill>
                  <a:schemeClr val="bg2">
                    <a:lumMod val="25000"/>
                  </a:schemeClr>
                </a:solidFill>
              </a:rPr>
              <a:pPr/>
              <a:t>‹#›</a:t>
            </a:fld>
            <a:endParaRPr lang="en-US" altLang="en-US" sz="1600" b="1" dirty="0">
              <a:solidFill>
                <a:schemeClr val="bg2">
                  <a:lumMod val="25000"/>
                </a:schemeClr>
              </a:solidFill>
            </a:endParaRPr>
          </a:p>
        </p:txBody>
      </p:sp>
    </p:spTree>
    <p:extLst>
      <p:ext uri="{BB962C8B-B14F-4D97-AF65-F5344CB8AC3E}">
        <p14:creationId xmlns:p14="http://schemas.microsoft.com/office/powerpoint/2010/main" val="1342046743"/>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8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txStyles>
    <p:titleStyle>
      <a:lvl1pPr algn="l" defTabSz="914400" rtl="0" eaLnBrk="1" latinLnBrk="0" hangingPunct="1">
        <a:lnSpc>
          <a:spcPct val="90000"/>
        </a:lnSpc>
        <a:spcBef>
          <a:spcPct val="0"/>
        </a:spcBef>
        <a:buNone/>
        <a:defRPr kumimoji="1" lang="en-US" sz="2800" b="1" kern="1200" dirty="0">
          <a:solidFill>
            <a:srgbClr val="002060"/>
          </a:solidFill>
          <a:effectLst>
            <a:outerShdw blurRad="38100" dist="38100" dir="2700000" algn="tl">
              <a:srgbClr val="DDDDDD"/>
            </a:outerShdw>
          </a:effectLst>
          <a:latin typeface="+mj-lt"/>
          <a:ea typeface="MS PGothic"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0taghinezhad@gmail.com"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hyperlink" Target="https://www.knowledgehut.com/blog/database/database-research-topics"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hyperlink" Target="https://cloudian.com/blog/2023-data-storage-trends/" TargetMode="External"/><Relationship Id="rId4" Type="http://schemas.openxmlformats.org/officeDocument/2006/relationships/hyperlink" Target="https://www.gartner.com/en/documents/4489199"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youtube.com/watch?v=FRcF6sh8sI0&amp;list=PLDhh0lALedc5paY4N3NRZ3j_ui9foL7Qc"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hyperlink" Target="https://www.wikidata.org/wiki/Q80053"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180.png"/><Relationship Id="rId18" Type="http://schemas.openxmlformats.org/officeDocument/2006/relationships/customXml" Target="../ink/ink10.xml"/><Relationship Id="rId3" Type="http://schemas.openxmlformats.org/officeDocument/2006/relationships/image" Target="../media/image9.png"/><Relationship Id="rId21" Type="http://schemas.openxmlformats.org/officeDocument/2006/relationships/image" Target="../media/image22.png"/><Relationship Id="rId7" Type="http://schemas.openxmlformats.org/officeDocument/2006/relationships/image" Target="../media/image150.png"/><Relationship Id="rId12" Type="http://schemas.openxmlformats.org/officeDocument/2006/relationships/customXml" Target="../ink/ink7.xml"/><Relationship Id="rId17" Type="http://schemas.openxmlformats.org/officeDocument/2006/relationships/image" Target="../media/image20.png"/><Relationship Id="rId2" Type="http://schemas.openxmlformats.org/officeDocument/2006/relationships/notesSlide" Target="../notesSlides/notesSlide34.xml"/><Relationship Id="rId16" Type="http://schemas.openxmlformats.org/officeDocument/2006/relationships/customXml" Target="../ink/ink9.xml"/><Relationship Id="rId20"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170.png"/><Relationship Id="rId5" Type="http://schemas.openxmlformats.org/officeDocument/2006/relationships/image" Target="../media/image11.png"/><Relationship Id="rId15" Type="http://schemas.openxmlformats.org/officeDocument/2006/relationships/image" Target="../media/image19.png"/><Relationship Id="rId23" Type="http://schemas.openxmlformats.org/officeDocument/2006/relationships/image" Target="../media/image23.png"/><Relationship Id="rId10" Type="http://schemas.openxmlformats.org/officeDocument/2006/relationships/customXml" Target="../ink/ink6.xml"/><Relationship Id="rId19" Type="http://schemas.openxmlformats.org/officeDocument/2006/relationships/image" Target="../media/image21.png"/><Relationship Id="rId4" Type="http://schemas.openxmlformats.org/officeDocument/2006/relationships/image" Target="../media/image10.svg"/><Relationship Id="rId9" Type="http://schemas.openxmlformats.org/officeDocument/2006/relationships/image" Target="../media/image160.png"/><Relationship Id="rId14" Type="http://schemas.openxmlformats.org/officeDocument/2006/relationships/customXml" Target="../ink/ink8.xml"/><Relationship Id="rId22" Type="http://schemas.openxmlformats.org/officeDocument/2006/relationships/customXml" Target="../ink/ink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media/image20.png"/><Relationship Id="rId18" Type="http://schemas.openxmlformats.org/officeDocument/2006/relationships/customXml" Target="../ink/ink19.xml"/><Relationship Id="rId3" Type="http://schemas.openxmlformats.org/officeDocument/2006/relationships/image" Target="../media/image9.png"/><Relationship Id="rId21" Type="http://schemas.openxmlformats.org/officeDocument/2006/relationships/image" Target="../media/image31.png"/><Relationship Id="rId7" Type="http://schemas.openxmlformats.org/officeDocument/2006/relationships/image" Target="../media/image150.png"/><Relationship Id="rId12" Type="http://schemas.openxmlformats.org/officeDocument/2006/relationships/customXml" Target="../ink/ink16.xml"/><Relationship Id="rId17" Type="http://schemas.openxmlformats.org/officeDocument/2006/relationships/image" Target="../media/image29.png"/><Relationship Id="rId2" Type="http://schemas.openxmlformats.org/officeDocument/2006/relationships/notesSlide" Target="../notesSlides/notesSlide36.xml"/><Relationship Id="rId16" Type="http://schemas.openxmlformats.org/officeDocument/2006/relationships/customXml" Target="../ink/ink18.xml"/><Relationship Id="rId20"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customXml" Target="../ink/ink13.xml"/><Relationship Id="rId11" Type="http://schemas.openxmlformats.org/officeDocument/2006/relationships/image" Target="../media/image19.png"/><Relationship Id="rId5" Type="http://schemas.openxmlformats.org/officeDocument/2006/relationships/image" Target="../media/image11.png"/><Relationship Id="rId15" Type="http://schemas.openxmlformats.org/officeDocument/2006/relationships/image" Target="../media/image28.png"/><Relationship Id="rId10" Type="http://schemas.openxmlformats.org/officeDocument/2006/relationships/customXml" Target="../ink/ink15.xml"/><Relationship Id="rId19" Type="http://schemas.openxmlformats.org/officeDocument/2006/relationships/image" Target="../media/image30.png"/><Relationship Id="rId4" Type="http://schemas.openxmlformats.org/officeDocument/2006/relationships/image" Target="../media/image10.svg"/><Relationship Id="rId9" Type="http://schemas.openxmlformats.org/officeDocument/2006/relationships/image" Target="../media/image160.png"/><Relationship Id="rId14" Type="http://schemas.openxmlformats.org/officeDocument/2006/relationships/customXml" Target="../ink/ink1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2.xml"/><Relationship Id="rId4" Type="http://schemas.openxmlformats.org/officeDocument/2006/relationships/hyperlink" Target="http://bedrock/"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2.xml"/><Relationship Id="rId4" Type="http://schemas.openxmlformats.org/officeDocument/2006/relationships/hyperlink" Target="http://bedrock/"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www.geeksforgeeks.org/constraints-on-relational-database-mode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4.xml"/><Relationship Id="rId1" Type="http://schemas.openxmlformats.org/officeDocument/2006/relationships/slideLayout" Target="../slideLayouts/slideLayout17.xml"/><Relationship Id="rId5" Type="http://schemas.openxmlformats.org/officeDocument/2006/relationships/image" Target="../media/image41.png"/><Relationship Id="rId4" Type="http://schemas.openxmlformats.org/officeDocument/2006/relationships/image" Target="../media/image40.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CBA2F57-FB13-4635-BEBE-DA790AC753CC}"/>
              </a:ext>
            </a:extLst>
          </p:cNvPr>
          <p:cNvSpPr>
            <a:spLocks noGrp="1" noChangeArrowheads="1"/>
          </p:cNvSpPr>
          <p:nvPr>
            <p:ph type="title"/>
          </p:nvPr>
        </p:nvSpPr>
        <p:spPr>
          <a:xfrm>
            <a:off x="169716" y="818145"/>
            <a:ext cx="3959225" cy="1692275"/>
          </a:xfrm>
        </p:spPr>
        <p:txBody>
          <a:bodyPr/>
          <a:lstStyle/>
          <a:p>
            <a:pPr>
              <a:defRPr/>
            </a:pPr>
            <a:r>
              <a:rPr lang="en-US" sz="3200" dirty="0">
                <a:ea typeface="MS PGothic" panose="020B0600070205080204" pitchFamily="34" charset="-128"/>
              </a:rPr>
              <a:t>Advance Database</a:t>
            </a:r>
            <a:br>
              <a:rPr lang="en-US" sz="3200" dirty="0">
                <a:ea typeface="MS PGothic" panose="020B0600070205080204" pitchFamily="34" charset="-128"/>
              </a:rPr>
            </a:br>
            <a:r>
              <a:rPr lang="en-US" sz="3200" dirty="0">
                <a:ea typeface="MS PGothic" panose="020B0600070205080204" pitchFamily="34" charset="-128"/>
              </a:rPr>
              <a:t>-</a:t>
            </a:r>
            <a:r>
              <a:rPr lang="en-US" sz="3200">
                <a:ea typeface="MS PGothic" panose="020B0600070205080204" pitchFamily="34" charset="-128"/>
              </a:rPr>
              <a:t>Lecture 1</a:t>
            </a:r>
            <a:endParaRPr lang="en-AU" sz="3200" dirty="0">
              <a:ea typeface="MS PGothic" panose="020B0600070205080204" pitchFamily="34" charset="-128"/>
            </a:endParaRPr>
          </a:p>
        </p:txBody>
      </p:sp>
      <p:sp>
        <p:nvSpPr>
          <p:cNvPr id="3076" name="Rectangle 3">
            <a:extLst>
              <a:ext uri="{FF2B5EF4-FFF2-40B4-BE49-F238E27FC236}">
                <a16:creationId xmlns:a16="http://schemas.microsoft.com/office/drawing/2014/main" id="{6BADD06D-F454-4F7F-89ED-CC6D714DE4A8}"/>
              </a:ext>
            </a:extLst>
          </p:cNvPr>
          <p:cNvSpPr>
            <a:spLocks noGrp="1" noChangeArrowheads="1"/>
          </p:cNvSpPr>
          <p:nvPr>
            <p:ph type="body" sz="half" idx="2"/>
          </p:nvPr>
        </p:nvSpPr>
        <p:spPr>
          <a:xfrm>
            <a:off x="368300" y="2392363"/>
            <a:ext cx="3959225" cy="3200400"/>
          </a:xfrm>
        </p:spPr>
        <p:txBody>
          <a:bodyPr/>
          <a:lstStyle/>
          <a:p>
            <a:pPr>
              <a:defRPr/>
            </a:pPr>
            <a:endParaRPr lang="en-US" altLang="en-US" dirty="0"/>
          </a:p>
          <a:p>
            <a:pPr>
              <a:defRPr/>
            </a:pPr>
            <a:endParaRPr lang="en-US" altLang="en-US" dirty="0"/>
          </a:p>
          <a:p>
            <a:pPr>
              <a:defRPr/>
            </a:pPr>
            <a:endParaRPr lang="en-US" altLang="en-US" dirty="0"/>
          </a:p>
        </p:txBody>
      </p:sp>
      <p:sp>
        <p:nvSpPr>
          <p:cNvPr id="18436" name="TextBox 5">
            <a:extLst>
              <a:ext uri="{FF2B5EF4-FFF2-40B4-BE49-F238E27FC236}">
                <a16:creationId xmlns:a16="http://schemas.microsoft.com/office/drawing/2014/main" id="{48146626-05B4-4280-94AB-A6CA246CDAD7}"/>
              </a:ext>
            </a:extLst>
          </p:cNvPr>
          <p:cNvSpPr txBox="1">
            <a:spLocks noChangeArrowheads="1"/>
          </p:cNvSpPr>
          <p:nvPr/>
        </p:nvSpPr>
        <p:spPr bwMode="auto">
          <a:xfrm>
            <a:off x="61912" y="4825428"/>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0000"/>
              </a:spcBef>
            </a:pPr>
            <a:r>
              <a:rPr lang="en-US" altLang="en-US" sz="2000" dirty="0">
                <a:latin typeface="Consolas" panose="020B0609020204030204" pitchFamily="49" charset="0"/>
                <a:cs typeface="Tahoma" panose="020B0604030504040204" pitchFamily="34" charset="0"/>
              </a:rPr>
              <a:t>Mail:</a:t>
            </a:r>
          </a:p>
          <a:p>
            <a:pPr>
              <a:lnSpc>
                <a:spcPct val="90000"/>
              </a:lnSpc>
              <a:spcBef>
                <a:spcPct val="20000"/>
              </a:spcBef>
            </a:pPr>
            <a:r>
              <a:rPr lang="en-US" altLang="en-US" sz="2000" dirty="0">
                <a:latin typeface="Consolas" panose="020B0609020204030204" pitchFamily="49" charset="0"/>
                <a:cs typeface="Tahoma" panose="020B0604030504040204" pitchFamily="34" charset="0"/>
              </a:rPr>
              <a:t> </a:t>
            </a:r>
            <a:r>
              <a:rPr lang="en-US" altLang="en-US" sz="2000" dirty="0">
                <a:latin typeface="Consolas" panose="020B0609020204030204" pitchFamily="49" charset="0"/>
                <a:cs typeface="Tahoma" panose="020B0604030504040204" pitchFamily="34" charset="0"/>
                <a:hlinkClick r:id="rId3">
                  <a:extLst>
                    <a:ext uri="{A12FA001-AC4F-418D-AE19-62706E023703}">
                      <ahyp:hlinkClr xmlns:ahyp="http://schemas.microsoft.com/office/drawing/2018/hyperlinkcolor" val="tx"/>
                    </a:ext>
                  </a:extLst>
                </a:hlinkClick>
              </a:rPr>
              <a:t>a0taghinezhad@gmail.com</a:t>
            </a:r>
            <a:endParaRPr lang="en-US" altLang="en-US" sz="2000" dirty="0">
              <a:latin typeface="Consolas" panose="020B0609020204030204" pitchFamily="49" charset="0"/>
              <a:cs typeface="Tahoma" panose="020B0604030504040204" pitchFamily="34" charset="0"/>
            </a:endParaRPr>
          </a:p>
        </p:txBody>
      </p:sp>
      <p:sp>
        <p:nvSpPr>
          <p:cNvPr id="18437" name="TextBox 7">
            <a:extLst>
              <a:ext uri="{FF2B5EF4-FFF2-40B4-BE49-F238E27FC236}">
                <a16:creationId xmlns:a16="http://schemas.microsoft.com/office/drawing/2014/main" id="{FF817A0B-0CBF-49CF-93F0-022DC972D05B}"/>
              </a:ext>
            </a:extLst>
          </p:cNvPr>
          <p:cNvSpPr txBox="1">
            <a:spLocks noChangeArrowheads="1"/>
          </p:cNvSpPr>
          <p:nvPr/>
        </p:nvSpPr>
        <p:spPr bwMode="auto">
          <a:xfrm>
            <a:off x="244477" y="2874014"/>
            <a:ext cx="4572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2400" dirty="0">
                <a:latin typeface="Comic Sans MS" panose="030F0702030302020204" pitchFamily="66" charset="0"/>
              </a:rPr>
              <a:t>By Dr. </a:t>
            </a:r>
            <a:r>
              <a:rPr lang="en-US" altLang="en-US" sz="2400" dirty="0" err="1">
                <a:latin typeface="Comic Sans MS" panose="030F0702030302020204" pitchFamily="66" charset="0"/>
              </a:rPr>
              <a:t>Taghinezhad</a:t>
            </a:r>
            <a:endParaRPr lang="en-US" altLang="en-US" sz="2400" dirty="0">
              <a:latin typeface="Comic Sans MS" panose="030F0702030302020204" pitchFamily="66" charset="0"/>
            </a:endParaRPr>
          </a:p>
        </p:txBody>
      </p:sp>
      <p:pic>
        <p:nvPicPr>
          <p:cNvPr id="3" name="Picture 2">
            <a:extLst>
              <a:ext uri="{FF2B5EF4-FFF2-40B4-BE49-F238E27FC236}">
                <a16:creationId xmlns:a16="http://schemas.microsoft.com/office/drawing/2014/main" id="{BBC9AA8A-B8E1-4041-B8F4-99FD1B67F942}"/>
              </a:ext>
            </a:extLst>
          </p:cNvPr>
          <p:cNvPicPr>
            <a:picLocks noChangeAspect="1"/>
          </p:cNvPicPr>
          <p:nvPr/>
        </p:nvPicPr>
        <p:blipFill>
          <a:blip r:embed="rId4"/>
          <a:stretch>
            <a:fillRect/>
          </a:stretch>
        </p:blipFill>
        <p:spPr>
          <a:xfrm>
            <a:off x="4128941" y="-83189"/>
            <a:ext cx="5142060" cy="65342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0CAC-2E38-4700-B194-44814E879A53}"/>
              </a:ext>
            </a:extLst>
          </p:cNvPr>
          <p:cNvSpPr>
            <a:spLocks noGrp="1"/>
          </p:cNvSpPr>
          <p:nvPr>
            <p:ph type="title"/>
          </p:nvPr>
        </p:nvSpPr>
        <p:spPr/>
        <p:txBody>
          <a:bodyPr/>
          <a:lstStyle/>
          <a:p>
            <a:r>
              <a:rPr lang="en-US" dirty="0"/>
              <a:t>Structured data example</a:t>
            </a:r>
          </a:p>
        </p:txBody>
      </p:sp>
      <p:sp>
        <p:nvSpPr>
          <p:cNvPr id="3" name="Content Placeholder 2">
            <a:extLst>
              <a:ext uri="{FF2B5EF4-FFF2-40B4-BE49-F238E27FC236}">
                <a16:creationId xmlns:a16="http://schemas.microsoft.com/office/drawing/2014/main" id="{DBC27A2A-9A9B-4E28-A55F-A7C33AF52003}"/>
              </a:ext>
            </a:extLst>
          </p:cNvPr>
          <p:cNvSpPr>
            <a:spLocks noGrp="1"/>
          </p:cNvSpPr>
          <p:nvPr>
            <p:ph idx="1"/>
          </p:nvPr>
        </p:nvSpPr>
        <p:spPr/>
        <p:txBody>
          <a:bodyPr/>
          <a:lstStyle/>
          <a:p>
            <a:pPr algn="l">
              <a:buFont typeface="Arial" panose="020B0604020202020204" pitchFamily="34" charset="0"/>
              <a:buChar char="•"/>
            </a:pPr>
            <a:r>
              <a:rPr lang="en-US" sz="2000" b="0" i="0" dirty="0">
                <a:solidFill>
                  <a:srgbClr val="000000"/>
                </a:solidFill>
                <a:effectLst/>
                <a:latin typeface="Noto Sans JP"/>
              </a:rPr>
              <a:t>The mathematical term “</a:t>
            </a:r>
            <a:r>
              <a:rPr lang="en-US" sz="2000" b="0" i="1" dirty="0">
                <a:solidFill>
                  <a:srgbClr val="000000"/>
                </a:solidFill>
                <a:effectLst/>
                <a:latin typeface="Noto Sans JP"/>
              </a:rPr>
              <a:t>relation”</a:t>
            </a:r>
            <a:r>
              <a:rPr lang="en-US" sz="2000" b="0" i="0" dirty="0">
                <a:solidFill>
                  <a:srgbClr val="000000"/>
                </a:solidFill>
                <a:effectLst/>
                <a:latin typeface="Noto Sans JP"/>
              </a:rPr>
              <a:t> specifies a formed set of data held as a table.</a:t>
            </a:r>
          </a:p>
          <a:p>
            <a:pPr algn="l">
              <a:buFont typeface="Arial" panose="020B0604020202020204" pitchFamily="34" charset="0"/>
              <a:buChar char="•"/>
            </a:pPr>
            <a:r>
              <a:rPr lang="en-US" sz="2000" b="0" i="0" dirty="0">
                <a:solidFill>
                  <a:srgbClr val="000000"/>
                </a:solidFill>
                <a:effectLst/>
                <a:latin typeface="Noto Sans JP"/>
              </a:rPr>
              <a:t>In structured data, all row in a table has the same set of columns.</a:t>
            </a:r>
          </a:p>
          <a:p>
            <a:endParaRPr lang="en-US" sz="2000" dirty="0"/>
          </a:p>
        </p:txBody>
      </p:sp>
      <p:pic>
        <p:nvPicPr>
          <p:cNvPr id="96258" name="Picture 2" descr="Structured Vs Unstructured Data">
            <a:extLst>
              <a:ext uri="{FF2B5EF4-FFF2-40B4-BE49-F238E27FC236}">
                <a16:creationId xmlns:a16="http://schemas.microsoft.com/office/drawing/2014/main" id="{17195A56-FD09-4C3E-A6DD-99D263F6D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50" y="2101850"/>
            <a:ext cx="7267575" cy="4638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2F26F84-3B4C-45CF-9B1A-83A16A84E01E}"/>
                  </a:ext>
                </a:extLst>
              </p14:cNvPr>
              <p14:cNvContentPartPr/>
              <p14:nvPr/>
            </p14:nvContentPartPr>
            <p14:xfrm>
              <a:off x="2799720" y="5142240"/>
              <a:ext cx="122400" cy="14040"/>
            </p14:xfrm>
          </p:contentPart>
        </mc:Choice>
        <mc:Fallback xmlns="">
          <p:pic>
            <p:nvPicPr>
              <p:cNvPr id="4" name="Ink 3">
                <a:extLst>
                  <a:ext uri="{FF2B5EF4-FFF2-40B4-BE49-F238E27FC236}">
                    <a16:creationId xmlns:a16="http://schemas.microsoft.com/office/drawing/2014/main" id="{82F26F84-3B4C-45CF-9B1A-83A16A84E01E}"/>
                  </a:ext>
                </a:extLst>
              </p:cNvPr>
              <p:cNvPicPr/>
              <p:nvPr/>
            </p:nvPicPr>
            <p:blipFill>
              <a:blip r:embed="rId4"/>
              <a:stretch>
                <a:fillRect/>
              </a:stretch>
            </p:blipFill>
            <p:spPr>
              <a:xfrm>
                <a:off x="2790360" y="5132880"/>
                <a:ext cx="141120" cy="32760"/>
              </a:xfrm>
              <a:prstGeom prst="rect">
                <a:avLst/>
              </a:prstGeom>
            </p:spPr>
          </p:pic>
        </mc:Fallback>
      </mc:AlternateContent>
    </p:spTree>
    <p:extLst>
      <p:ext uri="{BB962C8B-B14F-4D97-AF65-F5344CB8AC3E}">
        <p14:creationId xmlns:p14="http://schemas.microsoft.com/office/powerpoint/2010/main" val="143893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93788-7F2F-453E-847C-091028B940DF}"/>
              </a:ext>
            </a:extLst>
          </p:cNvPr>
          <p:cNvSpPr>
            <a:spLocks noGrp="1"/>
          </p:cNvSpPr>
          <p:nvPr>
            <p:ph type="title"/>
          </p:nvPr>
        </p:nvSpPr>
        <p:spPr/>
        <p:txBody>
          <a:bodyPr/>
          <a:lstStyle/>
          <a:p>
            <a:r>
              <a:rPr lang="en-US" dirty="0"/>
              <a:t>Semi-structured data </a:t>
            </a:r>
          </a:p>
        </p:txBody>
      </p:sp>
      <p:sp>
        <p:nvSpPr>
          <p:cNvPr id="3" name="Content Placeholder 2">
            <a:extLst>
              <a:ext uri="{FF2B5EF4-FFF2-40B4-BE49-F238E27FC236}">
                <a16:creationId xmlns:a16="http://schemas.microsoft.com/office/drawing/2014/main" id="{85CE7EF8-5B56-403B-AF33-F2167D8F8E6A}"/>
              </a:ext>
            </a:extLst>
          </p:cNvPr>
          <p:cNvSpPr>
            <a:spLocks noGrp="1"/>
          </p:cNvSpPr>
          <p:nvPr>
            <p:ph idx="1"/>
          </p:nvPr>
        </p:nvSpPr>
        <p:spPr>
          <a:xfrm>
            <a:off x="437424" y="1102497"/>
            <a:ext cx="4134576" cy="5367972"/>
          </a:xfrm>
        </p:spPr>
        <p:txBody>
          <a:bodyPr/>
          <a:lstStyle/>
          <a:p>
            <a:r>
              <a:rPr lang="en-US" sz="2400" b="1" i="0" dirty="0">
                <a:solidFill>
                  <a:srgbClr val="000000"/>
                </a:solidFill>
                <a:effectLst/>
                <a:latin typeface="Noto Sans JP"/>
              </a:rPr>
              <a:t>Semi-structured</a:t>
            </a:r>
            <a:r>
              <a:rPr lang="en-US" sz="2400" b="0" i="0" dirty="0">
                <a:solidFill>
                  <a:srgbClr val="000000"/>
                </a:solidFill>
                <a:effectLst/>
                <a:latin typeface="Noto Sans JP"/>
              </a:rPr>
              <a:t> data is information that doesn’t consist of Structured data (relational database) but still has some structure to it.</a:t>
            </a:r>
          </a:p>
          <a:p>
            <a:r>
              <a:rPr lang="en-US" sz="2400" b="0" i="0" dirty="0">
                <a:solidFill>
                  <a:srgbClr val="000000"/>
                </a:solidFill>
                <a:effectLst/>
                <a:latin typeface="Noto Sans JP"/>
              </a:rPr>
              <a:t>In </a:t>
            </a:r>
            <a:r>
              <a:rPr lang="en-US" sz="2400" b="1" i="1" dirty="0">
                <a:solidFill>
                  <a:srgbClr val="000000"/>
                </a:solidFill>
                <a:effectLst/>
                <a:latin typeface="Noto Sans JP"/>
              </a:rPr>
              <a:t>JavaScript Object Notation</a:t>
            </a:r>
            <a:r>
              <a:rPr lang="en-US" sz="2400" b="1" i="0" dirty="0">
                <a:solidFill>
                  <a:srgbClr val="000000"/>
                </a:solidFill>
                <a:effectLst/>
                <a:latin typeface="Noto Sans JP"/>
              </a:rPr>
              <a:t> (JSON) format</a:t>
            </a:r>
            <a:r>
              <a:rPr lang="en-US" sz="2400" b="0" i="0" dirty="0">
                <a:solidFill>
                  <a:srgbClr val="000000"/>
                </a:solidFill>
                <a:effectLst/>
                <a:latin typeface="Noto Sans JP"/>
              </a:rPr>
              <a:t>. It also includes </a:t>
            </a:r>
            <a:r>
              <a:rPr lang="en-US" sz="2400" b="1" i="1" dirty="0">
                <a:solidFill>
                  <a:srgbClr val="000000"/>
                </a:solidFill>
                <a:effectLst/>
                <a:latin typeface="Noto Sans JP"/>
              </a:rPr>
              <a:t>key-value</a:t>
            </a:r>
            <a:r>
              <a:rPr lang="en-US" sz="2400" b="0" i="0" dirty="0">
                <a:solidFill>
                  <a:srgbClr val="000000"/>
                </a:solidFill>
                <a:effectLst/>
                <a:latin typeface="Noto Sans JP"/>
              </a:rPr>
              <a:t> stores and </a:t>
            </a:r>
            <a:r>
              <a:rPr lang="en-US" sz="2400" b="1" i="1" dirty="0">
                <a:solidFill>
                  <a:srgbClr val="000000"/>
                </a:solidFill>
                <a:effectLst/>
                <a:latin typeface="Noto Sans JP"/>
              </a:rPr>
              <a:t>graph</a:t>
            </a:r>
            <a:r>
              <a:rPr lang="en-US" sz="2400" b="0" i="0" dirty="0">
                <a:solidFill>
                  <a:srgbClr val="000000"/>
                </a:solidFill>
                <a:effectLst/>
                <a:latin typeface="Noto Sans JP"/>
              </a:rPr>
              <a:t> databases.</a:t>
            </a:r>
            <a:endParaRPr lang="en-US" sz="2400" dirty="0"/>
          </a:p>
        </p:txBody>
      </p:sp>
      <p:pic>
        <p:nvPicPr>
          <p:cNvPr id="97282" name="Picture 2" descr="Structured Vs Unstructured Data">
            <a:extLst>
              <a:ext uri="{FF2B5EF4-FFF2-40B4-BE49-F238E27FC236}">
                <a16:creationId xmlns:a16="http://schemas.microsoft.com/office/drawing/2014/main" id="{6CD64B00-C0BC-43AD-BB62-474AD7CFF5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9620"/>
          <a:stretch/>
        </p:blipFill>
        <p:spPr bwMode="auto">
          <a:xfrm>
            <a:off x="4710974" y="678949"/>
            <a:ext cx="4134576" cy="553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362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a:t>Semi-Structured Data</a:t>
            </a:r>
          </a:p>
        </p:txBody>
      </p:sp>
      <p:sp>
        <p:nvSpPr>
          <p:cNvPr id="7171" name="Rectangle 3"/>
          <p:cNvSpPr>
            <a:spLocks noGrp="1" noChangeArrowheads="1"/>
          </p:cNvSpPr>
          <p:nvPr>
            <p:ph idx="1"/>
          </p:nvPr>
        </p:nvSpPr>
        <p:spPr>
          <a:xfrm>
            <a:off x="90435" y="727075"/>
            <a:ext cx="8922936" cy="6013450"/>
          </a:xfrm>
        </p:spPr>
        <p:txBody>
          <a:bodyPr/>
          <a:lstStyle/>
          <a:p>
            <a:r>
              <a:rPr lang="en-US" altLang="en-US" sz="2800" b="1" dirty="0"/>
              <a:t>Data exchange </a:t>
            </a:r>
            <a:r>
              <a:rPr lang="en-US" altLang="en-US" sz="2800" dirty="0"/>
              <a:t>can benefit greatly from semi-structured data</a:t>
            </a:r>
          </a:p>
          <a:p>
            <a:pPr lvl="1"/>
            <a:r>
              <a:rPr lang="en-US" altLang="en-US" sz="2800" dirty="0"/>
              <a:t>Exchange can be between applications, or between back-end and front-end of an application</a:t>
            </a:r>
          </a:p>
          <a:p>
            <a:pPr lvl="1"/>
            <a:r>
              <a:rPr lang="en-US" altLang="en-US" sz="2800" dirty="0"/>
              <a:t>Web-services are widely used today, with complex data fetched to the front-end and displayed using a mobile app or JavaScript</a:t>
            </a:r>
          </a:p>
          <a:p>
            <a:r>
              <a:rPr lang="en-US" altLang="en-US" sz="2800" dirty="0"/>
              <a:t>JSON and XML are widely used semi-structured data models</a:t>
            </a:r>
          </a:p>
        </p:txBody>
      </p:sp>
    </p:spTree>
    <p:extLst>
      <p:ext uri="{BB962C8B-B14F-4D97-AF65-F5344CB8AC3E}">
        <p14:creationId xmlns:p14="http://schemas.microsoft.com/office/powerpoint/2010/main" val="1986167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CFFF-0965-4FA7-8340-C7D5B4F9EE65}"/>
              </a:ext>
            </a:extLst>
          </p:cNvPr>
          <p:cNvSpPr>
            <a:spLocks noGrp="1"/>
          </p:cNvSpPr>
          <p:nvPr>
            <p:ph type="title"/>
          </p:nvPr>
        </p:nvSpPr>
        <p:spPr>
          <a:xfrm>
            <a:off x="768350" y="219456"/>
            <a:ext cx="8306076" cy="536447"/>
          </a:xfrm>
        </p:spPr>
        <p:txBody>
          <a:bodyPr/>
          <a:lstStyle/>
          <a:p>
            <a:r>
              <a:rPr lang="en-IN" dirty="0"/>
              <a:t>Features of Semi-Structured Data Models</a:t>
            </a:r>
          </a:p>
        </p:txBody>
      </p:sp>
      <p:sp>
        <p:nvSpPr>
          <p:cNvPr id="3" name="Content Placeholder 2">
            <a:extLst>
              <a:ext uri="{FF2B5EF4-FFF2-40B4-BE49-F238E27FC236}">
                <a16:creationId xmlns:a16="http://schemas.microsoft.com/office/drawing/2014/main" id="{E7E043A5-AD5F-4845-A228-6B91D760DA33}"/>
              </a:ext>
            </a:extLst>
          </p:cNvPr>
          <p:cNvSpPr>
            <a:spLocks noGrp="1"/>
          </p:cNvSpPr>
          <p:nvPr>
            <p:ph idx="1"/>
          </p:nvPr>
        </p:nvSpPr>
        <p:spPr>
          <a:xfrm>
            <a:off x="465215" y="792040"/>
            <a:ext cx="8467769" cy="6065960"/>
          </a:xfrm>
        </p:spPr>
        <p:txBody>
          <a:bodyPr/>
          <a:lstStyle/>
          <a:p>
            <a:r>
              <a:rPr lang="en-IN" sz="2800" b="1" dirty="0">
                <a:solidFill>
                  <a:srgbClr val="002060"/>
                </a:solidFill>
              </a:rPr>
              <a:t>Flexible schema</a:t>
            </a:r>
          </a:p>
          <a:p>
            <a:pPr lvl="1"/>
            <a:r>
              <a:rPr lang="en-IN" sz="2800" b="1" dirty="0">
                <a:solidFill>
                  <a:srgbClr val="002060"/>
                </a:solidFill>
              </a:rPr>
              <a:t>Wide column</a:t>
            </a:r>
            <a:r>
              <a:rPr lang="en-IN" sz="2800" dirty="0"/>
              <a:t> representation: allow </a:t>
            </a:r>
            <a:r>
              <a:rPr lang="en-IN" sz="2800" b="1" dirty="0"/>
              <a:t>each tuple to have a different set of attributes,</a:t>
            </a:r>
            <a:r>
              <a:rPr lang="en-IN" sz="2800" dirty="0"/>
              <a:t> can add new attributes at any time</a:t>
            </a:r>
          </a:p>
          <a:p>
            <a:pPr lvl="2"/>
            <a:r>
              <a:rPr lang="en-US" sz="1800" b="0" i="0" dirty="0">
                <a:solidFill>
                  <a:srgbClr val="000000"/>
                </a:solidFill>
                <a:effectLst/>
              </a:rPr>
              <a:t>user1 = {"username": "user1", "email": "user1@email.com", "bio": "Hello, world!", "website": "www.user1.com", "phone number": "+1234567890"}</a:t>
            </a:r>
          </a:p>
          <a:p>
            <a:pPr lvl="2"/>
            <a:r>
              <a:rPr lang="en-US" sz="1800" b="0" i="0" dirty="0">
                <a:solidFill>
                  <a:srgbClr val="000000"/>
                </a:solidFill>
                <a:effectLst/>
              </a:rPr>
              <a:t>user2 = {"username": "user2", "email": "user2@email.com"}</a:t>
            </a:r>
            <a:endParaRPr lang="en-IN" sz="2800" dirty="0"/>
          </a:p>
          <a:p>
            <a:pPr lvl="1"/>
            <a:r>
              <a:rPr lang="en-IN" sz="2800" b="1" dirty="0">
                <a:solidFill>
                  <a:srgbClr val="002060"/>
                </a:solidFill>
              </a:rPr>
              <a:t>Sparse column </a:t>
            </a:r>
            <a:r>
              <a:rPr lang="en-IN" sz="2800" dirty="0"/>
              <a:t>representation: schema has a fixed but large set of attributes, by each tuple may store only a subset</a:t>
            </a:r>
          </a:p>
          <a:p>
            <a:pPr lvl="2"/>
            <a:r>
              <a:rPr lang="en-US" sz="1800" b="0" i="0" dirty="0">
                <a:solidFill>
                  <a:srgbClr val="000000"/>
                </a:solidFill>
                <a:effectLst/>
              </a:rPr>
              <a:t>user1_preferences = {"</a:t>
            </a:r>
            <a:r>
              <a:rPr lang="en-US" sz="1800" b="0" i="0" dirty="0" err="1">
                <a:solidFill>
                  <a:srgbClr val="000000"/>
                </a:solidFill>
                <a:effectLst/>
              </a:rPr>
              <a:t>likes_sports</a:t>
            </a:r>
            <a:r>
              <a:rPr lang="en-US" sz="1800" b="0" i="0" dirty="0">
                <a:solidFill>
                  <a:srgbClr val="000000"/>
                </a:solidFill>
                <a:effectLst/>
              </a:rPr>
              <a:t>": True, "</a:t>
            </a:r>
            <a:r>
              <a:rPr lang="en-US" sz="1800" b="0" i="0" dirty="0" err="1">
                <a:solidFill>
                  <a:srgbClr val="000000"/>
                </a:solidFill>
                <a:effectLst/>
              </a:rPr>
              <a:t>likes_cooking</a:t>
            </a:r>
            <a:r>
              <a:rPr lang="en-US" sz="1800" b="0" i="0" dirty="0">
                <a:solidFill>
                  <a:srgbClr val="000000"/>
                </a:solidFill>
                <a:effectLst/>
              </a:rPr>
              <a:t>": False} </a:t>
            </a:r>
          </a:p>
          <a:p>
            <a:pPr lvl="2"/>
            <a:r>
              <a:rPr lang="en-US" sz="1800" b="0" i="0" dirty="0">
                <a:solidFill>
                  <a:srgbClr val="000000"/>
                </a:solidFill>
                <a:effectLst/>
              </a:rPr>
              <a:t>user2_preferences = {"</a:t>
            </a:r>
            <a:r>
              <a:rPr lang="en-US" sz="1800" b="0" i="0" dirty="0" err="1">
                <a:solidFill>
                  <a:srgbClr val="000000"/>
                </a:solidFill>
                <a:effectLst/>
              </a:rPr>
              <a:t>likes_travel</a:t>
            </a:r>
            <a:r>
              <a:rPr lang="en-US" sz="1800" b="0" i="0" dirty="0">
                <a:solidFill>
                  <a:srgbClr val="000000"/>
                </a:solidFill>
                <a:effectLst/>
              </a:rPr>
              <a:t>": True} </a:t>
            </a:r>
          </a:p>
          <a:p>
            <a:pPr lvl="1"/>
            <a:endParaRPr lang="en-IN" sz="2800"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578DF60-0EBD-4B96-AD7F-584838087978}"/>
                  </a:ext>
                </a:extLst>
              </p14:cNvPr>
              <p14:cNvContentPartPr/>
              <p14:nvPr/>
            </p14:nvContentPartPr>
            <p14:xfrm>
              <a:off x="8778240" y="4799160"/>
              <a:ext cx="360" cy="360"/>
            </p14:xfrm>
          </p:contentPart>
        </mc:Choice>
        <mc:Fallback xmlns="">
          <p:pic>
            <p:nvPicPr>
              <p:cNvPr id="4" name="Ink 3">
                <a:extLst>
                  <a:ext uri="{FF2B5EF4-FFF2-40B4-BE49-F238E27FC236}">
                    <a16:creationId xmlns:a16="http://schemas.microsoft.com/office/drawing/2014/main" id="{4578DF60-0EBD-4B96-AD7F-584838087978}"/>
                  </a:ext>
                </a:extLst>
              </p:cNvPr>
              <p:cNvPicPr/>
              <p:nvPr/>
            </p:nvPicPr>
            <p:blipFill>
              <a:blip r:embed="rId4"/>
              <a:stretch>
                <a:fillRect/>
              </a:stretch>
            </p:blipFill>
            <p:spPr>
              <a:xfrm>
                <a:off x="8768880" y="4789800"/>
                <a:ext cx="19080" cy="19080"/>
              </a:xfrm>
              <a:prstGeom prst="rect">
                <a:avLst/>
              </a:prstGeom>
            </p:spPr>
          </p:pic>
        </mc:Fallback>
      </mc:AlternateContent>
    </p:spTree>
    <p:extLst>
      <p:ext uri="{BB962C8B-B14F-4D97-AF65-F5344CB8AC3E}">
        <p14:creationId xmlns:p14="http://schemas.microsoft.com/office/powerpoint/2010/main" val="2400940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CFFF-0965-4FA7-8340-C7D5B4F9EE65}"/>
              </a:ext>
            </a:extLst>
          </p:cNvPr>
          <p:cNvSpPr>
            <a:spLocks noGrp="1"/>
          </p:cNvSpPr>
          <p:nvPr>
            <p:ph type="title"/>
          </p:nvPr>
        </p:nvSpPr>
        <p:spPr>
          <a:xfrm>
            <a:off x="768350" y="219456"/>
            <a:ext cx="8306076" cy="536447"/>
          </a:xfrm>
        </p:spPr>
        <p:txBody>
          <a:bodyPr/>
          <a:lstStyle/>
          <a:p>
            <a:r>
              <a:rPr lang="en-IN" dirty="0"/>
              <a:t>Features of Semi-Structured Data Models</a:t>
            </a:r>
          </a:p>
        </p:txBody>
      </p:sp>
      <p:sp>
        <p:nvSpPr>
          <p:cNvPr id="3" name="Content Placeholder 2">
            <a:extLst>
              <a:ext uri="{FF2B5EF4-FFF2-40B4-BE49-F238E27FC236}">
                <a16:creationId xmlns:a16="http://schemas.microsoft.com/office/drawing/2014/main" id="{E7E043A5-AD5F-4845-A228-6B91D760DA33}"/>
              </a:ext>
            </a:extLst>
          </p:cNvPr>
          <p:cNvSpPr>
            <a:spLocks noGrp="1"/>
          </p:cNvSpPr>
          <p:nvPr>
            <p:ph idx="1"/>
          </p:nvPr>
        </p:nvSpPr>
        <p:spPr>
          <a:xfrm>
            <a:off x="465215" y="792040"/>
            <a:ext cx="8467769" cy="6065960"/>
          </a:xfrm>
        </p:spPr>
        <p:txBody>
          <a:bodyPr/>
          <a:lstStyle/>
          <a:p>
            <a:r>
              <a:rPr lang="en-IN" sz="2000" b="1" dirty="0">
                <a:solidFill>
                  <a:srgbClr val="002060"/>
                </a:solidFill>
              </a:rPr>
              <a:t>Multivalued data types:</a:t>
            </a:r>
            <a:r>
              <a:rPr lang="en-US" sz="2000" dirty="0"/>
              <a:t>allow attributes to contain non-atomic values.</a:t>
            </a:r>
            <a:endParaRPr lang="en-IN" sz="2000" b="1" dirty="0">
              <a:solidFill>
                <a:srgbClr val="002060"/>
              </a:solidFill>
            </a:endParaRPr>
          </a:p>
          <a:p>
            <a:pPr lvl="1"/>
            <a:r>
              <a:rPr lang="en-IN" sz="2000" b="1" dirty="0">
                <a:solidFill>
                  <a:srgbClr val="002060"/>
                </a:solidFill>
              </a:rPr>
              <a:t>Sets</a:t>
            </a:r>
            <a:r>
              <a:rPr lang="en-IN" sz="2000" dirty="0">
                <a:solidFill>
                  <a:srgbClr val="002060"/>
                </a:solidFill>
              </a:rPr>
              <a:t>, </a:t>
            </a:r>
            <a:r>
              <a:rPr lang="en-IN" sz="2000" b="1" dirty="0">
                <a:solidFill>
                  <a:srgbClr val="002060"/>
                </a:solidFill>
              </a:rPr>
              <a:t>multisets</a:t>
            </a:r>
          </a:p>
          <a:p>
            <a:pPr lvl="2"/>
            <a:r>
              <a:rPr lang="en-IN" sz="2000" dirty="0"/>
              <a:t>E.g.,: User 1, set of interests {‘Sport, ‘Cooking’, ‘Travel’, ‘anime’, ‘jazz’}</a:t>
            </a:r>
          </a:p>
          <a:p>
            <a:pPr lvl="2"/>
            <a:endParaRPr lang="en-IN" sz="2000" dirty="0"/>
          </a:p>
        </p:txBody>
      </p:sp>
      <p:graphicFrame>
        <p:nvGraphicFramePr>
          <p:cNvPr id="4" name="Table 4">
            <a:extLst>
              <a:ext uri="{FF2B5EF4-FFF2-40B4-BE49-F238E27FC236}">
                <a16:creationId xmlns:a16="http://schemas.microsoft.com/office/drawing/2014/main" id="{A844F7C0-AA53-4E10-99A3-436F32B21C50}"/>
              </a:ext>
            </a:extLst>
          </p:cNvPr>
          <p:cNvGraphicFramePr>
            <a:graphicFrameLocks noGrp="1"/>
          </p:cNvGraphicFramePr>
          <p:nvPr>
            <p:extLst>
              <p:ext uri="{D42A27DB-BD31-4B8C-83A1-F6EECF244321}">
                <p14:modId xmlns:p14="http://schemas.microsoft.com/office/powerpoint/2010/main" val="4063982068"/>
              </p:ext>
            </p:extLst>
          </p:nvPr>
        </p:nvGraphicFramePr>
        <p:xfrm>
          <a:off x="2915919" y="2240280"/>
          <a:ext cx="5762862" cy="1188720"/>
        </p:xfrm>
        <a:graphic>
          <a:graphicData uri="http://schemas.openxmlformats.org/drawingml/2006/table">
            <a:tbl>
              <a:tblPr firstRow="1" bandRow="1">
                <a:tableStyleId>{93296810-A885-4BE3-A3E7-6D5BEEA58F35}</a:tableStyleId>
              </a:tblPr>
              <a:tblGrid>
                <a:gridCol w="1920954">
                  <a:extLst>
                    <a:ext uri="{9D8B030D-6E8A-4147-A177-3AD203B41FA5}">
                      <a16:colId xmlns:a16="http://schemas.microsoft.com/office/drawing/2014/main" val="620353262"/>
                    </a:ext>
                  </a:extLst>
                </a:gridCol>
                <a:gridCol w="1920954">
                  <a:extLst>
                    <a:ext uri="{9D8B030D-6E8A-4147-A177-3AD203B41FA5}">
                      <a16:colId xmlns:a16="http://schemas.microsoft.com/office/drawing/2014/main" val="3505089640"/>
                    </a:ext>
                  </a:extLst>
                </a:gridCol>
                <a:gridCol w="1920954">
                  <a:extLst>
                    <a:ext uri="{9D8B030D-6E8A-4147-A177-3AD203B41FA5}">
                      <a16:colId xmlns:a16="http://schemas.microsoft.com/office/drawing/2014/main" val="1716053574"/>
                    </a:ext>
                  </a:extLst>
                </a:gridCol>
              </a:tblGrid>
              <a:tr h="279400">
                <a:tc>
                  <a:txBody>
                    <a:bodyPr/>
                    <a:lstStyle/>
                    <a:p>
                      <a:pPr algn="l" fontAlgn="base"/>
                      <a:r>
                        <a:rPr lang="en-US" dirty="0" err="1">
                          <a:effectLst/>
                        </a:rPr>
                        <a:t>UserID</a:t>
                      </a:r>
                      <a:endParaRPr lang="en-US" dirty="0">
                        <a:effectLst/>
                      </a:endParaRPr>
                    </a:p>
                  </a:txBody>
                  <a:tcPr marL="30480" marR="30480" marT="60960" marB="60960" anchor="ctr"/>
                </a:tc>
                <a:tc>
                  <a:txBody>
                    <a:bodyPr/>
                    <a:lstStyle/>
                    <a:p>
                      <a:pPr algn="l" fontAlgn="base"/>
                      <a:r>
                        <a:rPr lang="en-US" dirty="0" err="1">
                          <a:effectLst/>
                        </a:rPr>
                        <a:t>UserName</a:t>
                      </a:r>
                      <a:endParaRPr lang="en-US" dirty="0">
                        <a:effectLst/>
                      </a:endParaRPr>
                    </a:p>
                  </a:txBody>
                  <a:tcPr marL="30480" marR="30480" marT="60960" marB="60960" anchor="ctr"/>
                </a:tc>
                <a:tc>
                  <a:txBody>
                    <a:bodyPr/>
                    <a:lstStyle/>
                    <a:p>
                      <a:pPr algn="l" fontAlgn="base"/>
                      <a:r>
                        <a:rPr lang="en-US">
                          <a:effectLst/>
                        </a:rPr>
                        <a:t>Email</a:t>
                      </a:r>
                    </a:p>
                  </a:txBody>
                  <a:tcPr marL="30480" marR="30480" marT="60960" marB="60960" anchor="ctr"/>
                </a:tc>
                <a:extLst>
                  <a:ext uri="{0D108BD9-81ED-4DB2-BD59-A6C34878D82A}">
                    <a16:rowId xmlns:a16="http://schemas.microsoft.com/office/drawing/2014/main" val="1390801297"/>
                  </a:ext>
                </a:extLst>
              </a:tr>
              <a:tr h="279400">
                <a:tc>
                  <a:txBody>
                    <a:bodyPr/>
                    <a:lstStyle/>
                    <a:p>
                      <a:pPr algn="l" fontAlgn="base"/>
                      <a:r>
                        <a:rPr lang="en-US" dirty="0">
                          <a:effectLst/>
                        </a:rPr>
                        <a:t>1</a:t>
                      </a:r>
                    </a:p>
                  </a:txBody>
                  <a:tcPr marL="30480" marR="30480" marT="60960" marB="60960" anchor="ctr"/>
                </a:tc>
                <a:tc>
                  <a:txBody>
                    <a:bodyPr/>
                    <a:lstStyle/>
                    <a:p>
                      <a:pPr algn="l" fontAlgn="base"/>
                      <a:r>
                        <a:rPr lang="en-US" dirty="0">
                          <a:effectLst/>
                        </a:rPr>
                        <a:t>User1</a:t>
                      </a:r>
                    </a:p>
                  </a:txBody>
                  <a:tcPr marL="30480" marR="30480" marT="60960" marB="60960" anchor="ctr"/>
                </a:tc>
                <a:tc>
                  <a:txBody>
                    <a:bodyPr/>
                    <a:lstStyle/>
                    <a:p>
                      <a:pPr algn="l" fontAlgn="base"/>
                      <a:r>
                        <a:rPr lang="en-US" dirty="0">
                          <a:effectLst/>
                        </a:rPr>
                        <a:t>user1@email.com</a:t>
                      </a:r>
                    </a:p>
                  </a:txBody>
                  <a:tcPr marL="30480" marR="30480" marT="60960" marB="60960" anchor="ctr"/>
                </a:tc>
                <a:extLst>
                  <a:ext uri="{0D108BD9-81ED-4DB2-BD59-A6C34878D82A}">
                    <a16:rowId xmlns:a16="http://schemas.microsoft.com/office/drawing/2014/main" val="1428854607"/>
                  </a:ext>
                </a:extLst>
              </a:tr>
              <a:tr h="279400">
                <a:tc>
                  <a:txBody>
                    <a:bodyPr/>
                    <a:lstStyle/>
                    <a:p>
                      <a:pPr algn="l" fontAlgn="base"/>
                      <a:r>
                        <a:rPr lang="en-US">
                          <a:effectLst/>
                        </a:rPr>
                        <a:t>2</a:t>
                      </a:r>
                    </a:p>
                  </a:txBody>
                  <a:tcPr marL="30480" marR="30480" marT="60960" marB="60960" anchor="ctr"/>
                </a:tc>
                <a:tc>
                  <a:txBody>
                    <a:bodyPr/>
                    <a:lstStyle/>
                    <a:p>
                      <a:pPr algn="l" fontAlgn="base"/>
                      <a:r>
                        <a:rPr lang="en-US">
                          <a:effectLst/>
                        </a:rPr>
                        <a:t>User2</a:t>
                      </a:r>
                    </a:p>
                  </a:txBody>
                  <a:tcPr marL="30480" marR="30480" marT="60960" marB="60960" anchor="ctr"/>
                </a:tc>
                <a:tc>
                  <a:txBody>
                    <a:bodyPr/>
                    <a:lstStyle/>
                    <a:p>
                      <a:pPr algn="l" fontAlgn="base"/>
                      <a:r>
                        <a:rPr lang="en-US" dirty="0">
                          <a:effectLst/>
                        </a:rPr>
                        <a:t>user2@email.com</a:t>
                      </a:r>
                    </a:p>
                  </a:txBody>
                  <a:tcPr marL="30480" marR="30480" marT="60960" marB="60960" anchor="ctr"/>
                </a:tc>
                <a:extLst>
                  <a:ext uri="{0D108BD9-81ED-4DB2-BD59-A6C34878D82A}">
                    <a16:rowId xmlns:a16="http://schemas.microsoft.com/office/drawing/2014/main" val="2582092566"/>
                  </a:ext>
                </a:extLst>
              </a:tr>
            </a:tbl>
          </a:graphicData>
        </a:graphic>
      </p:graphicFrame>
      <p:graphicFrame>
        <p:nvGraphicFramePr>
          <p:cNvPr id="5" name="Table 5">
            <a:extLst>
              <a:ext uri="{FF2B5EF4-FFF2-40B4-BE49-F238E27FC236}">
                <a16:creationId xmlns:a16="http://schemas.microsoft.com/office/drawing/2014/main" id="{9A545D6A-0044-4FB0-BF75-1FB1CC8FBB1D}"/>
              </a:ext>
            </a:extLst>
          </p:cNvPr>
          <p:cNvGraphicFramePr>
            <a:graphicFrameLocks noGrp="1"/>
          </p:cNvGraphicFramePr>
          <p:nvPr>
            <p:extLst>
              <p:ext uri="{D42A27DB-BD31-4B8C-83A1-F6EECF244321}">
                <p14:modId xmlns:p14="http://schemas.microsoft.com/office/powerpoint/2010/main" val="147106307"/>
              </p:ext>
            </p:extLst>
          </p:nvPr>
        </p:nvGraphicFramePr>
        <p:xfrm>
          <a:off x="465215" y="3535166"/>
          <a:ext cx="5762866" cy="1584960"/>
        </p:xfrm>
        <a:graphic>
          <a:graphicData uri="http://schemas.openxmlformats.org/drawingml/2006/table">
            <a:tbl>
              <a:tblPr firstRow="1" bandRow="1">
                <a:tableStyleId>{93296810-A885-4BE3-A3E7-6D5BEEA58F35}</a:tableStyleId>
              </a:tblPr>
              <a:tblGrid>
                <a:gridCol w="2881433">
                  <a:extLst>
                    <a:ext uri="{9D8B030D-6E8A-4147-A177-3AD203B41FA5}">
                      <a16:colId xmlns:a16="http://schemas.microsoft.com/office/drawing/2014/main" val="510001804"/>
                    </a:ext>
                  </a:extLst>
                </a:gridCol>
                <a:gridCol w="2881433">
                  <a:extLst>
                    <a:ext uri="{9D8B030D-6E8A-4147-A177-3AD203B41FA5}">
                      <a16:colId xmlns:a16="http://schemas.microsoft.com/office/drawing/2014/main" val="1066578704"/>
                    </a:ext>
                  </a:extLst>
                </a:gridCol>
              </a:tblGrid>
              <a:tr h="279400">
                <a:tc>
                  <a:txBody>
                    <a:bodyPr/>
                    <a:lstStyle/>
                    <a:p>
                      <a:pPr algn="l" fontAlgn="base"/>
                      <a:r>
                        <a:rPr lang="en-US" dirty="0" err="1">
                          <a:effectLst/>
                        </a:rPr>
                        <a:t>InterestID</a:t>
                      </a:r>
                      <a:endParaRPr lang="en-US" dirty="0">
                        <a:effectLst/>
                      </a:endParaRPr>
                    </a:p>
                  </a:txBody>
                  <a:tcPr marL="30480" marR="30480" marT="60960" marB="60960" anchor="ctr"/>
                </a:tc>
                <a:tc>
                  <a:txBody>
                    <a:bodyPr/>
                    <a:lstStyle/>
                    <a:p>
                      <a:pPr algn="l" fontAlgn="base"/>
                      <a:r>
                        <a:rPr lang="en-US">
                          <a:effectLst/>
                        </a:rPr>
                        <a:t>Interest</a:t>
                      </a:r>
                    </a:p>
                  </a:txBody>
                  <a:tcPr marL="30480" marR="30480" marT="60960" marB="60960" anchor="ctr"/>
                </a:tc>
                <a:extLst>
                  <a:ext uri="{0D108BD9-81ED-4DB2-BD59-A6C34878D82A}">
                    <a16:rowId xmlns:a16="http://schemas.microsoft.com/office/drawing/2014/main" val="1211720906"/>
                  </a:ext>
                </a:extLst>
              </a:tr>
              <a:tr h="279400">
                <a:tc>
                  <a:txBody>
                    <a:bodyPr/>
                    <a:lstStyle/>
                    <a:p>
                      <a:pPr algn="l" fontAlgn="base"/>
                      <a:r>
                        <a:rPr lang="en-US" dirty="0">
                          <a:effectLst/>
                        </a:rPr>
                        <a:t>1</a:t>
                      </a:r>
                    </a:p>
                  </a:txBody>
                  <a:tcPr marL="30480" marR="30480" marT="60960" marB="60960" anchor="ctr"/>
                </a:tc>
                <a:tc>
                  <a:txBody>
                    <a:bodyPr/>
                    <a:lstStyle/>
                    <a:p>
                      <a:pPr algn="l" fontAlgn="base"/>
                      <a:r>
                        <a:rPr lang="en-US">
                          <a:effectLst/>
                        </a:rPr>
                        <a:t>Sports</a:t>
                      </a:r>
                    </a:p>
                  </a:txBody>
                  <a:tcPr marL="30480" marR="30480" marT="60960" marB="60960" anchor="ctr"/>
                </a:tc>
                <a:extLst>
                  <a:ext uri="{0D108BD9-81ED-4DB2-BD59-A6C34878D82A}">
                    <a16:rowId xmlns:a16="http://schemas.microsoft.com/office/drawing/2014/main" val="2496324528"/>
                  </a:ext>
                </a:extLst>
              </a:tr>
              <a:tr h="279400">
                <a:tc>
                  <a:txBody>
                    <a:bodyPr/>
                    <a:lstStyle/>
                    <a:p>
                      <a:pPr algn="l" fontAlgn="base"/>
                      <a:r>
                        <a:rPr lang="en-US">
                          <a:effectLst/>
                        </a:rPr>
                        <a:t>2</a:t>
                      </a:r>
                    </a:p>
                  </a:txBody>
                  <a:tcPr marL="30480" marR="30480" marT="60960" marB="60960" anchor="ctr"/>
                </a:tc>
                <a:tc>
                  <a:txBody>
                    <a:bodyPr/>
                    <a:lstStyle/>
                    <a:p>
                      <a:pPr algn="l" fontAlgn="base"/>
                      <a:r>
                        <a:rPr lang="en-US">
                          <a:effectLst/>
                        </a:rPr>
                        <a:t>Cooking</a:t>
                      </a:r>
                    </a:p>
                  </a:txBody>
                  <a:tcPr marL="30480" marR="30480" marT="60960" marB="60960" anchor="ctr"/>
                </a:tc>
                <a:extLst>
                  <a:ext uri="{0D108BD9-81ED-4DB2-BD59-A6C34878D82A}">
                    <a16:rowId xmlns:a16="http://schemas.microsoft.com/office/drawing/2014/main" val="867242373"/>
                  </a:ext>
                </a:extLst>
              </a:tr>
              <a:tr h="279400">
                <a:tc>
                  <a:txBody>
                    <a:bodyPr/>
                    <a:lstStyle/>
                    <a:p>
                      <a:pPr algn="l" fontAlgn="base"/>
                      <a:r>
                        <a:rPr lang="en-US">
                          <a:effectLst/>
                        </a:rPr>
                        <a:t>3</a:t>
                      </a:r>
                    </a:p>
                  </a:txBody>
                  <a:tcPr marL="30480" marR="30480" marT="60960" marB="60960" anchor="ctr"/>
                </a:tc>
                <a:tc>
                  <a:txBody>
                    <a:bodyPr/>
                    <a:lstStyle/>
                    <a:p>
                      <a:pPr algn="l" fontAlgn="base"/>
                      <a:r>
                        <a:rPr lang="en-US" dirty="0">
                          <a:effectLst/>
                        </a:rPr>
                        <a:t>Travel</a:t>
                      </a:r>
                    </a:p>
                  </a:txBody>
                  <a:tcPr marL="30480" marR="30480" marT="60960" marB="60960" anchor="ctr"/>
                </a:tc>
                <a:extLst>
                  <a:ext uri="{0D108BD9-81ED-4DB2-BD59-A6C34878D82A}">
                    <a16:rowId xmlns:a16="http://schemas.microsoft.com/office/drawing/2014/main" val="1002421281"/>
                  </a:ext>
                </a:extLst>
              </a:tr>
            </a:tbl>
          </a:graphicData>
        </a:graphic>
      </p:graphicFrame>
      <p:graphicFrame>
        <p:nvGraphicFramePr>
          <p:cNvPr id="6" name="Table 6">
            <a:extLst>
              <a:ext uri="{FF2B5EF4-FFF2-40B4-BE49-F238E27FC236}">
                <a16:creationId xmlns:a16="http://schemas.microsoft.com/office/drawing/2014/main" id="{4F6549E1-693D-4150-8E86-32554EED6847}"/>
              </a:ext>
            </a:extLst>
          </p:cNvPr>
          <p:cNvGraphicFramePr>
            <a:graphicFrameLocks noGrp="1"/>
          </p:cNvGraphicFramePr>
          <p:nvPr>
            <p:extLst>
              <p:ext uri="{D42A27DB-BD31-4B8C-83A1-F6EECF244321}">
                <p14:modId xmlns:p14="http://schemas.microsoft.com/office/powerpoint/2010/main" val="2782913383"/>
              </p:ext>
            </p:extLst>
          </p:nvPr>
        </p:nvGraphicFramePr>
        <p:xfrm>
          <a:off x="2875279" y="5288568"/>
          <a:ext cx="5762866" cy="1188720"/>
        </p:xfrm>
        <a:graphic>
          <a:graphicData uri="http://schemas.openxmlformats.org/drawingml/2006/table">
            <a:tbl>
              <a:tblPr firstRow="1" bandRow="1">
                <a:tableStyleId>{93296810-A885-4BE3-A3E7-6D5BEEA58F35}</a:tableStyleId>
              </a:tblPr>
              <a:tblGrid>
                <a:gridCol w="2881433">
                  <a:extLst>
                    <a:ext uri="{9D8B030D-6E8A-4147-A177-3AD203B41FA5}">
                      <a16:colId xmlns:a16="http://schemas.microsoft.com/office/drawing/2014/main" val="1576894989"/>
                    </a:ext>
                  </a:extLst>
                </a:gridCol>
                <a:gridCol w="2881433">
                  <a:extLst>
                    <a:ext uri="{9D8B030D-6E8A-4147-A177-3AD203B41FA5}">
                      <a16:colId xmlns:a16="http://schemas.microsoft.com/office/drawing/2014/main" val="3875640145"/>
                    </a:ext>
                  </a:extLst>
                </a:gridCol>
              </a:tblGrid>
              <a:tr h="279400">
                <a:tc>
                  <a:txBody>
                    <a:bodyPr/>
                    <a:lstStyle/>
                    <a:p>
                      <a:pPr algn="l" fontAlgn="base"/>
                      <a:r>
                        <a:rPr lang="en-US" dirty="0" err="1">
                          <a:effectLst/>
                        </a:rPr>
                        <a:t>UserID</a:t>
                      </a:r>
                      <a:endParaRPr lang="en-US" dirty="0">
                        <a:effectLst/>
                      </a:endParaRPr>
                    </a:p>
                  </a:txBody>
                  <a:tcPr marL="30480" marR="30480" marT="60960" marB="60960" anchor="ctr"/>
                </a:tc>
                <a:tc>
                  <a:txBody>
                    <a:bodyPr/>
                    <a:lstStyle/>
                    <a:p>
                      <a:pPr algn="l" fontAlgn="base"/>
                      <a:r>
                        <a:rPr lang="en-US">
                          <a:effectLst/>
                        </a:rPr>
                        <a:t>InterestID</a:t>
                      </a:r>
                    </a:p>
                  </a:txBody>
                  <a:tcPr marL="30480" marR="30480" marT="60960" marB="60960" anchor="ctr"/>
                </a:tc>
                <a:extLst>
                  <a:ext uri="{0D108BD9-81ED-4DB2-BD59-A6C34878D82A}">
                    <a16:rowId xmlns:a16="http://schemas.microsoft.com/office/drawing/2014/main" val="1345702235"/>
                  </a:ext>
                </a:extLst>
              </a:tr>
              <a:tr h="279400">
                <a:tc>
                  <a:txBody>
                    <a:bodyPr/>
                    <a:lstStyle/>
                    <a:p>
                      <a:pPr algn="l" fontAlgn="base"/>
                      <a:r>
                        <a:rPr lang="en-US" dirty="0">
                          <a:effectLst/>
                        </a:rPr>
                        <a:t>1</a:t>
                      </a:r>
                    </a:p>
                  </a:txBody>
                  <a:tcPr marL="30480" marR="30480" marT="60960" marB="60960" anchor="ctr"/>
                </a:tc>
                <a:tc>
                  <a:txBody>
                    <a:bodyPr/>
                    <a:lstStyle/>
                    <a:p>
                      <a:pPr algn="l" fontAlgn="base"/>
                      <a:r>
                        <a:rPr lang="en-US">
                          <a:effectLst/>
                        </a:rPr>
                        <a:t>1</a:t>
                      </a:r>
                    </a:p>
                  </a:txBody>
                  <a:tcPr marL="30480" marR="30480" marT="60960" marB="60960" anchor="ctr"/>
                </a:tc>
                <a:extLst>
                  <a:ext uri="{0D108BD9-81ED-4DB2-BD59-A6C34878D82A}">
                    <a16:rowId xmlns:a16="http://schemas.microsoft.com/office/drawing/2014/main" val="3494917301"/>
                  </a:ext>
                </a:extLst>
              </a:tr>
              <a:tr h="279400">
                <a:tc>
                  <a:txBody>
                    <a:bodyPr/>
                    <a:lstStyle/>
                    <a:p>
                      <a:pPr algn="l" fontAlgn="base"/>
                      <a:r>
                        <a:rPr lang="en-US">
                          <a:effectLst/>
                        </a:rPr>
                        <a:t>1</a:t>
                      </a:r>
                    </a:p>
                  </a:txBody>
                  <a:tcPr marL="30480" marR="30480" marT="60960" marB="60960" anchor="ctr"/>
                </a:tc>
                <a:tc>
                  <a:txBody>
                    <a:bodyPr/>
                    <a:lstStyle/>
                    <a:p>
                      <a:pPr algn="l" fontAlgn="base"/>
                      <a:r>
                        <a:rPr lang="en-US" dirty="0">
                          <a:effectLst/>
                        </a:rPr>
                        <a:t>3</a:t>
                      </a:r>
                    </a:p>
                  </a:txBody>
                  <a:tcPr marL="30480" marR="30480" marT="60960" marB="60960" anchor="ctr"/>
                </a:tc>
                <a:extLst>
                  <a:ext uri="{0D108BD9-81ED-4DB2-BD59-A6C34878D82A}">
                    <a16:rowId xmlns:a16="http://schemas.microsoft.com/office/drawing/2014/main" val="394486970"/>
                  </a:ext>
                </a:extLst>
              </a:tr>
            </a:tbl>
          </a:graphicData>
        </a:graphic>
      </p:graphicFrame>
    </p:spTree>
    <p:extLst>
      <p:ext uri="{BB962C8B-B14F-4D97-AF65-F5344CB8AC3E}">
        <p14:creationId xmlns:p14="http://schemas.microsoft.com/office/powerpoint/2010/main" val="182870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CFFF-0965-4FA7-8340-C7D5B4F9EE65}"/>
              </a:ext>
            </a:extLst>
          </p:cNvPr>
          <p:cNvSpPr>
            <a:spLocks noGrp="1"/>
          </p:cNvSpPr>
          <p:nvPr>
            <p:ph type="title"/>
          </p:nvPr>
        </p:nvSpPr>
        <p:spPr>
          <a:xfrm>
            <a:off x="768350" y="219456"/>
            <a:ext cx="8306076" cy="536447"/>
          </a:xfrm>
        </p:spPr>
        <p:txBody>
          <a:bodyPr/>
          <a:lstStyle/>
          <a:p>
            <a:r>
              <a:rPr lang="en-IN" sz="2400" dirty="0"/>
              <a:t>(Cont.)Features of Semi-Structured Data Models</a:t>
            </a:r>
          </a:p>
        </p:txBody>
      </p:sp>
      <p:sp>
        <p:nvSpPr>
          <p:cNvPr id="3" name="Content Placeholder 2">
            <a:extLst>
              <a:ext uri="{FF2B5EF4-FFF2-40B4-BE49-F238E27FC236}">
                <a16:creationId xmlns:a16="http://schemas.microsoft.com/office/drawing/2014/main" id="{E7E043A5-AD5F-4845-A228-6B91D760DA33}"/>
              </a:ext>
            </a:extLst>
          </p:cNvPr>
          <p:cNvSpPr>
            <a:spLocks noGrp="1"/>
          </p:cNvSpPr>
          <p:nvPr>
            <p:ph idx="1"/>
          </p:nvPr>
        </p:nvSpPr>
        <p:spPr>
          <a:xfrm>
            <a:off x="465215" y="792040"/>
            <a:ext cx="8467769" cy="6065960"/>
          </a:xfrm>
        </p:spPr>
        <p:txBody>
          <a:bodyPr/>
          <a:lstStyle/>
          <a:p>
            <a:r>
              <a:rPr lang="en-IN" sz="2400" b="1" dirty="0">
                <a:solidFill>
                  <a:srgbClr val="002060"/>
                </a:solidFill>
              </a:rPr>
              <a:t>Multivalued data types:</a:t>
            </a:r>
            <a:r>
              <a:rPr lang="en-US" sz="2400" dirty="0"/>
              <a:t>allow attributes to contain non-atomic values.</a:t>
            </a:r>
            <a:endParaRPr lang="en-IN" sz="2400" b="1" dirty="0">
              <a:solidFill>
                <a:srgbClr val="002060"/>
              </a:solidFill>
            </a:endParaRPr>
          </a:p>
          <a:p>
            <a:pPr lvl="1"/>
            <a:r>
              <a:rPr lang="en-IN" sz="2400" b="1" dirty="0">
                <a:solidFill>
                  <a:srgbClr val="002060"/>
                </a:solidFill>
              </a:rPr>
              <a:t>Key-value map</a:t>
            </a:r>
            <a:r>
              <a:rPr lang="en-IN" sz="2400" dirty="0"/>
              <a:t> (or just </a:t>
            </a:r>
            <a:r>
              <a:rPr lang="en-IN" sz="2400" b="1" dirty="0">
                <a:solidFill>
                  <a:srgbClr val="002060"/>
                </a:solidFill>
              </a:rPr>
              <a:t>map</a:t>
            </a:r>
            <a:r>
              <a:rPr lang="en-IN" sz="2400" dirty="0"/>
              <a:t> for short)</a:t>
            </a:r>
          </a:p>
          <a:p>
            <a:pPr lvl="2"/>
            <a:r>
              <a:rPr lang="en-IN" sz="2400" dirty="0"/>
              <a:t>Store a set of key-value pairs</a:t>
            </a:r>
          </a:p>
          <a:p>
            <a:pPr lvl="2"/>
            <a:r>
              <a:rPr lang="en-IN" sz="2400" dirty="0"/>
              <a:t>E.g., {(brand, Apple), (ID, MacBook Air), (size, 13), (</a:t>
            </a:r>
            <a:r>
              <a:rPr lang="en-IN" sz="2400" dirty="0" err="1"/>
              <a:t>color</a:t>
            </a:r>
            <a:r>
              <a:rPr lang="en-IN" sz="2400" dirty="0"/>
              <a:t>, silver)}</a:t>
            </a:r>
          </a:p>
          <a:p>
            <a:pPr lvl="2"/>
            <a:r>
              <a:rPr lang="en-IN" sz="2400" dirty="0"/>
              <a:t>Operations on maps:  </a:t>
            </a:r>
            <a:r>
              <a:rPr lang="en-IN" sz="2400" i="1" dirty="0"/>
              <a:t>put</a:t>
            </a:r>
            <a:r>
              <a:rPr lang="en-IN" sz="2400" dirty="0"/>
              <a:t>(key, value), </a:t>
            </a:r>
            <a:r>
              <a:rPr lang="en-IN" sz="2400" i="1" dirty="0"/>
              <a:t>get</a:t>
            </a:r>
            <a:r>
              <a:rPr lang="en-IN" sz="2400" dirty="0"/>
              <a:t>(key), </a:t>
            </a:r>
            <a:r>
              <a:rPr lang="en-IN" sz="2400" i="1" dirty="0"/>
              <a:t>delete</a:t>
            </a:r>
            <a:r>
              <a:rPr lang="en-IN" sz="2400" dirty="0"/>
              <a:t>(key)</a:t>
            </a:r>
          </a:p>
          <a:p>
            <a:pPr lvl="1"/>
            <a:r>
              <a:rPr lang="en-IN" sz="2400" dirty="0"/>
              <a:t>In a relational database, you need to have a table for each of which due to normalization</a:t>
            </a:r>
          </a:p>
          <a:p>
            <a:pPr lvl="2"/>
            <a:r>
              <a:rPr lang="en-US" sz="1800" b="1" dirty="0"/>
              <a:t>e-commerce sites </a:t>
            </a:r>
            <a:r>
              <a:rPr lang="en-US" sz="1800" dirty="0"/>
              <a:t>often list specifications or details for </a:t>
            </a:r>
            <a:r>
              <a:rPr lang="en-US" sz="1800" b="1" dirty="0"/>
              <a:t>each product </a:t>
            </a:r>
            <a:r>
              <a:rPr lang="en-US" sz="1800" dirty="0"/>
              <a:t>that they sell, such </a:t>
            </a:r>
            <a:r>
              <a:rPr lang="en-US" sz="1800" b="1" dirty="0"/>
              <a:t>as brand, model, size, color, and numerous </a:t>
            </a:r>
            <a:r>
              <a:rPr lang="en-US" sz="1800" dirty="0"/>
              <a:t>other product-specific details.</a:t>
            </a:r>
          </a:p>
          <a:p>
            <a:pPr lvl="2"/>
            <a:r>
              <a:rPr lang="en-US" sz="1400" b="1" dirty="0"/>
              <a:t>specifications form the key</a:t>
            </a:r>
            <a:r>
              <a:rPr lang="en-US" sz="1400" dirty="0"/>
              <a:t>, and the </a:t>
            </a:r>
            <a:r>
              <a:rPr lang="en-US" sz="1400" b="1" dirty="0"/>
              <a:t>associated value is stored with the key</a:t>
            </a:r>
            <a:r>
              <a:rPr lang="en-US" sz="1400" dirty="0"/>
              <a:t>. </a:t>
            </a:r>
          </a:p>
        </p:txBody>
      </p:sp>
    </p:spTree>
    <p:extLst>
      <p:ext uri="{BB962C8B-B14F-4D97-AF65-F5344CB8AC3E}">
        <p14:creationId xmlns:p14="http://schemas.microsoft.com/office/powerpoint/2010/main" val="47036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CFFF-0965-4FA7-8340-C7D5B4F9EE65}"/>
              </a:ext>
            </a:extLst>
          </p:cNvPr>
          <p:cNvSpPr>
            <a:spLocks noGrp="1"/>
          </p:cNvSpPr>
          <p:nvPr>
            <p:ph type="title"/>
          </p:nvPr>
        </p:nvSpPr>
        <p:spPr>
          <a:xfrm>
            <a:off x="768350" y="219456"/>
            <a:ext cx="8306076" cy="536447"/>
          </a:xfrm>
        </p:spPr>
        <p:txBody>
          <a:bodyPr/>
          <a:lstStyle/>
          <a:p>
            <a:r>
              <a:rPr lang="en-IN" sz="2400" dirty="0"/>
              <a:t>(Cont.)Features of Semi-Structured Data Models</a:t>
            </a:r>
          </a:p>
        </p:txBody>
      </p:sp>
      <p:sp>
        <p:nvSpPr>
          <p:cNvPr id="3" name="Content Placeholder 2">
            <a:extLst>
              <a:ext uri="{FF2B5EF4-FFF2-40B4-BE49-F238E27FC236}">
                <a16:creationId xmlns:a16="http://schemas.microsoft.com/office/drawing/2014/main" id="{E7E043A5-AD5F-4845-A228-6B91D760DA33}"/>
              </a:ext>
            </a:extLst>
          </p:cNvPr>
          <p:cNvSpPr>
            <a:spLocks noGrp="1"/>
          </p:cNvSpPr>
          <p:nvPr>
            <p:ph idx="1"/>
          </p:nvPr>
        </p:nvSpPr>
        <p:spPr>
          <a:xfrm>
            <a:off x="465215" y="792040"/>
            <a:ext cx="8467769" cy="6065960"/>
          </a:xfrm>
        </p:spPr>
        <p:txBody>
          <a:bodyPr/>
          <a:lstStyle/>
          <a:p>
            <a:r>
              <a:rPr lang="en-IN" sz="2400" b="1" dirty="0">
                <a:solidFill>
                  <a:srgbClr val="002060"/>
                </a:solidFill>
              </a:rPr>
              <a:t>Key-value map: </a:t>
            </a:r>
            <a:r>
              <a:rPr lang="en-US" sz="2400" dirty="0">
                <a:solidFill>
                  <a:srgbClr val="111111"/>
                </a:solidFill>
                <a:latin typeface="-apple-system"/>
              </a:rPr>
              <a:t>Example: </a:t>
            </a:r>
            <a:r>
              <a:rPr lang="en-US" sz="2400" b="0" i="0" dirty="0">
                <a:solidFill>
                  <a:srgbClr val="111111"/>
                </a:solidFill>
                <a:effectLst/>
                <a:latin typeface="-apple-system"/>
              </a:rPr>
              <a:t>a social media application where </a:t>
            </a:r>
            <a:r>
              <a:rPr lang="en-US" sz="2400" b="1" i="0" dirty="0">
                <a:solidFill>
                  <a:srgbClr val="111111"/>
                </a:solidFill>
                <a:effectLst/>
                <a:latin typeface="-apple-system"/>
              </a:rPr>
              <a:t>users can post status updates</a:t>
            </a:r>
            <a:endParaRPr lang="en-IN" sz="2400" b="1" dirty="0">
              <a:solidFill>
                <a:srgbClr val="002060"/>
              </a:solidFill>
            </a:endParaRPr>
          </a:p>
          <a:p>
            <a:endParaRPr lang="en-IN" sz="2400" b="1" dirty="0">
              <a:solidFill>
                <a:srgbClr val="002060"/>
              </a:solidFill>
            </a:endParaRPr>
          </a:p>
          <a:p>
            <a:endParaRPr lang="en-US" sz="1800" dirty="0"/>
          </a:p>
        </p:txBody>
      </p:sp>
      <p:graphicFrame>
        <p:nvGraphicFramePr>
          <p:cNvPr id="6" name="Table 6">
            <a:extLst>
              <a:ext uri="{FF2B5EF4-FFF2-40B4-BE49-F238E27FC236}">
                <a16:creationId xmlns:a16="http://schemas.microsoft.com/office/drawing/2014/main" id="{E3A01B5C-D24C-4ED9-8887-377CE471D721}"/>
              </a:ext>
            </a:extLst>
          </p:cNvPr>
          <p:cNvGraphicFramePr>
            <a:graphicFrameLocks noGrp="1"/>
          </p:cNvGraphicFramePr>
          <p:nvPr>
            <p:extLst>
              <p:ext uri="{D42A27DB-BD31-4B8C-83A1-F6EECF244321}">
                <p14:modId xmlns:p14="http://schemas.microsoft.com/office/powerpoint/2010/main" val="2168751002"/>
              </p:ext>
            </p:extLst>
          </p:nvPr>
        </p:nvGraphicFramePr>
        <p:xfrm>
          <a:off x="361448" y="1554480"/>
          <a:ext cx="7867650" cy="5303520"/>
        </p:xfrm>
        <a:graphic>
          <a:graphicData uri="http://schemas.openxmlformats.org/drawingml/2006/table">
            <a:tbl>
              <a:tblPr firstRow="1" bandRow="1">
                <a:tableStyleId>{5C22544A-7EE6-4342-B048-85BDC9FD1C3A}</a:tableStyleId>
              </a:tblPr>
              <a:tblGrid>
                <a:gridCol w="7867650">
                  <a:extLst>
                    <a:ext uri="{9D8B030D-6E8A-4147-A177-3AD203B41FA5}">
                      <a16:colId xmlns:a16="http://schemas.microsoft.com/office/drawing/2014/main" val="3175879401"/>
                    </a:ext>
                  </a:extLst>
                </a:gridCol>
              </a:tblGrid>
              <a:tr h="2184400">
                <a:tc>
                  <a:txBody>
                    <a:bodyPr/>
                    <a:lstStyle/>
                    <a:p>
                      <a:r>
                        <a:rPr lang="en-IN" sz="1400" b="0" kern="1200" dirty="0">
                          <a:solidFill>
                            <a:schemeClr val="tx1"/>
                          </a:solidFill>
                          <a:latin typeface="Consolas" panose="020B0609020204030204" pitchFamily="49" charset="0"/>
                          <a:ea typeface="+mn-ea"/>
                          <a:cs typeface="+mn-cs"/>
                        </a:rPr>
                        <a:t>RELATIONAL DATABASE: </a:t>
                      </a:r>
                    </a:p>
                    <a:p>
                      <a:r>
                        <a:rPr lang="en-IN" sz="1400" b="1" kern="1200" dirty="0">
                          <a:solidFill>
                            <a:schemeClr val="tx1"/>
                          </a:solidFill>
                          <a:latin typeface="Consolas" panose="020B0609020204030204" pitchFamily="49" charset="0"/>
                          <a:ea typeface="+mn-ea"/>
                          <a:cs typeface="+mn-cs"/>
                        </a:rPr>
                        <a:t>SELECT</a:t>
                      </a:r>
                      <a:r>
                        <a:rPr lang="en-IN" sz="1400" b="0" kern="1200" dirty="0">
                          <a:solidFill>
                            <a:schemeClr val="tx1"/>
                          </a:solidFill>
                          <a:latin typeface="Consolas" panose="020B0609020204030204" pitchFamily="49" charset="0"/>
                          <a:ea typeface="+mn-ea"/>
                          <a:cs typeface="+mn-cs"/>
                        </a:rPr>
                        <a:t> *</a:t>
                      </a:r>
                    </a:p>
                    <a:p>
                      <a:r>
                        <a:rPr lang="en-IN" sz="1400" b="0" kern="1200" dirty="0">
                          <a:solidFill>
                            <a:schemeClr val="tx1"/>
                          </a:solidFill>
                          <a:latin typeface="Consolas" panose="020B0609020204030204" pitchFamily="49" charset="0"/>
                          <a:ea typeface="+mn-ea"/>
                          <a:cs typeface="+mn-cs"/>
                        </a:rPr>
                        <a:t>FROM Posts</a:t>
                      </a:r>
                    </a:p>
                    <a:p>
                      <a:r>
                        <a:rPr lang="en-IN" sz="1400" b="0" kern="1200" dirty="0">
                          <a:solidFill>
                            <a:schemeClr val="tx1"/>
                          </a:solidFill>
                          <a:latin typeface="Consolas" panose="020B0609020204030204" pitchFamily="49" charset="0"/>
                          <a:ea typeface="+mn-ea"/>
                          <a:cs typeface="+mn-cs"/>
                        </a:rPr>
                        <a:t>   </a:t>
                      </a:r>
                      <a:r>
                        <a:rPr lang="en-IN" sz="1400" b="1" kern="1200" dirty="0">
                          <a:solidFill>
                            <a:schemeClr val="tx1"/>
                          </a:solidFill>
                          <a:latin typeface="Consolas" panose="020B0609020204030204" pitchFamily="49" charset="0"/>
                          <a:ea typeface="+mn-ea"/>
                          <a:cs typeface="+mn-cs"/>
                        </a:rPr>
                        <a:t>LEFT JOIN </a:t>
                      </a:r>
                      <a:r>
                        <a:rPr lang="en-IN" sz="1400" b="0" kern="1200" dirty="0">
                          <a:solidFill>
                            <a:schemeClr val="tx1"/>
                          </a:solidFill>
                          <a:latin typeface="Consolas" panose="020B0609020204030204" pitchFamily="49" charset="0"/>
                          <a:ea typeface="+mn-ea"/>
                          <a:cs typeface="+mn-cs"/>
                        </a:rPr>
                        <a:t>Images ON </a:t>
                      </a:r>
                      <a:r>
                        <a:rPr lang="en-IN" sz="1400" b="1" kern="1200" dirty="0" err="1">
                          <a:solidFill>
                            <a:schemeClr val="tx1"/>
                          </a:solidFill>
                          <a:latin typeface="Consolas" panose="020B0609020204030204" pitchFamily="49" charset="0"/>
                          <a:ea typeface="+mn-ea"/>
                          <a:cs typeface="+mn-cs"/>
                        </a:rPr>
                        <a:t>Posts</a:t>
                      </a:r>
                      <a:r>
                        <a:rPr lang="en-IN" sz="1400" b="0" kern="1200" dirty="0" err="1">
                          <a:solidFill>
                            <a:schemeClr val="tx1"/>
                          </a:solidFill>
                          <a:latin typeface="Consolas" panose="020B0609020204030204" pitchFamily="49" charset="0"/>
                          <a:ea typeface="+mn-ea"/>
                          <a:cs typeface="+mn-cs"/>
                        </a:rPr>
                        <a:t>.post_id</a:t>
                      </a:r>
                      <a:r>
                        <a:rPr lang="en-IN" sz="1400" b="0" kern="1200" dirty="0">
                          <a:solidFill>
                            <a:schemeClr val="tx1"/>
                          </a:solidFill>
                          <a:latin typeface="Consolas" panose="020B0609020204030204" pitchFamily="49" charset="0"/>
                          <a:ea typeface="+mn-ea"/>
                          <a:cs typeface="+mn-cs"/>
                        </a:rPr>
                        <a:t> = </a:t>
                      </a:r>
                      <a:r>
                        <a:rPr lang="en-IN" sz="1400" b="1" kern="1200" dirty="0" err="1">
                          <a:solidFill>
                            <a:schemeClr val="tx1"/>
                          </a:solidFill>
                          <a:latin typeface="Consolas" panose="020B0609020204030204" pitchFamily="49" charset="0"/>
                          <a:ea typeface="+mn-ea"/>
                          <a:cs typeface="+mn-cs"/>
                        </a:rPr>
                        <a:t>Images</a:t>
                      </a:r>
                      <a:r>
                        <a:rPr lang="en-IN" sz="1400" b="0" kern="1200" dirty="0" err="1">
                          <a:solidFill>
                            <a:schemeClr val="tx1"/>
                          </a:solidFill>
                          <a:latin typeface="Consolas" panose="020B0609020204030204" pitchFamily="49" charset="0"/>
                          <a:ea typeface="+mn-ea"/>
                          <a:cs typeface="+mn-cs"/>
                        </a:rPr>
                        <a:t>.post_id</a:t>
                      </a:r>
                      <a:endParaRPr lang="en-IN" sz="1400" b="0" kern="1200" dirty="0">
                        <a:solidFill>
                          <a:schemeClr val="tx1"/>
                        </a:solidFill>
                        <a:latin typeface="Consolas" panose="020B0609020204030204" pitchFamily="49" charset="0"/>
                        <a:ea typeface="+mn-ea"/>
                        <a:cs typeface="+mn-cs"/>
                      </a:endParaRPr>
                    </a:p>
                    <a:p>
                      <a:r>
                        <a:rPr lang="en-IN" sz="1400" b="0" kern="1200" dirty="0">
                          <a:solidFill>
                            <a:schemeClr val="tx1"/>
                          </a:solidFill>
                          <a:latin typeface="Consolas" panose="020B0609020204030204" pitchFamily="49" charset="0"/>
                          <a:ea typeface="+mn-ea"/>
                          <a:cs typeface="+mn-cs"/>
                        </a:rPr>
                        <a:t>   </a:t>
                      </a:r>
                      <a:r>
                        <a:rPr lang="en-IN" sz="1400" b="1" kern="1200" dirty="0">
                          <a:solidFill>
                            <a:schemeClr val="tx1"/>
                          </a:solidFill>
                          <a:latin typeface="Consolas" panose="020B0609020204030204" pitchFamily="49" charset="0"/>
                          <a:ea typeface="+mn-ea"/>
                          <a:cs typeface="+mn-cs"/>
                        </a:rPr>
                        <a:t>LEFT JOIN </a:t>
                      </a:r>
                      <a:r>
                        <a:rPr lang="en-IN" sz="1400" b="0" kern="1200" dirty="0">
                          <a:solidFill>
                            <a:schemeClr val="tx1"/>
                          </a:solidFill>
                          <a:latin typeface="Consolas" panose="020B0609020204030204" pitchFamily="49" charset="0"/>
                          <a:ea typeface="+mn-ea"/>
                          <a:cs typeface="+mn-cs"/>
                        </a:rPr>
                        <a:t>Locations ON </a:t>
                      </a:r>
                      <a:r>
                        <a:rPr lang="en-IN" sz="1400" b="1" kern="1200" dirty="0" err="1">
                          <a:solidFill>
                            <a:schemeClr val="tx1"/>
                          </a:solidFill>
                          <a:latin typeface="Consolas" panose="020B0609020204030204" pitchFamily="49" charset="0"/>
                          <a:ea typeface="+mn-ea"/>
                          <a:cs typeface="+mn-cs"/>
                        </a:rPr>
                        <a:t>Posts</a:t>
                      </a:r>
                      <a:r>
                        <a:rPr lang="en-IN" sz="1400" b="0" kern="1200" dirty="0" err="1">
                          <a:solidFill>
                            <a:schemeClr val="tx1"/>
                          </a:solidFill>
                          <a:latin typeface="Consolas" panose="020B0609020204030204" pitchFamily="49" charset="0"/>
                          <a:ea typeface="+mn-ea"/>
                          <a:cs typeface="+mn-cs"/>
                        </a:rPr>
                        <a:t>.post_id</a:t>
                      </a:r>
                      <a:r>
                        <a:rPr lang="en-IN" sz="1400" b="0" kern="1200" dirty="0">
                          <a:solidFill>
                            <a:schemeClr val="tx1"/>
                          </a:solidFill>
                          <a:latin typeface="Consolas" panose="020B0609020204030204" pitchFamily="49" charset="0"/>
                          <a:ea typeface="+mn-ea"/>
                          <a:cs typeface="+mn-cs"/>
                        </a:rPr>
                        <a:t> = </a:t>
                      </a:r>
                      <a:r>
                        <a:rPr lang="en-IN" sz="1400" b="1" kern="1200" dirty="0" err="1">
                          <a:solidFill>
                            <a:schemeClr val="tx1"/>
                          </a:solidFill>
                          <a:latin typeface="Consolas" panose="020B0609020204030204" pitchFamily="49" charset="0"/>
                          <a:ea typeface="+mn-ea"/>
                          <a:cs typeface="+mn-cs"/>
                        </a:rPr>
                        <a:t>Locations</a:t>
                      </a:r>
                      <a:r>
                        <a:rPr lang="en-IN" sz="1400" b="0" kern="1200" dirty="0" err="1">
                          <a:solidFill>
                            <a:schemeClr val="tx1"/>
                          </a:solidFill>
                          <a:latin typeface="Consolas" panose="020B0609020204030204" pitchFamily="49" charset="0"/>
                          <a:ea typeface="+mn-ea"/>
                          <a:cs typeface="+mn-cs"/>
                        </a:rPr>
                        <a:t>.post_id</a:t>
                      </a:r>
                      <a:endParaRPr lang="en-IN" sz="1400" b="0" kern="1200" dirty="0">
                        <a:solidFill>
                          <a:schemeClr val="tx1"/>
                        </a:solidFill>
                        <a:latin typeface="Consolas" panose="020B0609020204030204" pitchFamily="49" charset="0"/>
                        <a:ea typeface="+mn-ea"/>
                        <a:cs typeface="+mn-cs"/>
                      </a:endParaRPr>
                    </a:p>
                    <a:p>
                      <a:r>
                        <a:rPr lang="en-IN" sz="1400" b="0" kern="1200" dirty="0">
                          <a:solidFill>
                            <a:schemeClr val="tx1"/>
                          </a:solidFill>
                          <a:latin typeface="Consolas" panose="020B0609020204030204" pitchFamily="49" charset="0"/>
                          <a:ea typeface="+mn-ea"/>
                          <a:cs typeface="+mn-cs"/>
                        </a:rPr>
                        <a:t>   </a:t>
                      </a:r>
                      <a:r>
                        <a:rPr lang="en-IN" sz="1400" b="1" kern="1200" dirty="0">
                          <a:solidFill>
                            <a:schemeClr val="tx1"/>
                          </a:solidFill>
                          <a:latin typeface="Consolas" panose="020B0609020204030204" pitchFamily="49" charset="0"/>
                          <a:ea typeface="+mn-ea"/>
                          <a:cs typeface="+mn-cs"/>
                        </a:rPr>
                        <a:t>LEFT JOIN </a:t>
                      </a:r>
                      <a:r>
                        <a:rPr lang="en-IN" sz="1400" b="0" kern="1200" dirty="0">
                          <a:solidFill>
                            <a:schemeClr val="tx1"/>
                          </a:solidFill>
                          <a:latin typeface="Consolas" panose="020B0609020204030204" pitchFamily="49" charset="0"/>
                          <a:ea typeface="+mn-ea"/>
                          <a:cs typeface="+mn-cs"/>
                        </a:rPr>
                        <a:t>Tags ON </a:t>
                      </a:r>
                      <a:r>
                        <a:rPr lang="en-IN" sz="1400" b="1" kern="1200" dirty="0" err="1">
                          <a:solidFill>
                            <a:schemeClr val="tx1"/>
                          </a:solidFill>
                          <a:latin typeface="Consolas" panose="020B0609020204030204" pitchFamily="49" charset="0"/>
                          <a:ea typeface="+mn-ea"/>
                          <a:cs typeface="+mn-cs"/>
                        </a:rPr>
                        <a:t>Posts</a:t>
                      </a:r>
                      <a:r>
                        <a:rPr lang="en-IN" sz="1400" b="0" kern="1200" dirty="0" err="1">
                          <a:solidFill>
                            <a:schemeClr val="tx1"/>
                          </a:solidFill>
                          <a:latin typeface="Consolas" panose="020B0609020204030204" pitchFamily="49" charset="0"/>
                          <a:ea typeface="+mn-ea"/>
                          <a:cs typeface="+mn-cs"/>
                        </a:rPr>
                        <a:t>.post_id</a:t>
                      </a:r>
                      <a:r>
                        <a:rPr lang="en-IN" sz="1400" b="0" kern="1200" dirty="0">
                          <a:solidFill>
                            <a:schemeClr val="tx1"/>
                          </a:solidFill>
                          <a:latin typeface="Consolas" panose="020B0609020204030204" pitchFamily="49" charset="0"/>
                          <a:ea typeface="+mn-ea"/>
                          <a:cs typeface="+mn-cs"/>
                        </a:rPr>
                        <a:t> = </a:t>
                      </a:r>
                      <a:r>
                        <a:rPr lang="en-IN" sz="1400" b="1" kern="1200" dirty="0" err="1">
                          <a:solidFill>
                            <a:schemeClr val="tx1"/>
                          </a:solidFill>
                          <a:latin typeface="Consolas" panose="020B0609020204030204" pitchFamily="49" charset="0"/>
                          <a:ea typeface="+mn-ea"/>
                          <a:cs typeface="+mn-cs"/>
                        </a:rPr>
                        <a:t>Tags</a:t>
                      </a:r>
                      <a:r>
                        <a:rPr lang="en-IN" sz="1400" b="0" kern="1200" dirty="0" err="1">
                          <a:solidFill>
                            <a:schemeClr val="tx1"/>
                          </a:solidFill>
                          <a:latin typeface="Consolas" panose="020B0609020204030204" pitchFamily="49" charset="0"/>
                          <a:ea typeface="+mn-ea"/>
                          <a:cs typeface="+mn-cs"/>
                        </a:rPr>
                        <a:t>.post_id</a:t>
                      </a:r>
                      <a:endParaRPr lang="en-IN" sz="1400" b="0" kern="1200" dirty="0">
                        <a:solidFill>
                          <a:schemeClr val="tx1"/>
                        </a:solidFill>
                        <a:latin typeface="Consolas" panose="020B0609020204030204" pitchFamily="49" charset="0"/>
                        <a:ea typeface="+mn-ea"/>
                        <a:cs typeface="+mn-cs"/>
                      </a:endParaRPr>
                    </a:p>
                    <a:p>
                      <a:r>
                        <a:rPr lang="en-IN" sz="1400" b="0" kern="1200" dirty="0">
                          <a:solidFill>
                            <a:schemeClr val="tx1"/>
                          </a:solidFill>
                          <a:latin typeface="Consolas" panose="020B0609020204030204" pitchFamily="49" charset="0"/>
                          <a:ea typeface="+mn-ea"/>
                          <a:cs typeface="+mn-cs"/>
                        </a:rPr>
                        <a:t>   </a:t>
                      </a:r>
                      <a:r>
                        <a:rPr lang="en-IN" sz="1400" b="1" kern="1200" dirty="0">
                          <a:solidFill>
                            <a:schemeClr val="tx1"/>
                          </a:solidFill>
                          <a:latin typeface="Consolas" panose="020B0609020204030204" pitchFamily="49" charset="0"/>
                          <a:ea typeface="+mn-ea"/>
                          <a:cs typeface="+mn-cs"/>
                        </a:rPr>
                        <a:t>LEFT JOIN </a:t>
                      </a:r>
                      <a:r>
                        <a:rPr lang="en-IN" sz="1400" b="0" kern="1200" dirty="0">
                          <a:solidFill>
                            <a:schemeClr val="tx1"/>
                          </a:solidFill>
                          <a:latin typeface="Consolas" panose="020B0609020204030204" pitchFamily="49" charset="0"/>
                          <a:ea typeface="+mn-ea"/>
                          <a:cs typeface="+mn-cs"/>
                        </a:rPr>
                        <a:t>Reactions ON </a:t>
                      </a:r>
                      <a:r>
                        <a:rPr lang="en-IN" sz="1400" b="1" kern="1200" dirty="0" err="1">
                          <a:solidFill>
                            <a:schemeClr val="tx1"/>
                          </a:solidFill>
                          <a:latin typeface="Consolas" panose="020B0609020204030204" pitchFamily="49" charset="0"/>
                          <a:ea typeface="+mn-ea"/>
                          <a:cs typeface="+mn-cs"/>
                        </a:rPr>
                        <a:t>Posts</a:t>
                      </a:r>
                      <a:r>
                        <a:rPr lang="en-IN" sz="1400" b="0" kern="1200" dirty="0" err="1">
                          <a:solidFill>
                            <a:schemeClr val="tx1"/>
                          </a:solidFill>
                          <a:latin typeface="Consolas" panose="020B0609020204030204" pitchFamily="49" charset="0"/>
                          <a:ea typeface="+mn-ea"/>
                          <a:cs typeface="+mn-cs"/>
                        </a:rPr>
                        <a:t>.post_id</a:t>
                      </a:r>
                      <a:r>
                        <a:rPr lang="en-IN" sz="1400" b="0" kern="1200" dirty="0">
                          <a:solidFill>
                            <a:schemeClr val="tx1"/>
                          </a:solidFill>
                          <a:latin typeface="Consolas" panose="020B0609020204030204" pitchFamily="49" charset="0"/>
                          <a:ea typeface="+mn-ea"/>
                          <a:cs typeface="+mn-cs"/>
                        </a:rPr>
                        <a:t> = </a:t>
                      </a:r>
                      <a:r>
                        <a:rPr lang="en-IN" sz="1400" b="1" kern="1200" dirty="0" err="1">
                          <a:solidFill>
                            <a:schemeClr val="tx1"/>
                          </a:solidFill>
                          <a:latin typeface="Consolas" panose="020B0609020204030204" pitchFamily="49" charset="0"/>
                          <a:ea typeface="+mn-ea"/>
                          <a:cs typeface="+mn-cs"/>
                        </a:rPr>
                        <a:t>Reactions</a:t>
                      </a:r>
                      <a:r>
                        <a:rPr lang="en-IN" sz="1400" b="0" kern="1200" dirty="0" err="1">
                          <a:solidFill>
                            <a:schemeClr val="tx1"/>
                          </a:solidFill>
                          <a:latin typeface="Consolas" panose="020B0609020204030204" pitchFamily="49" charset="0"/>
                          <a:ea typeface="+mn-ea"/>
                          <a:cs typeface="+mn-cs"/>
                        </a:rPr>
                        <a:t>.post_id</a:t>
                      </a:r>
                      <a:endParaRPr lang="en-IN" sz="1400" b="0" kern="1200" dirty="0">
                        <a:solidFill>
                          <a:schemeClr val="tx1"/>
                        </a:solidFill>
                        <a:latin typeface="Consolas" panose="020B0609020204030204" pitchFamily="49" charset="0"/>
                        <a:ea typeface="+mn-ea"/>
                        <a:cs typeface="+mn-cs"/>
                      </a:endParaRPr>
                    </a:p>
                    <a:p>
                      <a:r>
                        <a:rPr lang="en-IN" sz="1400" b="1" kern="1200" dirty="0">
                          <a:solidFill>
                            <a:schemeClr val="tx1"/>
                          </a:solidFill>
                          <a:latin typeface="Consolas" panose="020B0609020204030204" pitchFamily="49" charset="0"/>
                          <a:ea typeface="+mn-ea"/>
                          <a:cs typeface="+mn-cs"/>
                        </a:rPr>
                        <a:t>   LEFT JOIN </a:t>
                      </a:r>
                      <a:r>
                        <a:rPr lang="en-IN" sz="1400" b="0" kern="1200" dirty="0">
                          <a:solidFill>
                            <a:schemeClr val="tx1"/>
                          </a:solidFill>
                          <a:latin typeface="Consolas" panose="020B0609020204030204" pitchFamily="49" charset="0"/>
                          <a:ea typeface="+mn-ea"/>
                          <a:cs typeface="+mn-cs"/>
                        </a:rPr>
                        <a:t>Comments ON </a:t>
                      </a:r>
                      <a:r>
                        <a:rPr lang="en-IN" sz="1400" b="1" kern="1200" dirty="0" err="1">
                          <a:solidFill>
                            <a:schemeClr val="tx1"/>
                          </a:solidFill>
                          <a:latin typeface="Consolas" panose="020B0609020204030204" pitchFamily="49" charset="0"/>
                          <a:ea typeface="+mn-ea"/>
                          <a:cs typeface="+mn-cs"/>
                        </a:rPr>
                        <a:t>Posts</a:t>
                      </a:r>
                      <a:r>
                        <a:rPr lang="en-IN" sz="1400" b="0" kern="1200" dirty="0" err="1">
                          <a:solidFill>
                            <a:schemeClr val="tx1"/>
                          </a:solidFill>
                          <a:latin typeface="Consolas" panose="020B0609020204030204" pitchFamily="49" charset="0"/>
                          <a:ea typeface="+mn-ea"/>
                          <a:cs typeface="+mn-cs"/>
                        </a:rPr>
                        <a:t>.post_id</a:t>
                      </a:r>
                      <a:r>
                        <a:rPr lang="en-IN" sz="1400" b="0" kern="1200" dirty="0">
                          <a:solidFill>
                            <a:schemeClr val="tx1"/>
                          </a:solidFill>
                          <a:latin typeface="Consolas" panose="020B0609020204030204" pitchFamily="49" charset="0"/>
                          <a:ea typeface="+mn-ea"/>
                          <a:cs typeface="+mn-cs"/>
                        </a:rPr>
                        <a:t> = </a:t>
                      </a:r>
                      <a:r>
                        <a:rPr lang="en-IN" sz="1400" b="1" kern="1200" dirty="0" err="1">
                          <a:solidFill>
                            <a:schemeClr val="tx1"/>
                          </a:solidFill>
                          <a:latin typeface="Consolas" panose="020B0609020204030204" pitchFamily="49" charset="0"/>
                          <a:ea typeface="+mn-ea"/>
                          <a:cs typeface="+mn-cs"/>
                        </a:rPr>
                        <a:t>Comments</a:t>
                      </a:r>
                      <a:r>
                        <a:rPr lang="en-IN" sz="1400" b="0" kern="1200" dirty="0" err="1">
                          <a:solidFill>
                            <a:schemeClr val="tx1"/>
                          </a:solidFill>
                          <a:latin typeface="Consolas" panose="020B0609020204030204" pitchFamily="49" charset="0"/>
                          <a:ea typeface="+mn-ea"/>
                          <a:cs typeface="+mn-cs"/>
                        </a:rPr>
                        <a:t>.post_id</a:t>
                      </a:r>
                      <a:endParaRPr lang="en-IN" sz="1400" b="0" kern="1200" dirty="0">
                        <a:solidFill>
                          <a:schemeClr val="tx1"/>
                        </a:solidFill>
                        <a:latin typeface="Consolas" panose="020B0609020204030204" pitchFamily="49" charset="0"/>
                        <a:ea typeface="+mn-ea"/>
                        <a:cs typeface="+mn-cs"/>
                      </a:endParaRPr>
                    </a:p>
                    <a:p>
                      <a:r>
                        <a:rPr lang="en-IN" sz="1400" b="0" kern="1200" dirty="0">
                          <a:solidFill>
                            <a:schemeClr val="tx1"/>
                          </a:solidFill>
                          <a:latin typeface="Consolas" panose="020B0609020204030204" pitchFamily="49" charset="0"/>
                          <a:ea typeface="+mn-ea"/>
                          <a:cs typeface="+mn-cs"/>
                        </a:rPr>
                        <a:t>WHERE </a:t>
                      </a:r>
                      <a:r>
                        <a:rPr lang="en-IN" sz="1400" b="0" kern="1200" dirty="0" err="1">
                          <a:solidFill>
                            <a:schemeClr val="tx1"/>
                          </a:solidFill>
                          <a:latin typeface="Consolas" panose="020B0609020204030204" pitchFamily="49" charset="0"/>
                          <a:ea typeface="+mn-ea"/>
                          <a:cs typeface="+mn-cs"/>
                        </a:rPr>
                        <a:t>Posts.post_id</a:t>
                      </a:r>
                      <a:r>
                        <a:rPr lang="en-IN" sz="1400" b="0" kern="1200" dirty="0">
                          <a:solidFill>
                            <a:schemeClr val="tx1"/>
                          </a:solidFill>
                          <a:latin typeface="Consolas" panose="020B0609020204030204" pitchFamily="49" charset="0"/>
                          <a:ea typeface="+mn-ea"/>
                          <a:cs typeface="+mn-cs"/>
                        </a:rPr>
                        <a:t> = 123;</a:t>
                      </a:r>
                    </a:p>
                    <a:p>
                      <a:endParaRPr lang="en-US" sz="1400" b="0" kern="1200" dirty="0">
                        <a:solidFill>
                          <a:schemeClr val="tx1"/>
                        </a:solidFill>
                        <a:latin typeface="Consolas" panose="020B0609020204030204" pitchFamily="49" charset="0"/>
                        <a:ea typeface="+mn-ea"/>
                        <a:cs typeface="+mn-cs"/>
                      </a:endParaRPr>
                    </a:p>
                  </a:txBody>
                  <a:tcPr/>
                </a:tc>
                <a:extLst>
                  <a:ext uri="{0D108BD9-81ED-4DB2-BD59-A6C34878D82A}">
                    <a16:rowId xmlns:a16="http://schemas.microsoft.com/office/drawing/2014/main" val="1456806039"/>
                  </a:ext>
                </a:extLst>
              </a:tr>
              <a:tr h="2184400">
                <a:tc>
                  <a:txBody>
                    <a:bodyPr/>
                    <a:lstStyle/>
                    <a:p>
                      <a:r>
                        <a:rPr lang="en-US" sz="1400" b="1" kern="1200" dirty="0">
                          <a:solidFill>
                            <a:schemeClr val="tx1"/>
                          </a:solidFill>
                          <a:latin typeface="Consolas" panose="020B0609020204030204" pitchFamily="49" charset="0"/>
                          <a:ea typeface="+mn-ea"/>
                          <a:cs typeface="+mn-cs"/>
                        </a:rPr>
                        <a:t>JSON</a:t>
                      </a:r>
                      <a:r>
                        <a:rPr lang="en-US" sz="1400" b="0" kern="1200" dirty="0">
                          <a:solidFill>
                            <a:schemeClr val="tx1"/>
                          </a:solidFill>
                          <a:latin typeface="Consolas" panose="020B0609020204030204" pitchFamily="49" charset="0"/>
                          <a:ea typeface="+mn-ea"/>
                          <a:cs typeface="+mn-cs"/>
                        </a:rPr>
                        <a:t>:{</a:t>
                      </a:r>
                    </a:p>
                    <a:p>
                      <a:r>
                        <a:rPr lang="en-US" sz="1400" b="0" kern="1200" dirty="0">
                          <a:solidFill>
                            <a:schemeClr val="tx1"/>
                          </a:solidFill>
                          <a:latin typeface="Consolas" panose="020B0609020204030204" pitchFamily="49" charset="0"/>
                          <a:ea typeface="+mn-ea"/>
                          <a:cs typeface="+mn-cs"/>
                        </a:rPr>
                        <a:t>  "</a:t>
                      </a:r>
                      <a:r>
                        <a:rPr lang="en-US" sz="1400" b="0" kern="1200" dirty="0" err="1">
                          <a:solidFill>
                            <a:schemeClr val="tx1"/>
                          </a:solidFill>
                          <a:latin typeface="Consolas" panose="020B0609020204030204" pitchFamily="49" charset="0"/>
                          <a:ea typeface="+mn-ea"/>
                          <a:cs typeface="+mn-cs"/>
                        </a:rPr>
                        <a:t>post_id</a:t>
                      </a:r>
                      <a:r>
                        <a:rPr lang="en-US" sz="1400" b="0" kern="1200" dirty="0">
                          <a:solidFill>
                            <a:schemeClr val="tx1"/>
                          </a:solidFill>
                          <a:latin typeface="Consolas" panose="020B0609020204030204" pitchFamily="49" charset="0"/>
                          <a:ea typeface="+mn-ea"/>
                          <a:cs typeface="+mn-cs"/>
                        </a:rPr>
                        <a:t>": 123,</a:t>
                      </a:r>
                    </a:p>
                    <a:p>
                      <a:r>
                        <a:rPr lang="en-US" sz="1400" b="0" kern="1200" dirty="0">
                          <a:solidFill>
                            <a:schemeClr val="tx1"/>
                          </a:solidFill>
                          <a:latin typeface="Consolas" panose="020B0609020204030204" pitchFamily="49" charset="0"/>
                          <a:ea typeface="+mn-ea"/>
                          <a:cs typeface="+mn-cs"/>
                        </a:rPr>
                        <a:t>  "text": "Hello, world!",</a:t>
                      </a:r>
                    </a:p>
                    <a:p>
                      <a:r>
                        <a:rPr lang="en-US" sz="1400" b="0" kern="1200" dirty="0">
                          <a:solidFill>
                            <a:schemeClr val="tx1"/>
                          </a:solidFill>
                          <a:latin typeface="Consolas" panose="020B0609020204030204" pitchFamily="49" charset="0"/>
                          <a:ea typeface="+mn-ea"/>
                          <a:cs typeface="+mn-cs"/>
                        </a:rPr>
                        <a:t>  "images": ["img1.jpg", "img2.jpg"],</a:t>
                      </a:r>
                    </a:p>
                    <a:p>
                      <a:r>
                        <a:rPr lang="en-US" sz="1400" b="0" kern="1200" dirty="0">
                          <a:solidFill>
                            <a:schemeClr val="tx1"/>
                          </a:solidFill>
                          <a:latin typeface="Consolas" panose="020B0609020204030204" pitchFamily="49" charset="0"/>
                          <a:ea typeface="+mn-ea"/>
                          <a:cs typeface="+mn-cs"/>
                        </a:rPr>
                        <a:t>  "location": "Paris, France",</a:t>
                      </a:r>
                    </a:p>
                    <a:p>
                      <a:r>
                        <a:rPr lang="en-US" sz="1400" b="0" kern="1200" dirty="0">
                          <a:solidFill>
                            <a:schemeClr val="tx1"/>
                          </a:solidFill>
                          <a:latin typeface="Consolas" panose="020B0609020204030204" pitchFamily="49" charset="0"/>
                          <a:ea typeface="+mn-ea"/>
                          <a:cs typeface="+mn-cs"/>
                        </a:rPr>
                        <a:t>  "tags": ["friend1", "friend2"],</a:t>
                      </a:r>
                    </a:p>
                    <a:p>
                      <a:r>
                        <a:rPr lang="en-US" sz="1400" b="0" kern="1200" dirty="0">
                          <a:solidFill>
                            <a:schemeClr val="tx1"/>
                          </a:solidFill>
                          <a:latin typeface="Consolas" panose="020B0609020204030204" pitchFamily="49" charset="0"/>
                          <a:ea typeface="+mn-ea"/>
                          <a:cs typeface="+mn-cs"/>
                        </a:rPr>
                        <a:t>  "reactions": {"likes": 100, "loves": 50, "wows": 10},</a:t>
                      </a:r>
                    </a:p>
                    <a:p>
                      <a:r>
                        <a:rPr lang="en-US" sz="1400" b="0" kern="1200" dirty="0">
                          <a:solidFill>
                            <a:schemeClr val="tx1"/>
                          </a:solidFill>
                          <a:latin typeface="Consolas" panose="020B0609020204030204" pitchFamily="49" charset="0"/>
                          <a:ea typeface="+mn-ea"/>
                          <a:cs typeface="+mn-cs"/>
                        </a:rPr>
                        <a:t>  "comments": [</a:t>
                      </a:r>
                    </a:p>
                    <a:p>
                      <a:r>
                        <a:rPr lang="en-US" sz="1400" b="0" kern="1200" dirty="0">
                          <a:solidFill>
                            <a:schemeClr val="tx1"/>
                          </a:solidFill>
                          <a:latin typeface="Consolas" panose="020B0609020204030204" pitchFamily="49" charset="0"/>
                          <a:ea typeface="+mn-ea"/>
                          <a:cs typeface="+mn-cs"/>
                        </a:rPr>
                        <a:t>    {"user": "friend1", "text": "Great post!", "time": "2022-01-01T10:00:00Z"},</a:t>
                      </a:r>
                    </a:p>
                    <a:p>
                      <a:r>
                        <a:rPr lang="en-US" sz="1400" b="0" kern="1200" dirty="0">
                          <a:solidFill>
                            <a:schemeClr val="tx1"/>
                          </a:solidFill>
                          <a:latin typeface="Consolas" panose="020B0609020204030204" pitchFamily="49" charset="0"/>
                          <a:ea typeface="+mn-ea"/>
                          <a:cs typeface="+mn-cs"/>
                        </a:rPr>
                        <a:t>    {"user": "friend2", "text": "Thanks for sharing!", "time": "2022-01-01T11:00:00Z"}</a:t>
                      </a:r>
                    </a:p>
                    <a:p>
                      <a:r>
                        <a:rPr lang="en-US" sz="1400" b="0" kern="1200" dirty="0">
                          <a:solidFill>
                            <a:schemeClr val="tx1"/>
                          </a:solidFill>
                          <a:latin typeface="Consolas" panose="020B0609020204030204" pitchFamily="49" charset="0"/>
                          <a:ea typeface="+mn-ea"/>
                          <a:cs typeface="+mn-cs"/>
                        </a:rPr>
                        <a:t>  ]</a:t>
                      </a:r>
                    </a:p>
                    <a:p>
                      <a:r>
                        <a:rPr lang="en-US" sz="1400" b="0" kern="1200" dirty="0">
                          <a:solidFill>
                            <a:schemeClr val="tx1"/>
                          </a:solidFill>
                          <a:latin typeface="Consolas" panose="020B0609020204030204" pitchFamily="49" charset="0"/>
                          <a:ea typeface="+mn-ea"/>
                          <a:cs typeface="+mn-cs"/>
                        </a:rPr>
                        <a:t>}</a:t>
                      </a:r>
                    </a:p>
                  </a:txBody>
                  <a:tcPr/>
                </a:tc>
                <a:extLst>
                  <a:ext uri="{0D108BD9-81ED-4DB2-BD59-A6C34878D82A}">
                    <a16:rowId xmlns:a16="http://schemas.microsoft.com/office/drawing/2014/main" val="3603111622"/>
                  </a:ext>
                </a:extLst>
              </a:tr>
            </a:tbl>
          </a:graphicData>
        </a:graphic>
      </p:graphicFrame>
    </p:spTree>
    <p:extLst>
      <p:ext uri="{BB962C8B-B14F-4D97-AF65-F5344CB8AC3E}">
        <p14:creationId xmlns:p14="http://schemas.microsoft.com/office/powerpoint/2010/main" val="370401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CFFF-0965-4FA7-8340-C7D5B4F9EE65}"/>
              </a:ext>
            </a:extLst>
          </p:cNvPr>
          <p:cNvSpPr>
            <a:spLocks noGrp="1"/>
          </p:cNvSpPr>
          <p:nvPr>
            <p:ph type="title"/>
          </p:nvPr>
        </p:nvSpPr>
        <p:spPr>
          <a:xfrm>
            <a:off x="768350" y="109728"/>
            <a:ext cx="8306076" cy="597407"/>
          </a:xfrm>
        </p:spPr>
        <p:txBody>
          <a:bodyPr/>
          <a:lstStyle/>
          <a:p>
            <a:r>
              <a:rPr lang="en-IN" sz="2400" dirty="0"/>
              <a:t>(Cont.) Features of Semi-Structured Data Models</a:t>
            </a:r>
          </a:p>
        </p:txBody>
      </p:sp>
      <p:sp>
        <p:nvSpPr>
          <p:cNvPr id="3" name="Content Placeholder 2">
            <a:extLst>
              <a:ext uri="{FF2B5EF4-FFF2-40B4-BE49-F238E27FC236}">
                <a16:creationId xmlns:a16="http://schemas.microsoft.com/office/drawing/2014/main" id="{E7E043A5-AD5F-4845-A228-6B91D760DA33}"/>
              </a:ext>
            </a:extLst>
          </p:cNvPr>
          <p:cNvSpPr>
            <a:spLocks noGrp="1"/>
          </p:cNvSpPr>
          <p:nvPr>
            <p:ph idx="1"/>
          </p:nvPr>
        </p:nvSpPr>
        <p:spPr>
          <a:xfrm>
            <a:off x="266700" y="1102497"/>
            <a:ext cx="8807726" cy="5349103"/>
          </a:xfrm>
        </p:spPr>
        <p:txBody>
          <a:bodyPr/>
          <a:lstStyle/>
          <a:p>
            <a:r>
              <a:rPr lang="en-IN" sz="2000" b="1" dirty="0">
                <a:solidFill>
                  <a:srgbClr val="002060"/>
                </a:solidFill>
              </a:rPr>
              <a:t>Arrays </a:t>
            </a:r>
          </a:p>
          <a:p>
            <a:pPr lvl="1"/>
            <a:r>
              <a:rPr lang="en-IN" sz="2000" dirty="0"/>
              <a:t>Widely used for </a:t>
            </a:r>
            <a:r>
              <a:rPr lang="en-IN" sz="2000" b="1" dirty="0"/>
              <a:t>scientific</a:t>
            </a:r>
            <a:r>
              <a:rPr lang="en-IN" sz="2000" dirty="0"/>
              <a:t> and </a:t>
            </a:r>
            <a:r>
              <a:rPr lang="en-IN" sz="2000" b="1" dirty="0"/>
              <a:t>monitoring</a:t>
            </a:r>
            <a:r>
              <a:rPr lang="en-IN" sz="2000" dirty="0"/>
              <a:t> applications</a:t>
            </a:r>
          </a:p>
          <a:p>
            <a:pPr lvl="1"/>
            <a:r>
              <a:rPr lang="en-IN" sz="2000" dirty="0"/>
              <a:t>E.g., readings taken at regular intervals can be represented as array of values instead of (time, value) pairs</a:t>
            </a:r>
          </a:p>
          <a:p>
            <a:pPr lvl="2"/>
            <a:r>
              <a:rPr lang="en-IN" sz="2000" dirty="0"/>
              <a:t>[5, 8, 9, 11] instead of {(1,5), (2, 8), (3, 9), (4, 11)}</a:t>
            </a:r>
          </a:p>
          <a:p>
            <a:pPr lvl="2"/>
            <a:r>
              <a:rPr lang="en-US" sz="2000" dirty="0"/>
              <a:t>scientific applications may need to store images, which are two-dimensional arrays of pixel values</a:t>
            </a:r>
            <a:endParaRPr lang="en-IN" sz="2000" dirty="0"/>
          </a:p>
          <a:p>
            <a:r>
              <a:rPr lang="en-IN" sz="2000" dirty="0"/>
              <a:t>Multi-valued attribute types </a:t>
            </a:r>
          </a:p>
          <a:p>
            <a:pPr lvl="1"/>
            <a:r>
              <a:rPr lang="en-IN" sz="2000" dirty="0"/>
              <a:t>Modeled using </a:t>
            </a:r>
            <a:r>
              <a:rPr lang="en-IN" sz="2000" b="1" i="1" dirty="0"/>
              <a:t>non first-normal-form </a:t>
            </a:r>
            <a:r>
              <a:rPr lang="en-IN" sz="2000" dirty="0"/>
              <a:t>(</a:t>
            </a:r>
            <a:r>
              <a:rPr lang="en-IN" sz="2000" i="1" dirty="0"/>
              <a:t>NFNF</a:t>
            </a:r>
            <a:r>
              <a:rPr lang="en-IN" sz="2000" dirty="0"/>
              <a:t>) data model</a:t>
            </a:r>
          </a:p>
          <a:p>
            <a:pPr lvl="1"/>
            <a:r>
              <a:rPr lang="en-IN" sz="2000" dirty="0"/>
              <a:t>Supported by most database systems today:  </a:t>
            </a:r>
            <a:r>
              <a:rPr lang="en-US" sz="2000" b="1" dirty="0"/>
              <a:t>Oracle, PostgreSQL</a:t>
            </a:r>
            <a:endParaRPr lang="en-IN" sz="2000" b="1" dirty="0"/>
          </a:p>
          <a:p>
            <a:r>
              <a:rPr lang="en-IN" sz="2000" b="1" dirty="0">
                <a:solidFill>
                  <a:srgbClr val="002060"/>
                </a:solidFill>
              </a:rPr>
              <a:t>Array database</a:t>
            </a:r>
            <a:r>
              <a:rPr lang="en-IN" sz="2000" dirty="0"/>
              <a:t>:  a database that provides specialized support for arrays</a:t>
            </a:r>
          </a:p>
          <a:p>
            <a:pPr lvl="1"/>
            <a:r>
              <a:rPr lang="en-IN" sz="2000" dirty="0"/>
              <a:t>E.g., compressed storage, query language extensions etc</a:t>
            </a:r>
          </a:p>
          <a:p>
            <a:pPr lvl="1"/>
            <a:r>
              <a:rPr lang="en-IN" sz="2000" dirty="0"/>
              <a:t>Oracle </a:t>
            </a:r>
            <a:r>
              <a:rPr lang="en-IN" sz="2000" b="1" dirty="0" err="1"/>
              <a:t>GeoRaster</a:t>
            </a:r>
            <a:r>
              <a:rPr lang="en-IN" sz="2000" dirty="0"/>
              <a:t>, </a:t>
            </a:r>
            <a:r>
              <a:rPr lang="en-IN" sz="2000" b="1" dirty="0" err="1"/>
              <a:t>PostGIS</a:t>
            </a:r>
            <a:r>
              <a:rPr lang="en-IN" sz="2000" dirty="0"/>
              <a:t> </a:t>
            </a:r>
            <a:r>
              <a:rPr lang="en-US" sz="2000" dirty="0"/>
              <a:t>extension to </a:t>
            </a:r>
            <a:r>
              <a:rPr lang="en-US" sz="2000" b="1" dirty="0"/>
              <a:t>PostgreSQL</a:t>
            </a:r>
            <a:r>
              <a:rPr lang="en-US" sz="2000" dirty="0"/>
              <a:t>, the </a:t>
            </a:r>
            <a:r>
              <a:rPr lang="en-US" sz="2000" b="1" dirty="0" err="1"/>
              <a:t>SciQL</a:t>
            </a:r>
            <a:r>
              <a:rPr lang="en-US" sz="2000" dirty="0"/>
              <a:t> extension of </a:t>
            </a:r>
            <a:r>
              <a:rPr lang="en-US" sz="2000" b="1" dirty="0" err="1"/>
              <a:t>MonetDB</a:t>
            </a:r>
            <a:r>
              <a:rPr lang="en-US" sz="2000" dirty="0"/>
              <a:t>, and </a:t>
            </a:r>
            <a:r>
              <a:rPr lang="en-US" sz="2000" b="1" dirty="0" err="1"/>
              <a:t>SciDB</a:t>
            </a:r>
            <a:endParaRPr lang="en-IN" sz="2000" b="1" dirty="0"/>
          </a:p>
          <a:p>
            <a:pPr lvl="1"/>
            <a:endParaRPr lang="en-IN" sz="2000" dirty="0"/>
          </a:p>
        </p:txBody>
      </p:sp>
    </p:spTree>
    <p:extLst>
      <p:ext uri="{BB962C8B-B14F-4D97-AF65-F5344CB8AC3E}">
        <p14:creationId xmlns:p14="http://schemas.microsoft.com/office/powerpoint/2010/main" val="325525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FC68-6FC6-4F60-A53B-77E46D415903}"/>
              </a:ext>
            </a:extLst>
          </p:cNvPr>
          <p:cNvSpPr>
            <a:spLocks noGrp="1"/>
          </p:cNvSpPr>
          <p:nvPr>
            <p:ph type="title"/>
          </p:nvPr>
        </p:nvSpPr>
        <p:spPr/>
        <p:txBody>
          <a:bodyPr/>
          <a:lstStyle/>
          <a:p>
            <a:r>
              <a:rPr lang="en-IN" dirty="0"/>
              <a:t>Nested Data Types</a:t>
            </a:r>
          </a:p>
        </p:txBody>
      </p:sp>
      <p:sp>
        <p:nvSpPr>
          <p:cNvPr id="3" name="Content Placeholder 2">
            <a:extLst>
              <a:ext uri="{FF2B5EF4-FFF2-40B4-BE49-F238E27FC236}">
                <a16:creationId xmlns:a16="http://schemas.microsoft.com/office/drawing/2014/main" id="{F08CBD1B-12EA-4D39-9327-17ABBF5CAB0D}"/>
              </a:ext>
            </a:extLst>
          </p:cNvPr>
          <p:cNvSpPr>
            <a:spLocks noGrp="1"/>
          </p:cNvSpPr>
          <p:nvPr>
            <p:ph idx="1"/>
          </p:nvPr>
        </p:nvSpPr>
        <p:spPr>
          <a:xfrm>
            <a:off x="656948" y="1102497"/>
            <a:ext cx="8188601" cy="5367972"/>
          </a:xfrm>
        </p:spPr>
        <p:txBody>
          <a:bodyPr/>
          <a:lstStyle/>
          <a:p>
            <a:r>
              <a:rPr lang="en-IN" sz="2400" dirty="0"/>
              <a:t>Hierarchical data is common in many applications</a:t>
            </a:r>
          </a:p>
          <a:p>
            <a:pPr lvl="1"/>
            <a:r>
              <a:rPr lang="en-US" sz="2400" dirty="0"/>
              <a:t>Many databases support such types as part of their support for object-oriented data</a:t>
            </a:r>
            <a:endParaRPr lang="en-IN" sz="2400" dirty="0"/>
          </a:p>
          <a:p>
            <a:r>
              <a:rPr lang="en-IN" sz="2400" dirty="0"/>
              <a:t>JSON: (JavaScript Object Notation)</a:t>
            </a:r>
          </a:p>
          <a:p>
            <a:pPr lvl="1"/>
            <a:r>
              <a:rPr lang="en-IN" sz="2400" dirty="0"/>
              <a:t>Widely used today</a:t>
            </a:r>
          </a:p>
          <a:p>
            <a:r>
              <a:rPr lang="en-IN" sz="2400" dirty="0"/>
              <a:t>XML: (Extensible Markup Language)</a:t>
            </a:r>
          </a:p>
          <a:p>
            <a:pPr lvl="1"/>
            <a:r>
              <a:rPr lang="en-IN" sz="2400" dirty="0"/>
              <a:t>Earlier generation notation, still used extensively</a:t>
            </a:r>
          </a:p>
        </p:txBody>
      </p:sp>
    </p:spTree>
    <p:extLst>
      <p:ext uri="{BB962C8B-B14F-4D97-AF65-F5344CB8AC3E}">
        <p14:creationId xmlns:p14="http://schemas.microsoft.com/office/powerpoint/2010/main" val="1224112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D7FC-A5D6-4A17-A3FA-5BD405F2EB5D}"/>
              </a:ext>
            </a:extLst>
          </p:cNvPr>
          <p:cNvSpPr>
            <a:spLocks noGrp="1"/>
          </p:cNvSpPr>
          <p:nvPr>
            <p:ph type="title"/>
          </p:nvPr>
        </p:nvSpPr>
        <p:spPr/>
        <p:txBody>
          <a:bodyPr/>
          <a:lstStyle/>
          <a:p>
            <a:r>
              <a:rPr lang="en-IN" dirty="0"/>
              <a:t>JSON</a:t>
            </a:r>
          </a:p>
        </p:txBody>
      </p:sp>
      <p:sp>
        <p:nvSpPr>
          <p:cNvPr id="3" name="Content Placeholder 2">
            <a:extLst>
              <a:ext uri="{FF2B5EF4-FFF2-40B4-BE49-F238E27FC236}">
                <a16:creationId xmlns:a16="http://schemas.microsoft.com/office/drawing/2014/main" id="{D98AAFD6-056E-4FDC-9CC3-AA9A12FD20BA}"/>
              </a:ext>
            </a:extLst>
          </p:cNvPr>
          <p:cNvSpPr>
            <a:spLocks noGrp="1"/>
          </p:cNvSpPr>
          <p:nvPr>
            <p:ph idx="1"/>
          </p:nvPr>
        </p:nvSpPr>
        <p:spPr>
          <a:xfrm>
            <a:off x="330201" y="600489"/>
            <a:ext cx="8515349" cy="5657021"/>
          </a:xfrm>
        </p:spPr>
        <p:txBody>
          <a:bodyPr/>
          <a:lstStyle/>
          <a:p>
            <a:r>
              <a:rPr lang="en-IN" sz="1800" b="1" dirty="0"/>
              <a:t>Textual representation </a:t>
            </a:r>
            <a:r>
              <a:rPr lang="en-IN" sz="1800" dirty="0"/>
              <a:t>widely used for data exchange</a:t>
            </a:r>
            <a:r>
              <a:rPr lang="fa-IR" sz="1800" dirty="0"/>
              <a:t> </a:t>
            </a:r>
            <a:r>
              <a:rPr lang="en-US" sz="1800" dirty="0"/>
              <a:t> &amp; store complex data</a:t>
            </a:r>
            <a:endParaRPr lang="en-IN" sz="1800" dirty="0"/>
          </a:p>
          <a:p>
            <a:r>
              <a:rPr lang="en-IN" sz="1800" dirty="0"/>
              <a:t>Example of JSON data</a:t>
            </a:r>
            <a:br>
              <a:rPr lang="en-IN" sz="1800" dirty="0"/>
            </a:br>
            <a:r>
              <a:rPr lang="en-IN" sz="2000" dirty="0">
                <a:latin typeface="Consolas" panose="020B0609020204030204" pitchFamily="49" charset="0"/>
              </a:rPr>
              <a:t>{</a:t>
            </a:r>
            <a:br>
              <a:rPr lang="en-IN" sz="2000" dirty="0">
                <a:latin typeface="Consolas" panose="020B0609020204030204" pitchFamily="49" charset="0"/>
              </a:rPr>
            </a:br>
            <a:r>
              <a:rPr lang="en-IN" sz="2000" dirty="0">
                <a:latin typeface="Consolas" panose="020B0609020204030204" pitchFamily="49" charset="0"/>
              </a:rPr>
              <a:t>	"</a:t>
            </a:r>
            <a:r>
              <a:rPr lang="en-IN" sz="2000" b="1" dirty="0">
                <a:latin typeface="Consolas" panose="020B0609020204030204" pitchFamily="49" charset="0"/>
              </a:rPr>
              <a:t>ID</a:t>
            </a:r>
            <a:r>
              <a:rPr lang="en-IN" sz="2000" dirty="0">
                <a:latin typeface="Consolas" panose="020B0609020204030204" pitchFamily="49" charset="0"/>
              </a:rPr>
              <a:t>": "22222",</a:t>
            </a:r>
            <a:br>
              <a:rPr lang="en-IN" sz="2000" dirty="0">
                <a:latin typeface="Consolas" panose="020B0609020204030204" pitchFamily="49" charset="0"/>
              </a:rPr>
            </a:br>
            <a:r>
              <a:rPr lang="en-IN" sz="2000" dirty="0">
                <a:latin typeface="Consolas" panose="020B0609020204030204" pitchFamily="49" charset="0"/>
              </a:rPr>
              <a:t>	"</a:t>
            </a:r>
            <a:r>
              <a:rPr lang="en-IN" sz="2000" b="1" dirty="0">
                <a:latin typeface="Consolas" panose="020B0609020204030204" pitchFamily="49" charset="0"/>
              </a:rPr>
              <a:t>name</a:t>
            </a:r>
            <a:r>
              <a:rPr lang="en-IN" sz="2000" dirty="0">
                <a:latin typeface="Consolas" panose="020B0609020204030204" pitchFamily="49" charset="0"/>
              </a:rPr>
              <a:t>": {</a:t>
            </a:r>
            <a:br>
              <a:rPr lang="en-IN" sz="2000" dirty="0">
                <a:latin typeface="Consolas" panose="020B0609020204030204" pitchFamily="49" charset="0"/>
              </a:rPr>
            </a:br>
            <a:r>
              <a:rPr lang="en-IN" sz="2000" dirty="0">
                <a:latin typeface="Consolas" panose="020B0609020204030204" pitchFamily="49" charset="0"/>
              </a:rPr>
              <a:t>		"</a:t>
            </a:r>
            <a:r>
              <a:rPr lang="en-IN" sz="2000" b="1" dirty="0" err="1">
                <a:latin typeface="Consolas" panose="020B0609020204030204" pitchFamily="49" charset="0"/>
              </a:rPr>
              <a:t>firstname</a:t>
            </a:r>
            <a:r>
              <a:rPr lang="en-IN" sz="2000" dirty="0">
                <a:latin typeface="Consolas" panose="020B0609020204030204" pitchFamily="49" charset="0"/>
              </a:rPr>
              <a:t>: "Albert",</a:t>
            </a:r>
            <a:br>
              <a:rPr lang="en-IN" sz="2000" dirty="0">
                <a:latin typeface="Consolas" panose="020B0609020204030204" pitchFamily="49" charset="0"/>
              </a:rPr>
            </a:br>
            <a:r>
              <a:rPr lang="en-IN" sz="2000" dirty="0">
                <a:latin typeface="Consolas" panose="020B0609020204030204" pitchFamily="49" charset="0"/>
              </a:rPr>
              <a:t>		"</a:t>
            </a:r>
            <a:r>
              <a:rPr lang="en-IN" sz="2000" b="1" dirty="0" err="1">
                <a:latin typeface="Consolas" panose="020B0609020204030204" pitchFamily="49" charset="0"/>
              </a:rPr>
              <a:t>lastname</a:t>
            </a:r>
            <a:r>
              <a:rPr lang="en-IN" sz="2000" dirty="0">
                <a:latin typeface="Consolas" panose="020B0609020204030204" pitchFamily="49" charset="0"/>
              </a:rPr>
              <a:t>: "Einstein"</a:t>
            </a:r>
            <a:br>
              <a:rPr lang="en-IN" sz="2000" dirty="0">
                <a:latin typeface="Consolas" panose="020B0609020204030204" pitchFamily="49" charset="0"/>
              </a:rPr>
            </a:br>
            <a:r>
              <a:rPr lang="en-IN" sz="2000" dirty="0">
                <a:latin typeface="Consolas" panose="020B0609020204030204" pitchFamily="49" charset="0"/>
              </a:rPr>
              <a:t>	},</a:t>
            </a:r>
            <a:br>
              <a:rPr lang="en-IN" sz="2000" dirty="0">
                <a:latin typeface="Consolas" panose="020B0609020204030204" pitchFamily="49" charset="0"/>
              </a:rPr>
            </a:br>
            <a:r>
              <a:rPr lang="en-IN" sz="2000" dirty="0">
                <a:latin typeface="Consolas" panose="020B0609020204030204" pitchFamily="49" charset="0"/>
              </a:rPr>
              <a:t>	"</a:t>
            </a:r>
            <a:r>
              <a:rPr lang="en-IN" sz="2000" b="1" dirty="0" err="1">
                <a:latin typeface="Consolas" panose="020B0609020204030204" pitchFamily="49" charset="0"/>
              </a:rPr>
              <a:t>deptname</a:t>
            </a:r>
            <a:r>
              <a:rPr lang="en-IN" sz="2000" dirty="0">
                <a:latin typeface="Consolas" panose="020B0609020204030204" pitchFamily="49" charset="0"/>
              </a:rPr>
              <a:t>": "Physics",</a:t>
            </a:r>
            <a:br>
              <a:rPr lang="en-IN" sz="2000" dirty="0">
                <a:latin typeface="Consolas" panose="020B0609020204030204" pitchFamily="49" charset="0"/>
              </a:rPr>
            </a:br>
            <a:r>
              <a:rPr lang="en-IN" sz="2000" dirty="0">
                <a:latin typeface="Consolas" panose="020B0609020204030204" pitchFamily="49" charset="0"/>
              </a:rPr>
              <a:t>	"</a:t>
            </a:r>
            <a:r>
              <a:rPr lang="en-IN" sz="2000" b="1" dirty="0">
                <a:latin typeface="Consolas" panose="020B0609020204030204" pitchFamily="49" charset="0"/>
              </a:rPr>
              <a:t>children</a:t>
            </a:r>
            <a:r>
              <a:rPr lang="en-IN" sz="2000" dirty="0">
                <a:latin typeface="Consolas" panose="020B0609020204030204" pitchFamily="49" charset="0"/>
              </a:rPr>
              <a:t>": [</a:t>
            </a:r>
            <a:br>
              <a:rPr lang="en-IN" sz="2000" dirty="0">
                <a:latin typeface="Consolas" panose="020B0609020204030204" pitchFamily="49" charset="0"/>
              </a:rPr>
            </a:br>
            <a:r>
              <a:rPr lang="en-IN" sz="2000" dirty="0">
                <a:latin typeface="Consolas" panose="020B0609020204030204" pitchFamily="49" charset="0"/>
              </a:rPr>
              <a:t>		{"</a:t>
            </a:r>
            <a:r>
              <a:rPr lang="en-IN" sz="2000" b="1" dirty="0" err="1">
                <a:latin typeface="Consolas" panose="020B0609020204030204" pitchFamily="49" charset="0"/>
              </a:rPr>
              <a:t>firstname</a:t>
            </a:r>
            <a:r>
              <a:rPr lang="en-IN" sz="2000" dirty="0">
                <a:latin typeface="Consolas" panose="020B0609020204030204" pitchFamily="49" charset="0"/>
              </a:rPr>
              <a:t>": "Hans", "</a:t>
            </a:r>
            <a:r>
              <a:rPr lang="en-IN" sz="2000" dirty="0" err="1">
                <a:latin typeface="Consolas" panose="020B0609020204030204" pitchFamily="49" charset="0"/>
              </a:rPr>
              <a:t>lastname</a:t>
            </a:r>
            <a:r>
              <a:rPr lang="en-IN" sz="2000" dirty="0">
                <a:latin typeface="Consolas" panose="020B0609020204030204" pitchFamily="49" charset="0"/>
              </a:rPr>
              <a:t>": "Einstein" },</a:t>
            </a:r>
            <a:br>
              <a:rPr lang="en-IN" sz="2000" dirty="0">
                <a:latin typeface="Consolas" panose="020B0609020204030204" pitchFamily="49" charset="0"/>
              </a:rPr>
            </a:br>
            <a:r>
              <a:rPr lang="en-IN" sz="2000" dirty="0">
                <a:latin typeface="Consolas" panose="020B0609020204030204" pitchFamily="49" charset="0"/>
              </a:rPr>
              <a:t>		{"</a:t>
            </a:r>
            <a:r>
              <a:rPr lang="en-IN" sz="2000" b="1" dirty="0" err="1">
                <a:latin typeface="Consolas" panose="020B0609020204030204" pitchFamily="49" charset="0"/>
              </a:rPr>
              <a:t>firstname</a:t>
            </a:r>
            <a:r>
              <a:rPr lang="en-IN" sz="2000" dirty="0">
                <a:latin typeface="Consolas" panose="020B0609020204030204" pitchFamily="49" charset="0"/>
              </a:rPr>
              <a:t>": "Eduard", "</a:t>
            </a:r>
            <a:r>
              <a:rPr lang="en-IN" sz="2000" dirty="0" err="1">
                <a:latin typeface="Consolas" panose="020B0609020204030204" pitchFamily="49" charset="0"/>
              </a:rPr>
              <a:t>lastname</a:t>
            </a:r>
            <a:r>
              <a:rPr lang="en-IN" sz="2000" dirty="0">
                <a:latin typeface="Consolas" panose="020B0609020204030204" pitchFamily="49" charset="0"/>
              </a:rPr>
              <a:t>": "Einstein" }</a:t>
            </a:r>
            <a:br>
              <a:rPr lang="en-IN" sz="2000" dirty="0">
                <a:latin typeface="Consolas" panose="020B0609020204030204" pitchFamily="49" charset="0"/>
              </a:rPr>
            </a:br>
            <a:r>
              <a:rPr lang="en-IN" sz="2000" dirty="0">
                <a:latin typeface="Consolas" panose="020B0609020204030204" pitchFamily="49" charset="0"/>
              </a:rPr>
              <a:t>	]</a:t>
            </a:r>
            <a:br>
              <a:rPr lang="en-IN" sz="2000" dirty="0">
                <a:latin typeface="Consolas" panose="020B0609020204030204" pitchFamily="49" charset="0"/>
              </a:rPr>
            </a:br>
            <a:r>
              <a:rPr lang="en-IN" sz="2000" dirty="0">
                <a:latin typeface="Consolas" panose="020B0609020204030204" pitchFamily="49" charset="0"/>
              </a:rPr>
              <a:t>} </a:t>
            </a:r>
          </a:p>
          <a:p>
            <a:r>
              <a:rPr lang="en-IN" sz="1800" b="1" dirty="0"/>
              <a:t>Types: integer, real, string, and </a:t>
            </a:r>
          </a:p>
          <a:p>
            <a:pPr lvl="1"/>
            <a:r>
              <a:rPr lang="en-IN" sz="1800" b="1" i="1" dirty="0"/>
              <a:t>Objects</a:t>
            </a:r>
            <a:r>
              <a:rPr lang="en-IN" sz="1800" i="1" dirty="0"/>
              <a:t>: are </a:t>
            </a:r>
            <a:r>
              <a:rPr lang="en-IN" sz="1800" dirty="0"/>
              <a:t>key-value maps, i.e. sets of (attribute name, value) pairs</a:t>
            </a:r>
          </a:p>
          <a:p>
            <a:pPr lvl="1"/>
            <a:r>
              <a:rPr lang="en-IN" sz="1800" b="1" dirty="0"/>
              <a:t>Arrays</a:t>
            </a:r>
            <a:r>
              <a:rPr lang="en-IN" sz="1800" dirty="0"/>
              <a:t> are also key-value maps (from offset to value) </a:t>
            </a:r>
          </a:p>
        </p:txBody>
      </p:sp>
    </p:spTree>
    <p:extLst>
      <p:ext uri="{BB962C8B-B14F-4D97-AF65-F5344CB8AC3E}">
        <p14:creationId xmlns:p14="http://schemas.microsoft.com/office/powerpoint/2010/main" val="421429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22"/>
          <p:cNvSpPr txBox="1">
            <a:spLocks noGrp="1"/>
          </p:cNvSpPr>
          <p:nvPr>
            <p:ph type="title"/>
          </p:nvPr>
        </p:nvSpPr>
        <p:spPr>
          <a:xfrm>
            <a:off x="-956265" y="580567"/>
            <a:ext cx="7717500" cy="1097400"/>
          </a:xfrm>
          <a:prstGeom prst="rect">
            <a:avLst/>
          </a:prstGeom>
        </p:spPr>
        <p:txBody>
          <a:bodyPr spcFirstLastPara="1" vert="horz" wrap="square" lIns="91425" tIns="91425" rIns="91425" bIns="91425" rtlCol="0" anchor="t" anchorCtr="0">
            <a:noAutofit/>
          </a:bodyPr>
          <a:lstStyle/>
          <a:p>
            <a:r>
              <a:rPr lang="en" dirty="0"/>
              <a:t>About This Course</a:t>
            </a:r>
            <a:endParaRPr dirty="0"/>
          </a:p>
        </p:txBody>
      </p:sp>
      <p:cxnSp>
        <p:nvCxnSpPr>
          <p:cNvPr id="10" name="Google Shape;852;p23">
            <a:extLst>
              <a:ext uri="{FF2B5EF4-FFF2-40B4-BE49-F238E27FC236}">
                <a16:creationId xmlns:a16="http://schemas.microsoft.com/office/drawing/2014/main" id="{72437DF5-8D8D-4DBB-9F7B-6DE3B06D779A}"/>
              </a:ext>
            </a:extLst>
          </p:cNvPr>
          <p:cNvCxnSpPr>
            <a:cxnSpLocks/>
            <a:endCxn id="7" idx="1"/>
          </p:cNvCxnSpPr>
          <p:nvPr/>
        </p:nvCxnSpPr>
        <p:spPr>
          <a:xfrm>
            <a:off x="92885" y="3681543"/>
            <a:ext cx="424275" cy="321175"/>
          </a:xfrm>
          <a:prstGeom prst="straightConnector1">
            <a:avLst/>
          </a:prstGeom>
          <a:noFill/>
          <a:ln w="19050" cap="flat" cmpd="sng">
            <a:solidFill>
              <a:schemeClr val="dk1"/>
            </a:solidFill>
            <a:prstDash val="solid"/>
            <a:round/>
            <a:headEnd type="none" w="med" len="med"/>
            <a:tailEnd type="none" w="med" len="med"/>
          </a:ln>
        </p:spPr>
      </p:cxnSp>
      <p:grpSp>
        <p:nvGrpSpPr>
          <p:cNvPr id="2" name="Group 1">
            <a:extLst>
              <a:ext uri="{FF2B5EF4-FFF2-40B4-BE49-F238E27FC236}">
                <a16:creationId xmlns:a16="http://schemas.microsoft.com/office/drawing/2014/main" id="{736C5B6B-122A-43D6-9D69-FCCE7E2DFA4D}"/>
              </a:ext>
            </a:extLst>
          </p:cNvPr>
          <p:cNvGrpSpPr/>
          <p:nvPr/>
        </p:nvGrpSpPr>
        <p:grpSpPr>
          <a:xfrm>
            <a:off x="-682635" y="2561735"/>
            <a:ext cx="10104915" cy="1741341"/>
            <a:chOff x="1792102" y="2069069"/>
            <a:chExt cx="7869289" cy="1356084"/>
          </a:xfrm>
        </p:grpSpPr>
        <p:sp>
          <p:nvSpPr>
            <p:cNvPr id="6" name="Google Shape;844;p23">
              <a:extLst>
                <a:ext uri="{FF2B5EF4-FFF2-40B4-BE49-F238E27FC236}">
                  <a16:creationId xmlns:a16="http://schemas.microsoft.com/office/drawing/2014/main" id="{ABC034F4-A5AE-4F59-85B1-D9B12A4CC28C}"/>
                </a:ext>
              </a:extLst>
            </p:cNvPr>
            <p:cNvSpPr/>
            <p:nvPr/>
          </p:nvSpPr>
          <p:spPr>
            <a:xfrm>
              <a:off x="4073240" y="2962647"/>
              <a:ext cx="1097400" cy="45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sz="2200" b="1" dirty="0">
                  <a:solidFill>
                    <a:schemeClr val="dk1"/>
                  </a:solidFill>
                  <a:latin typeface="BIZ UDPGothic"/>
                  <a:ea typeface="BIZ UDPGothic"/>
                  <a:cs typeface="BIZ UDPGothic"/>
                  <a:sym typeface="BIZ UDPGothic"/>
                </a:rPr>
                <a:t>1</a:t>
              </a:r>
              <a:endParaRPr sz="2200" b="1" dirty="0">
                <a:solidFill>
                  <a:schemeClr val="dk1"/>
                </a:solidFill>
                <a:latin typeface="BIZ UDPGothic"/>
                <a:ea typeface="BIZ UDPGothic"/>
                <a:cs typeface="BIZ UDPGothic"/>
                <a:sym typeface="BIZ UDPGothic"/>
              </a:endParaRPr>
            </a:p>
          </p:txBody>
        </p:sp>
        <p:sp>
          <p:nvSpPr>
            <p:cNvPr id="7" name="Google Shape;845;p23">
              <a:extLst>
                <a:ext uri="{FF2B5EF4-FFF2-40B4-BE49-F238E27FC236}">
                  <a16:creationId xmlns:a16="http://schemas.microsoft.com/office/drawing/2014/main" id="{2D1AFBE1-1947-4EAE-85C1-2E4BA82DA8E1}"/>
                </a:ext>
              </a:extLst>
            </p:cNvPr>
            <p:cNvSpPr/>
            <p:nvPr/>
          </p:nvSpPr>
          <p:spPr>
            <a:xfrm>
              <a:off x="2726453" y="2962647"/>
              <a:ext cx="1097400" cy="45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sz="2200" b="1" dirty="0">
                  <a:solidFill>
                    <a:schemeClr val="dk1"/>
                  </a:solidFill>
                  <a:latin typeface="BIZ UDPGothic"/>
                  <a:ea typeface="BIZ UDPGothic"/>
                  <a:cs typeface="BIZ UDPGothic"/>
                  <a:sym typeface="BIZ UDPGothic"/>
                </a:rPr>
                <a:t>3</a:t>
              </a:r>
              <a:endParaRPr sz="2200" b="1" dirty="0">
                <a:solidFill>
                  <a:schemeClr val="dk1"/>
                </a:solidFill>
                <a:latin typeface="BIZ UDPGothic"/>
                <a:ea typeface="BIZ UDPGothic"/>
                <a:cs typeface="BIZ UDPGothic"/>
                <a:sym typeface="BIZ UDPGothic"/>
              </a:endParaRPr>
            </a:p>
          </p:txBody>
        </p:sp>
        <p:sp>
          <p:nvSpPr>
            <p:cNvPr id="8" name="Google Shape;848;p23">
              <a:extLst>
                <a:ext uri="{FF2B5EF4-FFF2-40B4-BE49-F238E27FC236}">
                  <a16:creationId xmlns:a16="http://schemas.microsoft.com/office/drawing/2014/main" id="{B3B784B5-A15F-4B62-A91B-3F59A10752CE}"/>
                </a:ext>
              </a:extLst>
            </p:cNvPr>
            <p:cNvSpPr/>
            <p:nvPr/>
          </p:nvSpPr>
          <p:spPr>
            <a:xfrm>
              <a:off x="5420027" y="2962647"/>
              <a:ext cx="1097400" cy="45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sz="2200" b="1" dirty="0">
                  <a:solidFill>
                    <a:schemeClr val="dk1"/>
                  </a:solidFill>
                  <a:latin typeface="BIZ UDPGothic"/>
                  <a:ea typeface="BIZ UDPGothic"/>
                  <a:cs typeface="BIZ UDPGothic"/>
                  <a:sym typeface="BIZ UDPGothic"/>
                </a:rPr>
                <a:t>2</a:t>
              </a:r>
              <a:endParaRPr sz="2200" b="1" dirty="0">
                <a:solidFill>
                  <a:schemeClr val="dk1"/>
                </a:solidFill>
                <a:latin typeface="BIZ UDPGothic"/>
                <a:ea typeface="BIZ UDPGothic"/>
                <a:cs typeface="BIZ UDPGothic"/>
                <a:sym typeface="BIZ UDPGothic"/>
              </a:endParaRPr>
            </a:p>
          </p:txBody>
        </p:sp>
        <p:cxnSp>
          <p:nvCxnSpPr>
            <p:cNvPr id="11" name="Google Shape;853;p23">
              <a:extLst>
                <a:ext uri="{FF2B5EF4-FFF2-40B4-BE49-F238E27FC236}">
                  <a16:creationId xmlns:a16="http://schemas.microsoft.com/office/drawing/2014/main" id="{04C5D6C5-A170-43BA-9AB9-B4C1C4F7F227}"/>
                </a:ext>
              </a:extLst>
            </p:cNvPr>
            <p:cNvCxnSpPr>
              <a:cxnSpLocks/>
              <a:stCxn id="7" idx="3"/>
              <a:endCxn id="6" idx="1"/>
            </p:cNvCxnSpPr>
            <p:nvPr/>
          </p:nvCxnSpPr>
          <p:spPr>
            <a:xfrm>
              <a:off x="3823853" y="3191247"/>
              <a:ext cx="249300" cy="0"/>
            </a:xfrm>
            <a:prstGeom prst="straightConnector1">
              <a:avLst/>
            </a:prstGeom>
            <a:noFill/>
            <a:ln w="19050" cap="flat" cmpd="sng">
              <a:solidFill>
                <a:schemeClr val="dk1"/>
              </a:solidFill>
              <a:prstDash val="solid"/>
              <a:round/>
              <a:headEnd type="none" w="med" len="med"/>
              <a:tailEnd type="none" w="med" len="med"/>
            </a:ln>
          </p:spPr>
        </p:cxnSp>
        <p:cxnSp>
          <p:nvCxnSpPr>
            <p:cNvPr id="12" name="Google Shape;854;p23">
              <a:extLst>
                <a:ext uri="{FF2B5EF4-FFF2-40B4-BE49-F238E27FC236}">
                  <a16:creationId xmlns:a16="http://schemas.microsoft.com/office/drawing/2014/main" id="{3A16742C-34B2-468D-98C9-615A614C3497}"/>
                </a:ext>
              </a:extLst>
            </p:cNvPr>
            <p:cNvCxnSpPr>
              <a:cxnSpLocks/>
              <a:stCxn id="6" idx="3"/>
              <a:endCxn id="8" idx="1"/>
            </p:cNvCxnSpPr>
            <p:nvPr/>
          </p:nvCxnSpPr>
          <p:spPr>
            <a:xfrm>
              <a:off x="5170640" y="3191247"/>
              <a:ext cx="249300" cy="0"/>
            </a:xfrm>
            <a:prstGeom prst="straightConnector1">
              <a:avLst/>
            </a:prstGeom>
            <a:noFill/>
            <a:ln w="19050" cap="flat" cmpd="sng">
              <a:solidFill>
                <a:schemeClr val="dk1"/>
              </a:solidFill>
              <a:prstDash val="solid"/>
              <a:round/>
              <a:headEnd type="none" w="med" len="med"/>
              <a:tailEnd type="none" w="med" len="med"/>
            </a:ln>
          </p:spPr>
        </p:cxnSp>
        <p:sp>
          <p:nvSpPr>
            <p:cNvPr id="13" name="Google Shape;859;p23">
              <a:extLst>
                <a:ext uri="{FF2B5EF4-FFF2-40B4-BE49-F238E27FC236}">
                  <a16:creationId xmlns:a16="http://schemas.microsoft.com/office/drawing/2014/main" id="{3BDC853E-E9F2-470F-AB67-9418420D8E51}"/>
                </a:ext>
              </a:extLst>
            </p:cNvPr>
            <p:cNvSpPr txBox="1"/>
            <p:nvPr/>
          </p:nvSpPr>
          <p:spPr>
            <a:xfrm>
              <a:off x="1792102" y="2083647"/>
              <a:ext cx="2328600" cy="457200"/>
            </a:xfrm>
            <a:prstGeom prst="rect">
              <a:avLst/>
            </a:prstGeom>
            <a:noFill/>
            <a:ln>
              <a:noFill/>
            </a:ln>
          </p:spPr>
          <p:txBody>
            <a:bodyPr spcFirstLastPara="1" wrap="square" lIns="91425" tIns="91425" rIns="91425" bIns="91425" anchor="b" anchorCtr="0">
              <a:noAutofit/>
            </a:bodyPr>
            <a:lstStyle/>
            <a:p>
              <a:pPr algn="ctr">
                <a:spcBef>
                  <a:spcPts val="0"/>
                </a:spcBef>
                <a:spcAft>
                  <a:spcPts val="0"/>
                </a:spcAft>
              </a:pPr>
              <a:r>
                <a:rPr lang="en-US" sz="2200" dirty="0">
                  <a:solidFill>
                    <a:schemeClr val="dk1"/>
                  </a:solidFill>
                  <a:latin typeface="BIZ UDPGothic"/>
                  <a:ea typeface="BIZ UDPGothic"/>
                  <a:cs typeface="BIZ UDPGothic"/>
                  <a:sym typeface="BIZ UDPGothic"/>
                </a:rPr>
                <a:t>Presentations</a:t>
              </a:r>
              <a:endParaRPr sz="2200" dirty="0">
                <a:solidFill>
                  <a:schemeClr val="dk1"/>
                </a:solidFill>
                <a:latin typeface="BIZ UDPGothic"/>
                <a:ea typeface="BIZ UDPGothic"/>
                <a:cs typeface="BIZ UDPGothic"/>
                <a:sym typeface="BIZ UDPGothic"/>
              </a:endParaRPr>
            </a:p>
          </p:txBody>
        </p:sp>
        <p:sp>
          <p:nvSpPr>
            <p:cNvPr id="14" name="Google Shape;862;p23">
              <a:extLst>
                <a:ext uri="{FF2B5EF4-FFF2-40B4-BE49-F238E27FC236}">
                  <a16:creationId xmlns:a16="http://schemas.microsoft.com/office/drawing/2014/main" id="{101DC6C9-5442-4D9D-A000-856CC2F6867F}"/>
                </a:ext>
              </a:extLst>
            </p:cNvPr>
            <p:cNvSpPr txBox="1"/>
            <p:nvPr/>
          </p:nvSpPr>
          <p:spPr>
            <a:xfrm>
              <a:off x="4804427" y="2083647"/>
              <a:ext cx="2328600" cy="457200"/>
            </a:xfrm>
            <a:prstGeom prst="rect">
              <a:avLst/>
            </a:prstGeom>
            <a:noFill/>
            <a:ln>
              <a:noFill/>
            </a:ln>
          </p:spPr>
          <p:txBody>
            <a:bodyPr spcFirstLastPara="1" wrap="square" lIns="91425" tIns="91425" rIns="91425" bIns="91425" anchor="b" anchorCtr="0">
              <a:noAutofit/>
            </a:bodyPr>
            <a:lstStyle/>
            <a:p>
              <a:pPr algn="ctr">
                <a:spcBef>
                  <a:spcPts val="0"/>
                </a:spcBef>
                <a:spcAft>
                  <a:spcPts val="0"/>
                </a:spcAft>
              </a:pPr>
              <a:r>
                <a:rPr lang="en" sz="2200" dirty="0">
                  <a:solidFill>
                    <a:schemeClr val="dk1"/>
                  </a:solidFill>
                  <a:latin typeface="BIZ UDPGothic"/>
                  <a:ea typeface="BIZ UDPGothic"/>
                  <a:cs typeface="BIZ UDPGothic"/>
                  <a:sym typeface="BIZ UDPGothic"/>
                </a:rPr>
                <a:t>Homework</a:t>
              </a:r>
              <a:endParaRPr sz="2200" dirty="0">
                <a:solidFill>
                  <a:schemeClr val="dk1"/>
                </a:solidFill>
                <a:latin typeface="BIZ UDPGothic"/>
                <a:ea typeface="BIZ UDPGothic"/>
                <a:cs typeface="BIZ UDPGothic"/>
                <a:sym typeface="BIZ UDPGothic"/>
              </a:endParaRPr>
            </a:p>
          </p:txBody>
        </p:sp>
        <p:cxnSp>
          <p:nvCxnSpPr>
            <p:cNvPr id="15" name="Google Shape;872;p23">
              <a:extLst>
                <a:ext uri="{FF2B5EF4-FFF2-40B4-BE49-F238E27FC236}">
                  <a16:creationId xmlns:a16="http://schemas.microsoft.com/office/drawing/2014/main" id="{3CACE3D7-4041-447D-A1E6-C3ECB6DF9AD3}"/>
                </a:ext>
              </a:extLst>
            </p:cNvPr>
            <p:cNvCxnSpPr>
              <a:cxnSpLocks/>
              <a:stCxn id="7" idx="0"/>
            </p:cNvCxnSpPr>
            <p:nvPr/>
          </p:nvCxnSpPr>
          <p:spPr>
            <a:xfrm rot="10800000">
              <a:off x="3275153" y="2576247"/>
              <a:ext cx="0" cy="386400"/>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874;p23">
              <a:extLst>
                <a:ext uri="{FF2B5EF4-FFF2-40B4-BE49-F238E27FC236}">
                  <a16:creationId xmlns:a16="http://schemas.microsoft.com/office/drawing/2014/main" id="{33080D19-7D15-4EE3-BD20-572B4115B503}"/>
                </a:ext>
              </a:extLst>
            </p:cNvPr>
            <p:cNvCxnSpPr>
              <a:cxnSpLocks/>
              <a:stCxn id="8" idx="0"/>
            </p:cNvCxnSpPr>
            <p:nvPr/>
          </p:nvCxnSpPr>
          <p:spPr>
            <a:xfrm rot="10800000" flipH="1">
              <a:off x="5968727" y="2576247"/>
              <a:ext cx="900" cy="386400"/>
            </a:xfrm>
            <a:prstGeom prst="straightConnector1">
              <a:avLst/>
            </a:prstGeom>
            <a:noFill/>
            <a:ln w="19050" cap="flat" cmpd="sng">
              <a:solidFill>
                <a:schemeClr val="dk1"/>
              </a:solidFill>
              <a:prstDash val="solid"/>
              <a:round/>
              <a:headEnd type="none" w="med" len="med"/>
              <a:tailEnd type="none" w="med" len="med"/>
            </a:ln>
          </p:spPr>
        </p:cxnSp>
        <p:cxnSp>
          <p:nvCxnSpPr>
            <p:cNvPr id="18" name="Google Shape;872;p23">
              <a:extLst>
                <a:ext uri="{FF2B5EF4-FFF2-40B4-BE49-F238E27FC236}">
                  <a16:creationId xmlns:a16="http://schemas.microsoft.com/office/drawing/2014/main" id="{70504C6E-D408-492D-B173-D62DB86BEB9D}"/>
                </a:ext>
              </a:extLst>
            </p:cNvPr>
            <p:cNvCxnSpPr>
              <a:cxnSpLocks/>
            </p:cNvCxnSpPr>
            <p:nvPr/>
          </p:nvCxnSpPr>
          <p:spPr>
            <a:xfrm rot="10800000">
              <a:off x="4635795" y="2576231"/>
              <a:ext cx="0" cy="386400"/>
            </a:xfrm>
            <a:prstGeom prst="straightConnector1">
              <a:avLst/>
            </a:prstGeom>
            <a:noFill/>
            <a:ln w="19050" cap="flat" cmpd="sng">
              <a:solidFill>
                <a:schemeClr val="dk1"/>
              </a:solidFill>
              <a:prstDash val="solid"/>
              <a:round/>
              <a:headEnd type="none" w="med" len="med"/>
              <a:tailEnd type="none" w="med" len="med"/>
            </a:ln>
          </p:spPr>
        </p:cxnSp>
        <p:sp>
          <p:nvSpPr>
            <p:cNvPr id="19" name="Google Shape;859;p23">
              <a:extLst>
                <a:ext uri="{FF2B5EF4-FFF2-40B4-BE49-F238E27FC236}">
                  <a16:creationId xmlns:a16="http://schemas.microsoft.com/office/drawing/2014/main" id="{00203D03-2E8B-46F1-A208-3DD8BA765A28}"/>
                </a:ext>
              </a:extLst>
            </p:cNvPr>
            <p:cNvSpPr txBox="1"/>
            <p:nvPr/>
          </p:nvSpPr>
          <p:spPr>
            <a:xfrm>
              <a:off x="3378544" y="2089889"/>
              <a:ext cx="2328600" cy="457200"/>
            </a:xfrm>
            <a:prstGeom prst="rect">
              <a:avLst/>
            </a:prstGeom>
            <a:noFill/>
            <a:ln>
              <a:noFill/>
            </a:ln>
          </p:spPr>
          <p:txBody>
            <a:bodyPr spcFirstLastPara="1" wrap="square" lIns="91425" tIns="91425" rIns="91425" bIns="91425" anchor="b" anchorCtr="0">
              <a:noAutofit/>
            </a:bodyPr>
            <a:lstStyle/>
            <a:p>
              <a:pPr algn="ctr">
                <a:spcBef>
                  <a:spcPts val="0"/>
                </a:spcBef>
                <a:spcAft>
                  <a:spcPts val="0"/>
                </a:spcAft>
              </a:pPr>
              <a:r>
                <a:rPr lang="en-US" sz="2200" dirty="0">
                  <a:solidFill>
                    <a:schemeClr val="dk1"/>
                  </a:solidFill>
                  <a:latin typeface="BIZ UDPGothic"/>
                  <a:ea typeface="BIZ UDPGothic"/>
                  <a:cs typeface="BIZ UDPGothic"/>
                  <a:sym typeface="BIZ UDPGothic"/>
                </a:rPr>
                <a:t>Literature Review</a:t>
              </a:r>
              <a:endParaRPr sz="2200" dirty="0">
                <a:solidFill>
                  <a:schemeClr val="dk1"/>
                </a:solidFill>
                <a:latin typeface="BIZ UDPGothic"/>
                <a:ea typeface="BIZ UDPGothic"/>
                <a:cs typeface="BIZ UDPGothic"/>
                <a:sym typeface="BIZ UDPGothic"/>
              </a:endParaRPr>
            </a:p>
          </p:txBody>
        </p:sp>
        <p:sp>
          <p:nvSpPr>
            <p:cNvPr id="20" name="Google Shape;844;p23">
              <a:extLst>
                <a:ext uri="{FF2B5EF4-FFF2-40B4-BE49-F238E27FC236}">
                  <a16:creationId xmlns:a16="http://schemas.microsoft.com/office/drawing/2014/main" id="{183D345F-1C30-4376-B951-596AE6F5CDA6}"/>
                </a:ext>
              </a:extLst>
            </p:cNvPr>
            <p:cNvSpPr/>
            <p:nvPr/>
          </p:nvSpPr>
          <p:spPr>
            <a:xfrm>
              <a:off x="6882829" y="2939626"/>
              <a:ext cx="883040" cy="485527"/>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sz="2200" b="1" dirty="0">
                  <a:solidFill>
                    <a:schemeClr val="dk1"/>
                  </a:solidFill>
                  <a:latin typeface="BIZ UDPGothic"/>
                  <a:ea typeface="BIZ UDPGothic"/>
                  <a:cs typeface="BIZ UDPGothic"/>
                  <a:sym typeface="BIZ UDPGothic"/>
                </a:rPr>
                <a:t>14</a:t>
              </a:r>
              <a:endParaRPr sz="2200" b="1" dirty="0">
                <a:solidFill>
                  <a:schemeClr val="dk1"/>
                </a:solidFill>
                <a:latin typeface="BIZ UDPGothic"/>
                <a:ea typeface="BIZ UDPGothic"/>
                <a:cs typeface="BIZ UDPGothic"/>
                <a:sym typeface="BIZ UDPGothic"/>
              </a:endParaRPr>
            </a:p>
          </p:txBody>
        </p:sp>
        <p:sp>
          <p:nvSpPr>
            <p:cNvPr id="21" name="Google Shape;862;p23">
              <a:extLst>
                <a:ext uri="{FF2B5EF4-FFF2-40B4-BE49-F238E27FC236}">
                  <a16:creationId xmlns:a16="http://schemas.microsoft.com/office/drawing/2014/main" id="{EBC495A5-D521-4C35-B438-88DE53DC9729}"/>
                </a:ext>
              </a:extLst>
            </p:cNvPr>
            <p:cNvSpPr txBox="1"/>
            <p:nvPr/>
          </p:nvSpPr>
          <p:spPr>
            <a:xfrm>
              <a:off x="7332791" y="2092093"/>
              <a:ext cx="2328600" cy="457200"/>
            </a:xfrm>
            <a:prstGeom prst="rect">
              <a:avLst/>
            </a:prstGeom>
            <a:noFill/>
            <a:ln>
              <a:noFill/>
            </a:ln>
          </p:spPr>
          <p:txBody>
            <a:bodyPr spcFirstLastPara="1" wrap="square" lIns="91425" tIns="91425" rIns="91425" bIns="91425" anchor="b" anchorCtr="0">
              <a:noAutofit/>
            </a:bodyPr>
            <a:lstStyle/>
            <a:p>
              <a:pPr algn="ctr">
                <a:spcBef>
                  <a:spcPts val="0"/>
                </a:spcBef>
                <a:spcAft>
                  <a:spcPts val="0"/>
                </a:spcAft>
              </a:pPr>
              <a:r>
                <a:rPr lang="en" sz="2200" dirty="0">
                  <a:solidFill>
                    <a:schemeClr val="dk1"/>
                  </a:solidFill>
                  <a:latin typeface="BIZ UDPGothic"/>
                  <a:ea typeface="BIZ UDPGothic"/>
                  <a:cs typeface="BIZ UDPGothic"/>
                  <a:sym typeface="BIZ UDPGothic"/>
                </a:rPr>
                <a:t>Grading</a:t>
              </a:r>
              <a:endParaRPr sz="2200" dirty="0">
                <a:solidFill>
                  <a:schemeClr val="dk1"/>
                </a:solidFill>
                <a:latin typeface="BIZ UDPGothic"/>
                <a:ea typeface="BIZ UDPGothic"/>
                <a:cs typeface="BIZ UDPGothic"/>
                <a:sym typeface="BIZ UDPGothic"/>
              </a:endParaRPr>
            </a:p>
          </p:txBody>
        </p:sp>
        <p:cxnSp>
          <p:nvCxnSpPr>
            <p:cNvPr id="22" name="Google Shape;874;p23">
              <a:extLst>
                <a:ext uri="{FF2B5EF4-FFF2-40B4-BE49-F238E27FC236}">
                  <a16:creationId xmlns:a16="http://schemas.microsoft.com/office/drawing/2014/main" id="{FF90B7A0-C2F6-4E7F-87FD-2DF489D8B870}"/>
                </a:ext>
              </a:extLst>
            </p:cNvPr>
            <p:cNvCxnSpPr>
              <a:cxnSpLocks/>
            </p:cNvCxnSpPr>
            <p:nvPr/>
          </p:nvCxnSpPr>
          <p:spPr>
            <a:xfrm rot="10800000" flipH="1">
              <a:off x="7323884" y="2590023"/>
              <a:ext cx="900" cy="386400"/>
            </a:xfrm>
            <a:prstGeom prst="straightConnector1">
              <a:avLst/>
            </a:prstGeom>
            <a:noFill/>
            <a:ln w="19050" cap="flat" cmpd="sng">
              <a:solidFill>
                <a:schemeClr val="dk1"/>
              </a:solidFill>
              <a:prstDash val="solid"/>
              <a:round/>
              <a:headEnd type="none" w="med" len="med"/>
              <a:tailEnd type="none" w="med" len="med"/>
            </a:ln>
          </p:spPr>
        </p:cxnSp>
        <p:sp>
          <p:nvSpPr>
            <p:cNvPr id="25" name="Google Shape;862;p23">
              <a:extLst>
                <a:ext uri="{FF2B5EF4-FFF2-40B4-BE49-F238E27FC236}">
                  <a16:creationId xmlns:a16="http://schemas.microsoft.com/office/drawing/2014/main" id="{F0CD9D63-8F58-425B-B387-C40BC0643578}"/>
                </a:ext>
              </a:extLst>
            </p:cNvPr>
            <p:cNvSpPr txBox="1"/>
            <p:nvPr/>
          </p:nvSpPr>
          <p:spPr>
            <a:xfrm>
              <a:off x="6129286" y="2069069"/>
              <a:ext cx="2328600" cy="457200"/>
            </a:xfrm>
            <a:prstGeom prst="rect">
              <a:avLst/>
            </a:prstGeom>
            <a:noFill/>
            <a:ln>
              <a:noFill/>
            </a:ln>
          </p:spPr>
          <p:txBody>
            <a:bodyPr spcFirstLastPara="1" wrap="square" lIns="91425" tIns="91425" rIns="91425" bIns="91425" anchor="b" anchorCtr="0">
              <a:noAutofit/>
            </a:bodyPr>
            <a:lstStyle/>
            <a:p>
              <a:pPr algn="ctr">
                <a:spcBef>
                  <a:spcPts val="0"/>
                </a:spcBef>
                <a:spcAft>
                  <a:spcPts val="0"/>
                </a:spcAft>
              </a:pPr>
              <a:r>
                <a:rPr lang="en" sz="2200" dirty="0">
                  <a:solidFill>
                    <a:schemeClr val="dk1"/>
                  </a:solidFill>
                  <a:latin typeface="BIZ UDPGothic"/>
                  <a:ea typeface="BIZ UDPGothic"/>
                  <a:cs typeface="BIZ UDPGothic"/>
                  <a:sym typeface="BIZ UDPGothic"/>
                </a:rPr>
                <a:t>Exam</a:t>
              </a:r>
              <a:endParaRPr sz="2200" dirty="0">
                <a:solidFill>
                  <a:schemeClr val="dk1"/>
                </a:solidFill>
                <a:latin typeface="BIZ UDPGothic"/>
                <a:ea typeface="BIZ UDPGothic"/>
                <a:cs typeface="BIZ UDPGothic"/>
                <a:sym typeface="BIZ UDPGothic"/>
              </a:endParaRPr>
            </a:p>
          </p:txBody>
        </p:sp>
      </p:grpSp>
      <p:sp>
        <p:nvSpPr>
          <p:cNvPr id="23" name="Google Shape;844;p23">
            <a:extLst>
              <a:ext uri="{FF2B5EF4-FFF2-40B4-BE49-F238E27FC236}">
                <a16:creationId xmlns:a16="http://schemas.microsoft.com/office/drawing/2014/main" id="{4FC87652-9DD2-42D8-A3C3-F37012F82D47}"/>
              </a:ext>
            </a:extLst>
          </p:cNvPr>
          <p:cNvSpPr/>
          <p:nvPr/>
        </p:nvSpPr>
        <p:spPr>
          <a:xfrm>
            <a:off x="7457422" y="3721347"/>
            <a:ext cx="939573" cy="587088"/>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sz="2200" b="1" dirty="0">
                <a:solidFill>
                  <a:schemeClr val="dk1"/>
                </a:solidFill>
                <a:latin typeface="BIZ UDPGothic"/>
                <a:ea typeface="BIZ UDPGothic"/>
                <a:cs typeface="BIZ UDPGothic"/>
                <a:sym typeface="BIZ UDPGothic"/>
              </a:rPr>
              <a:t>20</a:t>
            </a:r>
            <a:endParaRPr sz="2200" b="1" dirty="0">
              <a:solidFill>
                <a:schemeClr val="dk1"/>
              </a:solidFill>
              <a:latin typeface="BIZ UDPGothic"/>
              <a:ea typeface="BIZ UDPGothic"/>
              <a:cs typeface="BIZ UDPGothic"/>
              <a:sym typeface="BIZ UDPGothic"/>
            </a:endParaRPr>
          </a:p>
        </p:txBody>
      </p:sp>
      <p:cxnSp>
        <p:nvCxnSpPr>
          <p:cNvPr id="24" name="Google Shape;849;p23">
            <a:extLst>
              <a:ext uri="{FF2B5EF4-FFF2-40B4-BE49-F238E27FC236}">
                <a16:creationId xmlns:a16="http://schemas.microsoft.com/office/drawing/2014/main" id="{934243F0-D5D7-47F5-8B7F-9ECA8DFC98D9}"/>
              </a:ext>
            </a:extLst>
          </p:cNvPr>
          <p:cNvCxnSpPr/>
          <p:nvPr/>
        </p:nvCxnSpPr>
        <p:spPr>
          <a:xfrm>
            <a:off x="6988249" y="3966170"/>
            <a:ext cx="469594" cy="0"/>
          </a:xfrm>
          <a:prstGeom prst="straightConnector1">
            <a:avLst/>
          </a:prstGeom>
          <a:noFill/>
          <a:ln w="19050" cap="flat" cmpd="sng">
            <a:solidFill>
              <a:schemeClr val="dk1"/>
            </a:solidFill>
            <a:prstDash val="solid"/>
            <a:round/>
            <a:headEnd type="none" w="med" len="med"/>
            <a:tailEnd type="triangle" w="med" len="med"/>
          </a:ln>
        </p:spPr>
      </p:cxnSp>
      <p:cxnSp>
        <p:nvCxnSpPr>
          <p:cNvPr id="26" name="Google Shape;854;p23">
            <a:extLst>
              <a:ext uri="{FF2B5EF4-FFF2-40B4-BE49-F238E27FC236}">
                <a16:creationId xmlns:a16="http://schemas.microsoft.com/office/drawing/2014/main" id="{65B396A2-871F-4248-B04D-C1A67020FF5D}"/>
              </a:ext>
            </a:extLst>
          </p:cNvPr>
          <p:cNvCxnSpPr>
            <a:cxnSpLocks/>
            <a:stCxn id="8" idx="3"/>
            <a:endCxn id="20" idx="1"/>
          </p:cNvCxnSpPr>
          <p:nvPr/>
        </p:nvCxnSpPr>
        <p:spPr>
          <a:xfrm flipV="1">
            <a:off x="5385132" y="3991345"/>
            <a:ext cx="469210" cy="11373"/>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612585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93AA-32B5-46DD-B228-B07C805057A0}"/>
              </a:ext>
            </a:extLst>
          </p:cNvPr>
          <p:cNvSpPr>
            <a:spLocks noGrp="1"/>
          </p:cNvSpPr>
          <p:nvPr>
            <p:ph type="title"/>
          </p:nvPr>
        </p:nvSpPr>
        <p:spPr/>
        <p:txBody>
          <a:bodyPr/>
          <a:lstStyle/>
          <a:p>
            <a:r>
              <a:rPr lang="en-IN" dirty="0"/>
              <a:t>JSON</a:t>
            </a:r>
          </a:p>
        </p:txBody>
      </p:sp>
      <p:sp>
        <p:nvSpPr>
          <p:cNvPr id="3" name="Content Placeholder 2">
            <a:extLst>
              <a:ext uri="{FF2B5EF4-FFF2-40B4-BE49-F238E27FC236}">
                <a16:creationId xmlns:a16="http://schemas.microsoft.com/office/drawing/2014/main" id="{2D3FD355-F895-4632-BA6E-831A5BC8EB74}"/>
              </a:ext>
            </a:extLst>
          </p:cNvPr>
          <p:cNvSpPr>
            <a:spLocks noGrp="1"/>
          </p:cNvSpPr>
          <p:nvPr>
            <p:ph idx="1"/>
          </p:nvPr>
        </p:nvSpPr>
        <p:spPr>
          <a:xfrm>
            <a:off x="151498" y="800776"/>
            <a:ext cx="8694052" cy="5669693"/>
          </a:xfrm>
        </p:spPr>
        <p:txBody>
          <a:bodyPr/>
          <a:lstStyle/>
          <a:p>
            <a:r>
              <a:rPr lang="en-IN" sz="2000" dirty="0"/>
              <a:t>JSON is </a:t>
            </a:r>
            <a:r>
              <a:rPr lang="en-IN" sz="2000" b="1" dirty="0"/>
              <a:t>ubiquitous</a:t>
            </a:r>
            <a:r>
              <a:rPr lang="en-IN" sz="2000" dirty="0"/>
              <a:t> in data exchange today</a:t>
            </a:r>
          </a:p>
          <a:p>
            <a:pPr lvl="1"/>
            <a:r>
              <a:rPr lang="en-IN" sz="2000" dirty="0"/>
              <a:t>Widely used for </a:t>
            </a:r>
            <a:r>
              <a:rPr lang="en-IN" sz="2000" b="1" dirty="0"/>
              <a:t>web services</a:t>
            </a:r>
          </a:p>
          <a:p>
            <a:pPr lvl="1"/>
            <a:r>
              <a:rPr lang="en-IN" sz="2000" dirty="0"/>
              <a:t>Most </a:t>
            </a:r>
            <a:r>
              <a:rPr lang="en-IN" sz="2000" b="1" dirty="0"/>
              <a:t>modern applications </a:t>
            </a:r>
            <a:r>
              <a:rPr lang="en-IN" sz="2000" dirty="0"/>
              <a:t>are architected around on web services</a:t>
            </a:r>
          </a:p>
          <a:p>
            <a:r>
              <a:rPr lang="en-IN" sz="2000" dirty="0"/>
              <a:t>SQL extensions for</a:t>
            </a:r>
          </a:p>
          <a:p>
            <a:pPr lvl="1"/>
            <a:r>
              <a:rPr lang="en-IN" sz="2000" dirty="0"/>
              <a:t>JSON types for storing JSON data</a:t>
            </a:r>
          </a:p>
          <a:p>
            <a:pPr lvl="1"/>
            <a:r>
              <a:rPr lang="en-IN" sz="2000" dirty="0"/>
              <a:t>Extracting data from JSON objects using path expressions</a:t>
            </a:r>
          </a:p>
          <a:p>
            <a:pPr lvl="2"/>
            <a:r>
              <a:rPr lang="en-IN" sz="2000" dirty="0"/>
              <a:t>E.g.  </a:t>
            </a:r>
            <a:r>
              <a:rPr lang="en-IN" sz="2000" i="1" dirty="0"/>
              <a:t>V-&gt; ID</a:t>
            </a:r>
            <a:r>
              <a:rPr lang="en-IN" sz="2000" dirty="0"/>
              <a:t>, or </a:t>
            </a:r>
            <a:r>
              <a:rPr lang="en-IN" sz="2000" i="1" dirty="0"/>
              <a:t>v.ID</a:t>
            </a:r>
          </a:p>
          <a:p>
            <a:pPr lvl="1"/>
            <a:r>
              <a:rPr lang="en-IN" sz="2000" b="1" dirty="0"/>
              <a:t>Generating</a:t>
            </a:r>
            <a:r>
              <a:rPr lang="en-IN" sz="2000" dirty="0"/>
              <a:t> JSON from </a:t>
            </a:r>
            <a:r>
              <a:rPr lang="en-IN" sz="2000" b="1" dirty="0"/>
              <a:t>relational</a:t>
            </a:r>
            <a:r>
              <a:rPr lang="en-IN" sz="2000" dirty="0"/>
              <a:t> data</a:t>
            </a:r>
          </a:p>
          <a:p>
            <a:pPr lvl="2"/>
            <a:r>
              <a:rPr lang="en-IN" sz="2000" dirty="0"/>
              <a:t>E.g. json.build_object(‘ID’, 12345, ‘name’, ‘Einstein’)</a:t>
            </a:r>
          </a:p>
          <a:p>
            <a:pPr lvl="1"/>
            <a:r>
              <a:rPr lang="en-IN" sz="2000" dirty="0"/>
              <a:t>Creation of JSON collections using aggregation</a:t>
            </a:r>
          </a:p>
          <a:p>
            <a:pPr lvl="2"/>
            <a:r>
              <a:rPr lang="en-IN" sz="2000" dirty="0"/>
              <a:t>E.g. json_agg </a:t>
            </a:r>
            <a:r>
              <a:rPr lang="en-IN" sz="2000" b="1" dirty="0"/>
              <a:t>aggregate</a:t>
            </a:r>
            <a:r>
              <a:rPr lang="en-IN" sz="2000" dirty="0"/>
              <a:t> </a:t>
            </a:r>
            <a:r>
              <a:rPr lang="en-IN" sz="2000" b="1" dirty="0"/>
              <a:t>function</a:t>
            </a:r>
            <a:r>
              <a:rPr lang="en-IN" sz="2000" dirty="0"/>
              <a:t> in PostgreSQL</a:t>
            </a:r>
          </a:p>
          <a:p>
            <a:pPr lvl="1"/>
            <a:r>
              <a:rPr lang="en-IN" sz="2000" b="1" dirty="0"/>
              <a:t>Syntax varies greatly across databases</a:t>
            </a:r>
          </a:p>
        </p:txBody>
      </p:sp>
    </p:spTree>
    <p:extLst>
      <p:ext uri="{BB962C8B-B14F-4D97-AF65-F5344CB8AC3E}">
        <p14:creationId xmlns:p14="http://schemas.microsoft.com/office/powerpoint/2010/main" val="1073230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EB8A-B8FE-4203-A493-CDBBAFAAF853}"/>
              </a:ext>
            </a:extLst>
          </p:cNvPr>
          <p:cNvSpPr>
            <a:spLocks noGrp="1"/>
          </p:cNvSpPr>
          <p:nvPr>
            <p:ph type="title"/>
          </p:nvPr>
        </p:nvSpPr>
        <p:spPr/>
        <p:txBody>
          <a:bodyPr/>
          <a:lstStyle/>
          <a:p>
            <a:r>
              <a:rPr lang="en-IN" dirty="0"/>
              <a:t>XML</a:t>
            </a:r>
          </a:p>
        </p:txBody>
      </p:sp>
      <p:sp>
        <p:nvSpPr>
          <p:cNvPr id="3" name="Content Placeholder 2">
            <a:extLst>
              <a:ext uri="{FF2B5EF4-FFF2-40B4-BE49-F238E27FC236}">
                <a16:creationId xmlns:a16="http://schemas.microsoft.com/office/drawing/2014/main" id="{1B383C40-029E-4EFF-925D-6C9D00400980}"/>
              </a:ext>
            </a:extLst>
          </p:cNvPr>
          <p:cNvSpPr>
            <a:spLocks noGrp="1"/>
          </p:cNvSpPr>
          <p:nvPr>
            <p:ph idx="1"/>
          </p:nvPr>
        </p:nvSpPr>
        <p:spPr>
          <a:xfrm>
            <a:off x="665824" y="1102497"/>
            <a:ext cx="8179725" cy="5367972"/>
          </a:xfrm>
        </p:spPr>
        <p:txBody>
          <a:bodyPr/>
          <a:lstStyle/>
          <a:p>
            <a:r>
              <a:rPr lang="en-IN" sz="2400" dirty="0"/>
              <a:t>XML uses tags to mark up text</a:t>
            </a:r>
          </a:p>
          <a:p>
            <a:r>
              <a:rPr lang="en-IN" sz="2400" dirty="0"/>
              <a:t>E.g. </a:t>
            </a:r>
            <a:br>
              <a:rPr lang="en-IN" sz="2400" dirty="0"/>
            </a:br>
            <a:r>
              <a:rPr lang="en-IN" sz="2400" dirty="0"/>
              <a:t> </a:t>
            </a:r>
            <a:r>
              <a:rPr lang="en-US" sz="2400" dirty="0"/>
              <a:t>&lt;</a:t>
            </a:r>
            <a:r>
              <a:rPr lang="en-US" sz="2400" b="1" dirty="0"/>
              <a:t>course</a:t>
            </a:r>
            <a:r>
              <a:rPr lang="en-US" sz="2400" dirty="0"/>
              <a:t>&gt;</a:t>
            </a:r>
            <a:br>
              <a:rPr lang="en-US" sz="2400" dirty="0"/>
            </a:br>
            <a:r>
              <a:rPr lang="en-US" sz="2400" dirty="0"/>
              <a:t>  	&lt;</a:t>
            </a:r>
            <a:r>
              <a:rPr lang="en-US" sz="2400" b="1" dirty="0"/>
              <a:t>course</a:t>
            </a:r>
            <a:r>
              <a:rPr lang="en-US" sz="2400" dirty="0"/>
              <a:t> </a:t>
            </a:r>
            <a:r>
              <a:rPr lang="en-US" sz="2400" b="1" dirty="0"/>
              <a:t>id</a:t>
            </a:r>
            <a:r>
              <a:rPr lang="en-US" sz="2400" dirty="0"/>
              <a:t>&gt; CS-101 &lt;/</a:t>
            </a:r>
            <a:r>
              <a:rPr lang="en-US" sz="2400" b="1" dirty="0"/>
              <a:t>course id</a:t>
            </a:r>
            <a:r>
              <a:rPr lang="en-US" sz="2400" dirty="0"/>
              <a:t>&gt;</a:t>
            </a:r>
            <a:br>
              <a:rPr lang="en-US" sz="2400" dirty="0"/>
            </a:br>
            <a:r>
              <a:rPr lang="en-US" sz="2400" dirty="0"/>
              <a:t>	&lt;</a:t>
            </a:r>
            <a:r>
              <a:rPr lang="en-US" sz="2400" b="1" dirty="0"/>
              <a:t>title</a:t>
            </a:r>
            <a:r>
              <a:rPr lang="en-US" sz="2400" dirty="0"/>
              <a:t>&gt; Intro. to Computer Science &lt;/</a:t>
            </a:r>
            <a:r>
              <a:rPr lang="en-US" sz="2400" b="1" dirty="0"/>
              <a:t>title</a:t>
            </a:r>
            <a:r>
              <a:rPr lang="en-US" sz="2400" dirty="0"/>
              <a:t>&gt;</a:t>
            </a:r>
            <a:br>
              <a:rPr lang="en-US" sz="2400" dirty="0"/>
            </a:br>
            <a:r>
              <a:rPr lang="en-US" sz="2400" dirty="0"/>
              <a:t>	&lt;</a:t>
            </a:r>
            <a:r>
              <a:rPr lang="en-US" sz="2400" b="1" dirty="0"/>
              <a:t>dept name</a:t>
            </a:r>
            <a:r>
              <a:rPr lang="en-US" sz="2400" dirty="0"/>
              <a:t>&gt; Comp. Sci. &lt;/</a:t>
            </a:r>
            <a:r>
              <a:rPr lang="en-US" sz="2400" b="1" dirty="0"/>
              <a:t>dept name</a:t>
            </a:r>
            <a:r>
              <a:rPr lang="en-US" sz="2400" dirty="0"/>
              <a:t>&gt;</a:t>
            </a:r>
            <a:br>
              <a:rPr lang="en-US" sz="2400" dirty="0"/>
            </a:br>
            <a:r>
              <a:rPr lang="en-US" sz="2400" dirty="0"/>
              <a:t>	&lt;</a:t>
            </a:r>
            <a:r>
              <a:rPr lang="en-US" sz="2400" b="1" dirty="0"/>
              <a:t>credits</a:t>
            </a:r>
            <a:r>
              <a:rPr lang="en-US" sz="2400" dirty="0"/>
              <a:t>&gt; 4 &lt;/credits&gt;</a:t>
            </a:r>
            <a:br>
              <a:rPr lang="en-US" sz="2400" dirty="0"/>
            </a:br>
            <a:r>
              <a:rPr lang="en-US" sz="2400" dirty="0"/>
              <a:t> &lt;/</a:t>
            </a:r>
            <a:r>
              <a:rPr lang="en-US" sz="2400" b="1" dirty="0"/>
              <a:t>course</a:t>
            </a:r>
            <a:r>
              <a:rPr lang="en-US" sz="2400" dirty="0"/>
              <a:t>&gt; </a:t>
            </a:r>
          </a:p>
          <a:p>
            <a:r>
              <a:rPr lang="en-US" sz="2400" dirty="0"/>
              <a:t>Tags make the </a:t>
            </a:r>
            <a:r>
              <a:rPr lang="en-US" sz="2400" b="1" dirty="0"/>
              <a:t>data self-documenting</a:t>
            </a:r>
          </a:p>
          <a:p>
            <a:r>
              <a:rPr lang="en-US" sz="2400" dirty="0"/>
              <a:t>Tags can be hierarchical</a:t>
            </a:r>
            <a:br>
              <a:rPr lang="en-US" sz="2400" dirty="0"/>
            </a:br>
            <a:endParaRPr lang="en-IN" sz="2400" dirty="0"/>
          </a:p>
        </p:txBody>
      </p:sp>
    </p:spTree>
    <p:extLst>
      <p:ext uri="{BB962C8B-B14F-4D97-AF65-F5344CB8AC3E}">
        <p14:creationId xmlns:p14="http://schemas.microsoft.com/office/powerpoint/2010/main" val="2843476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0462-F0F1-44CD-AE35-4EB7D793DB7B}"/>
              </a:ext>
            </a:extLst>
          </p:cNvPr>
          <p:cNvSpPr>
            <a:spLocks noGrp="1"/>
          </p:cNvSpPr>
          <p:nvPr>
            <p:ph type="title"/>
          </p:nvPr>
        </p:nvSpPr>
        <p:spPr/>
        <p:txBody>
          <a:bodyPr/>
          <a:lstStyle/>
          <a:p>
            <a:r>
              <a:rPr lang="en-IN" dirty="0"/>
              <a:t>Example of Data in XML</a:t>
            </a:r>
          </a:p>
        </p:txBody>
      </p:sp>
      <p:sp>
        <p:nvSpPr>
          <p:cNvPr id="3" name="Content Placeholder 2">
            <a:extLst>
              <a:ext uri="{FF2B5EF4-FFF2-40B4-BE49-F238E27FC236}">
                <a16:creationId xmlns:a16="http://schemas.microsoft.com/office/drawing/2014/main" id="{58560AA6-794A-47EF-8B4D-2133BF183438}"/>
              </a:ext>
            </a:extLst>
          </p:cNvPr>
          <p:cNvSpPr>
            <a:spLocks noGrp="1"/>
          </p:cNvSpPr>
          <p:nvPr>
            <p:ph idx="1"/>
          </p:nvPr>
        </p:nvSpPr>
        <p:spPr>
          <a:xfrm>
            <a:off x="639192" y="727075"/>
            <a:ext cx="8404324" cy="6013450"/>
          </a:xfrm>
        </p:spPr>
        <p:txBody>
          <a:bodyPr/>
          <a:lstStyle/>
          <a:p>
            <a:r>
              <a:rPr lang="en-IN" sz="1600" i="1" dirty="0"/>
              <a:t>&lt;</a:t>
            </a:r>
            <a:r>
              <a:rPr lang="en-IN" sz="1600" b="1" dirty="0"/>
              <a:t>purchase</a:t>
            </a:r>
            <a:r>
              <a:rPr lang="en-IN" sz="1600" dirty="0"/>
              <a:t> </a:t>
            </a:r>
            <a:r>
              <a:rPr lang="en-IN" sz="1600" b="1" dirty="0"/>
              <a:t>order</a:t>
            </a:r>
            <a:r>
              <a:rPr lang="en-IN" sz="1600" i="1" dirty="0"/>
              <a:t>&gt;</a:t>
            </a:r>
            <a:br>
              <a:rPr lang="en-IN" sz="1600" i="1" dirty="0"/>
            </a:br>
            <a:r>
              <a:rPr lang="en-IN" sz="1600" i="1" dirty="0"/>
              <a:t>	&lt;</a:t>
            </a:r>
            <a:r>
              <a:rPr lang="en-IN" sz="1600" b="1" dirty="0"/>
              <a:t>identifier</a:t>
            </a:r>
            <a:r>
              <a:rPr lang="en-IN" sz="1600" i="1" dirty="0"/>
              <a:t>&gt; </a:t>
            </a:r>
            <a:r>
              <a:rPr lang="en-IN" sz="1600" dirty="0"/>
              <a:t>P-101 </a:t>
            </a:r>
            <a:r>
              <a:rPr lang="en-IN" sz="1600" i="1" dirty="0"/>
              <a:t>&lt;</a:t>
            </a:r>
            <a:r>
              <a:rPr lang="en-IN" sz="1600" dirty="0"/>
              <a:t>/</a:t>
            </a:r>
            <a:r>
              <a:rPr lang="en-IN" sz="1600" b="1" dirty="0"/>
              <a:t>identifier</a:t>
            </a:r>
            <a:r>
              <a:rPr lang="en-IN" sz="1600" i="1" dirty="0"/>
              <a:t>&gt;</a:t>
            </a:r>
            <a:br>
              <a:rPr lang="en-IN" sz="1600" i="1" dirty="0"/>
            </a:br>
            <a:r>
              <a:rPr lang="en-IN" sz="1600" i="1" dirty="0"/>
              <a:t>	&lt;</a:t>
            </a:r>
            <a:r>
              <a:rPr lang="en-IN" sz="1600" b="1" dirty="0"/>
              <a:t>purchaser</a:t>
            </a:r>
            <a:r>
              <a:rPr lang="en-IN" sz="1600" i="1" dirty="0"/>
              <a:t>&gt;</a:t>
            </a:r>
            <a:br>
              <a:rPr lang="en-IN" sz="1600" i="1" dirty="0"/>
            </a:br>
            <a:r>
              <a:rPr lang="en-IN" sz="1600" i="1" dirty="0"/>
              <a:t>		&lt;</a:t>
            </a:r>
            <a:r>
              <a:rPr lang="en-IN" sz="1600" b="1" dirty="0"/>
              <a:t>name</a:t>
            </a:r>
            <a:r>
              <a:rPr lang="en-IN" sz="1600" i="1" dirty="0"/>
              <a:t>&gt; </a:t>
            </a:r>
            <a:r>
              <a:rPr lang="en-IN" sz="1600" dirty="0"/>
              <a:t>Cray Z. Coyote </a:t>
            </a:r>
            <a:r>
              <a:rPr lang="en-IN" sz="1600" i="1" dirty="0"/>
              <a:t>&lt;</a:t>
            </a:r>
            <a:r>
              <a:rPr lang="en-IN" sz="1600" dirty="0"/>
              <a:t>/</a:t>
            </a:r>
            <a:r>
              <a:rPr lang="en-IN" sz="1600" b="1" dirty="0"/>
              <a:t>name</a:t>
            </a:r>
            <a:r>
              <a:rPr lang="en-IN" sz="1600" i="1" dirty="0"/>
              <a:t>&gt;</a:t>
            </a:r>
            <a:br>
              <a:rPr lang="en-IN" sz="1600" i="1" dirty="0"/>
            </a:br>
            <a:r>
              <a:rPr lang="en-IN" sz="1600" i="1" dirty="0"/>
              <a:t>		&lt;</a:t>
            </a:r>
            <a:r>
              <a:rPr lang="en-IN" sz="1600" b="1" dirty="0"/>
              <a:t>address</a:t>
            </a:r>
            <a:r>
              <a:rPr lang="en-IN" sz="1600" i="1" dirty="0"/>
              <a:t>&gt; </a:t>
            </a:r>
            <a:r>
              <a:rPr lang="en-IN" sz="1600" dirty="0"/>
              <a:t>Route 66, Mesa Flats, Arizona 86047, USA </a:t>
            </a:r>
            <a:r>
              <a:rPr lang="en-IN" sz="1600" i="1" dirty="0"/>
              <a:t>&lt;</a:t>
            </a:r>
            <a:r>
              <a:rPr lang="en-IN" sz="1600" dirty="0"/>
              <a:t>/</a:t>
            </a:r>
            <a:r>
              <a:rPr lang="en-IN" sz="1600" b="1" dirty="0"/>
              <a:t>address</a:t>
            </a:r>
            <a:r>
              <a:rPr lang="en-IN" sz="1600" i="1" dirty="0"/>
              <a:t>&gt;</a:t>
            </a:r>
            <a:br>
              <a:rPr lang="en-IN" sz="1600" i="1" dirty="0"/>
            </a:br>
            <a:r>
              <a:rPr lang="en-IN" sz="1600" i="1" dirty="0"/>
              <a:t>	&lt;</a:t>
            </a:r>
            <a:r>
              <a:rPr lang="en-IN" sz="1600" dirty="0"/>
              <a:t>/</a:t>
            </a:r>
            <a:r>
              <a:rPr lang="en-IN" sz="1600" b="1" dirty="0"/>
              <a:t>purchaser</a:t>
            </a:r>
            <a:r>
              <a:rPr lang="en-IN" sz="1600" i="1" dirty="0"/>
              <a:t>&gt;</a:t>
            </a:r>
            <a:br>
              <a:rPr lang="en-IN" sz="1600" i="1" dirty="0"/>
            </a:br>
            <a:r>
              <a:rPr lang="en-IN" sz="1600" i="1" dirty="0"/>
              <a:t>	&lt;</a:t>
            </a:r>
            <a:r>
              <a:rPr lang="en-IN" sz="1600" b="1" dirty="0"/>
              <a:t>supplier</a:t>
            </a:r>
            <a:r>
              <a:rPr lang="en-IN" sz="1600" i="1" dirty="0"/>
              <a:t>&gt;</a:t>
            </a:r>
            <a:br>
              <a:rPr lang="en-IN" sz="1600" i="1" dirty="0"/>
            </a:br>
            <a:r>
              <a:rPr lang="en-IN" sz="1600" i="1" dirty="0"/>
              <a:t>		&lt;</a:t>
            </a:r>
            <a:r>
              <a:rPr lang="en-IN" sz="1600" b="1" dirty="0"/>
              <a:t>name</a:t>
            </a:r>
            <a:r>
              <a:rPr lang="en-IN" sz="1600" i="1" dirty="0"/>
              <a:t>&gt; </a:t>
            </a:r>
            <a:r>
              <a:rPr lang="en-IN" sz="1600" dirty="0"/>
              <a:t>Acme Supplies </a:t>
            </a:r>
            <a:r>
              <a:rPr lang="en-IN" sz="1600" i="1" dirty="0"/>
              <a:t>&lt;</a:t>
            </a:r>
            <a:r>
              <a:rPr lang="en-IN" sz="1600" dirty="0"/>
              <a:t>/name</a:t>
            </a:r>
            <a:r>
              <a:rPr lang="en-IN" sz="1600" i="1" dirty="0"/>
              <a:t>&gt;</a:t>
            </a:r>
            <a:br>
              <a:rPr lang="en-IN" sz="1600" i="1" dirty="0"/>
            </a:br>
            <a:r>
              <a:rPr lang="en-IN" sz="1600" i="1" dirty="0"/>
              <a:t>		&lt;</a:t>
            </a:r>
            <a:r>
              <a:rPr lang="en-IN" sz="1600" b="1" dirty="0"/>
              <a:t>address</a:t>
            </a:r>
            <a:r>
              <a:rPr lang="en-IN" sz="1600" i="1" dirty="0"/>
              <a:t>&gt; </a:t>
            </a:r>
            <a:r>
              <a:rPr lang="en-IN" sz="1600" dirty="0"/>
              <a:t>1 Broadway, New York, NY, USA </a:t>
            </a:r>
            <a:r>
              <a:rPr lang="en-IN" sz="1600" i="1" dirty="0"/>
              <a:t>&lt;</a:t>
            </a:r>
            <a:r>
              <a:rPr lang="en-IN" sz="1600" dirty="0"/>
              <a:t>/</a:t>
            </a:r>
            <a:r>
              <a:rPr lang="en-IN" sz="1600" b="1" dirty="0"/>
              <a:t>address</a:t>
            </a:r>
            <a:r>
              <a:rPr lang="en-IN" sz="1600" i="1" dirty="0"/>
              <a:t>&gt;</a:t>
            </a:r>
            <a:br>
              <a:rPr lang="en-IN" sz="1600" i="1" dirty="0"/>
            </a:br>
            <a:r>
              <a:rPr lang="en-IN" sz="1600" i="1" dirty="0"/>
              <a:t>	&lt;</a:t>
            </a:r>
            <a:r>
              <a:rPr lang="en-IN" sz="1600" dirty="0"/>
              <a:t>/</a:t>
            </a:r>
            <a:r>
              <a:rPr lang="en-IN" sz="1600" b="1" dirty="0"/>
              <a:t>supplier</a:t>
            </a:r>
            <a:r>
              <a:rPr lang="en-IN" sz="1600" i="1" dirty="0"/>
              <a:t>&gt;</a:t>
            </a:r>
            <a:br>
              <a:rPr lang="en-IN" sz="1600" i="1" dirty="0"/>
            </a:br>
            <a:r>
              <a:rPr lang="en-IN" sz="1600" i="1" dirty="0"/>
              <a:t>	&lt;</a:t>
            </a:r>
            <a:r>
              <a:rPr lang="en-IN" sz="1600" b="1" dirty="0" err="1"/>
              <a:t>itemlist</a:t>
            </a:r>
            <a:r>
              <a:rPr lang="en-IN" sz="1600" i="1" dirty="0"/>
              <a:t>&gt;</a:t>
            </a:r>
            <a:br>
              <a:rPr lang="en-IN" sz="1600" i="1" dirty="0"/>
            </a:br>
            <a:r>
              <a:rPr lang="en-IN" sz="1600" i="1" dirty="0"/>
              <a:t>	        &lt;</a:t>
            </a:r>
            <a:r>
              <a:rPr lang="en-IN" sz="1600" b="1" dirty="0"/>
              <a:t>item</a:t>
            </a:r>
            <a:r>
              <a:rPr lang="en-IN" sz="1600" i="1" dirty="0"/>
              <a:t>&gt;</a:t>
            </a:r>
            <a:br>
              <a:rPr lang="en-IN" sz="1600" i="1" dirty="0"/>
            </a:br>
            <a:r>
              <a:rPr lang="en-IN" sz="1600" i="1" dirty="0"/>
              <a:t>		&lt;</a:t>
            </a:r>
            <a:r>
              <a:rPr lang="en-IN" sz="1600" b="1" dirty="0"/>
              <a:t>identifier</a:t>
            </a:r>
            <a:r>
              <a:rPr lang="en-IN" sz="1600" i="1" dirty="0"/>
              <a:t>&gt; </a:t>
            </a:r>
            <a:r>
              <a:rPr lang="en-IN" sz="1600" dirty="0"/>
              <a:t>RS1 </a:t>
            </a:r>
            <a:r>
              <a:rPr lang="en-IN" sz="1600" i="1" dirty="0"/>
              <a:t>&lt;</a:t>
            </a:r>
            <a:r>
              <a:rPr lang="en-IN" sz="1600" dirty="0"/>
              <a:t>/</a:t>
            </a:r>
            <a:r>
              <a:rPr lang="en-IN" sz="1600" b="1" dirty="0"/>
              <a:t>identifier</a:t>
            </a:r>
            <a:r>
              <a:rPr lang="en-IN" sz="1600" i="1" dirty="0"/>
              <a:t>&gt;</a:t>
            </a:r>
            <a:br>
              <a:rPr lang="en-IN" sz="1600" i="1" dirty="0"/>
            </a:br>
            <a:r>
              <a:rPr lang="en-IN" sz="1600" i="1" dirty="0"/>
              <a:t>		&lt;</a:t>
            </a:r>
            <a:r>
              <a:rPr lang="en-IN" sz="1600" b="1" dirty="0"/>
              <a:t>description</a:t>
            </a:r>
            <a:r>
              <a:rPr lang="en-IN" sz="1600" i="1" dirty="0"/>
              <a:t>&gt; </a:t>
            </a:r>
            <a:r>
              <a:rPr lang="en-IN" sz="1600" dirty="0"/>
              <a:t>Atom powered rocket sled </a:t>
            </a:r>
            <a:r>
              <a:rPr lang="en-IN" sz="1600" i="1" dirty="0"/>
              <a:t>&lt;</a:t>
            </a:r>
            <a:r>
              <a:rPr lang="en-IN" sz="1600" dirty="0"/>
              <a:t>/</a:t>
            </a:r>
            <a:r>
              <a:rPr lang="en-IN" sz="1600" b="1" dirty="0"/>
              <a:t>description</a:t>
            </a:r>
            <a:r>
              <a:rPr lang="en-IN" sz="1600" i="1" dirty="0"/>
              <a:t>&gt;</a:t>
            </a:r>
            <a:br>
              <a:rPr lang="en-IN" sz="1600" i="1" dirty="0"/>
            </a:br>
            <a:r>
              <a:rPr lang="en-IN" sz="1600" i="1" dirty="0"/>
              <a:t>		&lt;</a:t>
            </a:r>
            <a:r>
              <a:rPr lang="en-IN" sz="1600" b="1" dirty="0"/>
              <a:t>quantity</a:t>
            </a:r>
            <a:r>
              <a:rPr lang="en-IN" sz="1600" i="1" dirty="0"/>
              <a:t>&gt; </a:t>
            </a:r>
            <a:r>
              <a:rPr lang="en-IN" sz="1600" dirty="0"/>
              <a:t>2 </a:t>
            </a:r>
            <a:r>
              <a:rPr lang="en-IN" sz="1600" i="1" dirty="0"/>
              <a:t>&lt;</a:t>
            </a:r>
            <a:r>
              <a:rPr lang="en-IN" sz="1600" dirty="0"/>
              <a:t>/</a:t>
            </a:r>
            <a:r>
              <a:rPr lang="en-IN" sz="1600" b="1" dirty="0"/>
              <a:t>quantity</a:t>
            </a:r>
            <a:r>
              <a:rPr lang="en-IN" sz="1600" i="1" dirty="0"/>
              <a:t>&gt;</a:t>
            </a:r>
            <a:br>
              <a:rPr lang="en-IN" sz="1600" i="1" dirty="0"/>
            </a:br>
            <a:r>
              <a:rPr lang="en-IN" sz="1600" i="1" dirty="0"/>
              <a:t>		&lt;</a:t>
            </a:r>
            <a:r>
              <a:rPr lang="en-IN" sz="1600" b="1" dirty="0"/>
              <a:t>price</a:t>
            </a:r>
            <a:r>
              <a:rPr lang="en-IN" sz="1600" i="1" dirty="0"/>
              <a:t>&gt; </a:t>
            </a:r>
            <a:r>
              <a:rPr lang="en-IN" sz="1600" dirty="0"/>
              <a:t>199.95 </a:t>
            </a:r>
            <a:r>
              <a:rPr lang="en-IN" sz="1600" i="1" dirty="0"/>
              <a:t>&lt;</a:t>
            </a:r>
            <a:r>
              <a:rPr lang="en-IN" sz="1600" dirty="0"/>
              <a:t>/</a:t>
            </a:r>
            <a:r>
              <a:rPr lang="en-IN" sz="1600" b="1" dirty="0"/>
              <a:t>price</a:t>
            </a:r>
            <a:r>
              <a:rPr lang="en-IN" sz="1600" i="1" dirty="0"/>
              <a:t>&gt;</a:t>
            </a:r>
            <a:br>
              <a:rPr lang="en-IN" sz="1600" i="1" dirty="0"/>
            </a:br>
            <a:r>
              <a:rPr lang="en-IN" sz="1600" i="1" dirty="0"/>
              <a:t>	        &lt;</a:t>
            </a:r>
            <a:r>
              <a:rPr lang="en-IN" sz="1600" dirty="0"/>
              <a:t>/</a:t>
            </a:r>
            <a:r>
              <a:rPr lang="en-IN" sz="1600" b="1" dirty="0"/>
              <a:t>item</a:t>
            </a:r>
            <a:r>
              <a:rPr lang="en-IN" sz="1600" i="1" dirty="0"/>
              <a:t>&gt;</a:t>
            </a:r>
            <a:br>
              <a:rPr lang="en-IN" sz="1600" i="1" dirty="0"/>
            </a:br>
            <a:r>
              <a:rPr lang="en-IN" sz="1600" i="1" dirty="0"/>
              <a:t>	        &lt;</a:t>
            </a:r>
            <a:r>
              <a:rPr lang="en-IN" sz="1600" b="1" dirty="0"/>
              <a:t>item</a:t>
            </a:r>
            <a:r>
              <a:rPr lang="en-IN" sz="1600" i="1" dirty="0"/>
              <a:t>&gt;…</a:t>
            </a:r>
            <a:r>
              <a:rPr lang="en-IN" sz="1600" dirty="0"/>
              <a:t>&lt;/</a:t>
            </a:r>
            <a:r>
              <a:rPr lang="en-IN" sz="1600" b="1" dirty="0"/>
              <a:t>item</a:t>
            </a:r>
            <a:r>
              <a:rPr lang="en-IN" sz="1600" dirty="0"/>
              <a:t>&gt;</a:t>
            </a:r>
            <a:br>
              <a:rPr lang="en-IN" sz="1600" i="1" dirty="0"/>
            </a:br>
            <a:r>
              <a:rPr lang="en-IN" sz="1600" i="1" dirty="0"/>
              <a:t>	&lt;</a:t>
            </a:r>
            <a:r>
              <a:rPr lang="en-IN" sz="1600" dirty="0"/>
              <a:t>/</a:t>
            </a:r>
            <a:r>
              <a:rPr lang="en-IN" sz="1600" b="1" dirty="0" err="1"/>
              <a:t>itemlist</a:t>
            </a:r>
            <a:r>
              <a:rPr lang="en-IN" sz="1600" i="1" dirty="0"/>
              <a:t>&gt;</a:t>
            </a:r>
            <a:br>
              <a:rPr lang="en-IN" sz="1600" i="1" dirty="0"/>
            </a:br>
            <a:r>
              <a:rPr lang="en-IN" sz="1600" i="1" dirty="0"/>
              <a:t>	&lt;</a:t>
            </a:r>
            <a:r>
              <a:rPr lang="en-IN" sz="1600" b="1" dirty="0"/>
              <a:t>total</a:t>
            </a:r>
            <a:r>
              <a:rPr lang="en-IN" sz="1600" dirty="0"/>
              <a:t> </a:t>
            </a:r>
            <a:r>
              <a:rPr lang="en-IN" sz="1600" b="1" dirty="0"/>
              <a:t>cost</a:t>
            </a:r>
            <a:r>
              <a:rPr lang="en-IN" sz="1600" i="1" dirty="0"/>
              <a:t>&gt; </a:t>
            </a:r>
            <a:r>
              <a:rPr lang="en-IN" sz="1600" dirty="0"/>
              <a:t>429.85 </a:t>
            </a:r>
            <a:r>
              <a:rPr lang="en-IN" sz="1600" i="1" dirty="0"/>
              <a:t>&lt;</a:t>
            </a:r>
            <a:r>
              <a:rPr lang="en-IN" sz="1600" dirty="0"/>
              <a:t>/</a:t>
            </a:r>
            <a:r>
              <a:rPr lang="en-IN" sz="1600" b="1" dirty="0"/>
              <a:t>total</a:t>
            </a:r>
            <a:r>
              <a:rPr lang="en-IN" sz="1600" dirty="0"/>
              <a:t> </a:t>
            </a:r>
            <a:r>
              <a:rPr lang="en-IN" sz="1600" b="1" dirty="0"/>
              <a:t>cost</a:t>
            </a:r>
            <a:r>
              <a:rPr lang="en-IN" sz="1600" i="1" dirty="0"/>
              <a:t>&gt;</a:t>
            </a:r>
            <a:br>
              <a:rPr lang="en-IN" sz="1600" i="1" dirty="0"/>
            </a:br>
            <a:r>
              <a:rPr lang="en-IN" sz="1600" i="1" dirty="0"/>
              <a:t>         ….</a:t>
            </a:r>
            <a:br>
              <a:rPr lang="en-IN" sz="1600" i="1" dirty="0"/>
            </a:br>
            <a:r>
              <a:rPr lang="en-IN" sz="1600" i="1" dirty="0"/>
              <a:t>&lt;</a:t>
            </a:r>
            <a:r>
              <a:rPr lang="en-IN" sz="1600" dirty="0"/>
              <a:t>/</a:t>
            </a:r>
            <a:r>
              <a:rPr lang="en-IN" sz="1600" b="1" dirty="0"/>
              <a:t>purchase</a:t>
            </a:r>
            <a:r>
              <a:rPr lang="en-IN" sz="1600" dirty="0"/>
              <a:t> </a:t>
            </a:r>
            <a:r>
              <a:rPr lang="en-IN" sz="1600" b="1" dirty="0"/>
              <a:t>order</a:t>
            </a:r>
            <a:r>
              <a:rPr lang="en-IN" sz="1600" i="1" dirty="0"/>
              <a:t>&gt;</a:t>
            </a:r>
            <a:r>
              <a:rPr lang="en-IN" sz="1600" dirty="0"/>
              <a:t> </a:t>
            </a:r>
            <a:br>
              <a:rPr lang="en-IN" sz="1600" dirty="0"/>
            </a:br>
            <a:endParaRPr lang="en-IN" sz="1600" dirty="0"/>
          </a:p>
        </p:txBody>
      </p:sp>
    </p:spTree>
    <p:extLst>
      <p:ext uri="{BB962C8B-B14F-4D97-AF65-F5344CB8AC3E}">
        <p14:creationId xmlns:p14="http://schemas.microsoft.com/office/powerpoint/2010/main" val="1779250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177D-D8EB-4238-B665-37F824330192}"/>
              </a:ext>
            </a:extLst>
          </p:cNvPr>
          <p:cNvSpPr>
            <a:spLocks noGrp="1"/>
          </p:cNvSpPr>
          <p:nvPr>
            <p:ph type="title"/>
          </p:nvPr>
        </p:nvSpPr>
        <p:spPr/>
        <p:txBody>
          <a:bodyPr/>
          <a:lstStyle/>
          <a:p>
            <a:r>
              <a:rPr lang="en-IN" dirty="0"/>
              <a:t>XML Cont.</a:t>
            </a:r>
          </a:p>
        </p:txBody>
      </p:sp>
      <p:sp>
        <p:nvSpPr>
          <p:cNvPr id="3" name="Content Placeholder 2">
            <a:extLst>
              <a:ext uri="{FF2B5EF4-FFF2-40B4-BE49-F238E27FC236}">
                <a16:creationId xmlns:a16="http://schemas.microsoft.com/office/drawing/2014/main" id="{D57F764C-4BA4-4052-9B7C-B82CBB502790}"/>
              </a:ext>
            </a:extLst>
          </p:cNvPr>
          <p:cNvSpPr>
            <a:spLocks noGrp="1"/>
          </p:cNvSpPr>
          <p:nvPr>
            <p:ph idx="1"/>
          </p:nvPr>
        </p:nvSpPr>
        <p:spPr>
          <a:xfrm>
            <a:off x="674702" y="1102497"/>
            <a:ext cx="8170847" cy="5367972"/>
          </a:xfrm>
        </p:spPr>
        <p:txBody>
          <a:bodyPr/>
          <a:lstStyle/>
          <a:p>
            <a:r>
              <a:rPr lang="en-IN" sz="2400" b="1" dirty="0"/>
              <a:t>XQuery language developed to query nested XML structures</a:t>
            </a:r>
          </a:p>
          <a:p>
            <a:pPr lvl="1"/>
            <a:r>
              <a:rPr lang="en-IN" sz="2400" dirty="0"/>
              <a:t>Not widely used currently</a:t>
            </a:r>
          </a:p>
          <a:p>
            <a:r>
              <a:rPr lang="en-IN" sz="2400" dirty="0"/>
              <a:t>SQL extensions to support XML</a:t>
            </a:r>
          </a:p>
          <a:p>
            <a:pPr lvl="1"/>
            <a:r>
              <a:rPr lang="en-IN" sz="2400" dirty="0"/>
              <a:t>Store XML data</a:t>
            </a:r>
          </a:p>
          <a:p>
            <a:pPr lvl="1"/>
            <a:r>
              <a:rPr lang="en-IN" sz="2400" dirty="0"/>
              <a:t>Generate XML data from relational data</a:t>
            </a:r>
          </a:p>
          <a:p>
            <a:pPr lvl="1"/>
            <a:r>
              <a:rPr lang="en-IN" sz="2400" dirty="0"/>
              <a:t>Extract data from XML data types</a:t>
            </a:r>
          </a:p>
          <a:p>
            <a:pPr lvl="2"/>
            <a:r>
              <a:rPr lang="en-IN" sz="2400" dirty="0"/>
              <a:t>Path expressions </a:t>
            </a:r>
          </a:p>
          <a:p>
            <a:r>
              <a:rPr lang="en-IN" sz="2400" dirty="0"/>
              <a:t>See Chapter 30 (online) for more information</a:t>
            </a:r>
          </a:p>
        </p:txBody>
      </p:sp>
    </p:spTree>
    <p:extLst>
      <p:ext uri="{BB962C8B-B14F-4D97-AF65-F5344CB8AC3E}">
        <p14:creationId xmlns:p14="http://schemas.microsoft.com/office/powerpoint/2010/main" val="3782090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A0512-008B-488D-844A-6BB52CDC74CA}"/>
              </a:ext>
            </a:extLst>
          </p:cNvPr>
          <p:cNvSpPr>
            <a:spLocks noGrp="1"/>
          </p:cNvSpPr>
          <p:nvPr>
            <p:ph type="title"/>
          </p:nvPr>
        </p:nvSpPr>
        <p:spPr/>
        <p:txBody>
          <a:bodyPr/>
          <a:lstStyle/>
          <a:p>
            <a:r>
              <a:rPr lang="en-IN" dirty="0"/>
              <a:t>Knowledge Representation</a:t>
            </a:r>
          </a:p>
        </p:txBody>
      </p:sp>
      <p:sp>
        <p:nvSpPr>
          <p:cNvPr id="3" name="Content Placeholder 2">
            <a:extLst>
              <a:ext uri="{FF2B5EF4-FFF2-40B4-BE49-F238E27FC236}">
                <a16:creationId xmlns:a16="http://schemas.microsoft.com/office/drawing/2014/main" id="{1D48EB6F-1242-4A0D-A4B1-7DFA30E7E498}"/>
              </a:ext>
            </a:extLst>
          </p:cNvPr>
          <p:cNvSpPr>
            <a:spLocks noGrp="1"/>
          </p:cNvSpPr>
          <p:nvPr>
            <p:ph idx="1"/>
          </p:nvPr>
        </p:nvSpPr>
        <p:spPr>
          <a:xfrm>
            <a:off x="261258" y="954593"/>
            <a:ext cx="8584292" cy="5515876"/>
          </a:xfrm>
        </p:spPr>
        <p:txBody>
          <a:bodyPr/>
          <a:lstStyle/>
          <a:p>
            <a:r>
              <a:rPr lang="en-IN" sz="2400" b="1" dirty="0">
                <a:solidFill>
                  <a:srgbClr val="002060"/>
                </a:solidFill>
              </a:rPr>
              <a:t>RDF: Resource Description Format</a:t>
            </a:r>
          </a:p>
          <a:p>
            <a:pPr lvl="1"/>
            <a:r>
              <a:rPr lang="en-US" sz="2400" b="0" i="0" dirty="0">
                <a:solidFill>
                  <a:srgbClr val="666666"/>
                </a:solidFill>
                <a:effectLst/>
                <a:latin typeface="Arial" panose="020B0604020202020204" pitchFamily="34" charset="0"/>
              </a:rPr>
              <a:t>is a standard way to make statements about resources. An RDF statement consists of three components, referred to as a </a:t>
            </a:r>
            <a:r>
              <a:rPr lang="en-US" sz="2400" b="0" i="1" dirty="0">
                <a:solidFill>
                  <a:srgbClr val="666666"/>
                </a:solidFill>
                <a:effectLst/>
                <a:latin typeface="Arial" panose="020B0604020202020204" pitchFamily="34" charset="0"/>
              </a:rPr>
              <a:t>triple</a:t>
            </a:r>
            <a:r>
              <a:rPr lang="en-US" sz="2400" b="0" i="0" dirty="0">
                <a:solidFill>
                  <a:srgbClr val="666666"/>
                </a:solidFill>
                <a:effectLst/>
                <a:latin typeface="Arial" panose="020B0604020202020204" pitchFamily="34" charset="0"/>
              </a:rPr>
              <a:t>:</a:t>
            </a:r>
          </a:p>
          <a:p>
            <a:pPr lvl="1">
              <a:buFont typeface="+mj-lt"/>
              <a:buAutoNum type="arabicPeriod"/>
            </a:pPr>
            <a:r>
              <a:rPr lang="en-US" sz="2400" b="1" i="0" dirty="0">
                <a:solidFill>
                  <a:srgbClr val="666666"/>
                </a:solidFill>
                <a:effectLst/>
                <a:latin typeface="Arial" panose="020B0604020202020204" pitchFamily="34" charset="0"/>
              </a:rPr>
              <a:t>Subject</a:t>
            </a:r>
            <a:r>
              <a:rPr lang="en-US" sz="2400" b="0" i="0" dirty="0">
                <a:solidFill>
                  <a:srgbClr val="666666"/>
                </a:solidFill>
                <a:effectLst/>
                <a:latin typeface="Arial" panose="020B0604020202020204" pitchFamily="34" charset="0"/>
              </a:rPr>
              <a:t> is a resource being described by the triple.</a:t>
            </a:r>
          </a:p>
          <a:p>
            <a:pPr lvl="1">
              <a:buFont typeface="+mj-lt"/>
              <a:buAutoNum type="arabicPeriod"/>
            </a:pPr>
            <a:r>
              <a:rPr lang="en-US" sz="2400" b="1" i="0" dirty="0">
                <a:solidFill>
                  <a:srgbClr val="666666"/>
                </a:solidFill>
                <a:effectLst/>
                <a:latin typeface="Arial" panose="020B0604020202020204" pitchFamily="34" charset="0"/>
              </a:rPr>
              <a:t>Predicate</a:t>
            </a:r>
            <a:r>
              <a:rPr lang="en-US" sz="2400" b="0" i="0" dirty="0">
                <a:solidFill>
                  <a:srgbClr val="666666"/>
                </a:solidFill>
                <a:effectLst/>
                <a:latin typeface="Arial" panose="020B0604020202020204" pitchFamily="34" charset="0"/>
              </a:rPr>
              <a:t> describes the </a:t>
            </a:r>
            <a:r>
              <a:rPr lang="en-US" sz="2400" b="1" i="0" dirty="0">
                <a:solidFill>
                  <a:srgbClr val="666666"/>
                </a:solidFill>
                <a:effectLst/>
                <a:latin typeface="Arial" panose="020B0604020202020204" pitchFamily="34" charset="0"/>
              </a:rPr>
              <a:t>relationship</a:t>
            </a:r>
            <a:r>
              <a:rPr lang="en-US" sz="2400" b="0" i="0" dirty="0">
                <a:solidFill>
                  <a:srgbClr val="666666"/>
                </a:solidFill>
                <a:effectLst/>
                <a:latin typeface="Arial" panose="020B0604020202020204" pitchFamily="34" charset="0"/>
              </a:rPr>
              <a:t> between the subject and the object.</a:t>
            </a:r>
          </a:p>
          <a:p>
            <a:pPr lvl="1">
              <a:buFont typeface="+mj-lt"/>
              <a:buAutoNum type="arabicPeriod"/>
            </a:pPr>
            <a:r>
              <a:rPr lang="en-US" sz="2400" b="1" i="0" dirty="0">
                <a:solidFill>
                  <a:srgbClr val="666666"/>
                </a:solidFill>
                <a:effectLst/>
                <a:latin typeface="Arial" panose="020B0604020202020204" pitchFamily="34" charset="0"/>
              </a:rPr>
              <a:t>Object</a:t>
            </a:r>
            <a:r>
              <a:rPr lang="en-US" sz="2400" b="0" i="0" dirty="0">
                <a:solidFill>
                  <a:srgbClr val="666666"/>
                </a:solidFill>
                <a:effectLst/>
                <a:latin typeface="Arial" panose="020B0604020202020204" pitchFamily="34" charset="0"/>
              </a:rPr>
              <a:t> is a </a:t>
            </a:r>
            <a:r>
              <a:rPr lang="en-US" sz="2400" b="1" i="0" dirty="0">
                <a:solidFill>
                  <a:srgbClr val="666666"/>
                </a:solidFill>
                <a:effectLst/>
                <a:latin typeface="Arial" panose="020B0604020202020204" pitchFamily="34" charset="0"/>
              </a:rPr>
              <a:t>resource</a:t>
            </a:r>
            <a:r>
              <a:rPr lang="en-US" sz="2400" b="0" i="0" dirty="0">
                <a:solidFill>
                  <a:srgbClr val="666666"/>
                </a:solidFill>
                <a:effectLst/>
                <a:latin typeface="Arial" panose="020B0604020202020204" pitchFamily="34" charset="0"/>
              </a:rPr>
              <a:t> that is related to the </a:t>
            </a:r>
            <a:r>
              <a:rPr lang="en-US" sz="2400" b="1" i="0" dirty="0">
                <a:solidFill>
                  <a:srgbClr val="666666"/>
                </a:solidFill>
                <a:effectLst/>
                <a:latin typeface="Arial" panose="020B0604020202020204" pitchFamily="34" charset="0"/>
              </a:rPr>
              <a:t>subject</a:t>
            </a:r>
            <a:r>
              <a:rPr lang="en-US" sz="2400" b="0" i="0" dirty="0">
                <a:solidFill>
                  <a:srgbClr val="666666"/>
                </a:solidFill>
                <a:effectLst/>
                <a:latin typeface="Arial" panose="020B0604020202020204" pitchFamily="34" charset="0"/>
              </a:rPr>
              <a:t>.</a:t>
            </a:r>
          </a:p>
        </p:txBody>
      </p:sp>
    </p:spTree>
    <p:extLst>
      <p:ext uri="{BB962C8B-B14F-4D97-AF65-F5344CB8AC3E}">
        <p14:creationId xmlns:p14="http://schemas.microsoft.com/office/powerpoint/2010/main" val="1431882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A0512-008B-488D-844A-6BB52CDC74CA}"/>
              </a:ext>
            </a:extLst>
          </p:cNvPr>
          <p:cNvSpPr>
            <a:spLocks noGrp="1"/>
          </p:cNvSpPr>
          <p:nvPr>
            <p:ph type="title"/>
          </p:nvPr>
        </p:nvSpPr>
        <p:spPr/>
        <p:txBody>
          <a:bodyPr/>
          <a:lstStyle/>
          <a:p>
            <a:r>
              <a:rPr lang="en-IN" dirty="0"/>
              <a:t>Knowledge Representation</a:t>
            </a:r>
          </a:p>
        </p:txBody>
      </p:sp>
      <p:sp>
        <p:nvSpPr>
          <p:cNvPr id="3" name="Content Placeholder 2">
            <a:extLst>
              <a:ext uri="{FF2B5EF4-FFF2-40B4-BE49-F238E27FC236}">
                <a16:creationId xmlns:a16="http://schemas.microsoft.com/office/drawing/2014/main" id="{1D48EB6F-1242-4A0D-A4B1-7DFA30E7E498}"/>
              </a:ext>
            </a:extLst>
          </p:cNvPr>
          <p:cNvSpPr>
            <a:spLocks noGrp="1"/>
          </p:cNvSpPr>
          <p:nvPr>
            <p:ph idx="1"/>
          </p:nvPr>
        </p:nvSpPr>
        <p:spPr>
          <a:xfrm>
            <a:off x="261258" y="954593"/>
            <a:ext cx="8584292" cy="5515876"/>
          </a:xfrm>
        </p:spPr>
        <p:txBody>
          <a:bodyPr/>
          <a:lstStyle/>
          <a:p>
            <a:r>
              <a:rPr lang="en-IN" sz="2400" b="1" dirty="0">
                <a:solidFill>
                  <a:srgbClr val="002060"/>
                </a:solidFill>
              </a:rPr>
              <a:t>RDF: Resource Description Format</a:t>
            </a:r>
          </a:p>
          <a:p>
            <a:r>
              <a:rPr lang="en-US" sz="2400" dirty="0"/>
              <a:t>RDF is a data representation standard based on the entity-relationship mode: </a:t>
            </a:r>
            <a:r>
              <a:rPr lang="en-US" sz="2400" b="1" dirty="0"/>
              <a:t>Subject(Entity), Predicate(Attribute), Object(Value)</a:t>
            </a:r>
            <a:endParaRPr lang="en-IN" sz="2400" b="1" dirty="0">
              <a:solidFill>
                <a:srgbClr val="002060"/>
              </a:solidFill>
            </a:endParaRPr>
          </a:p>
          <a:p>
            <a:pPr lvl="2"/>
            <a:r>
              <a:rPr lang="en-IN" sz="2400" dirty="0"/>
              <a:t>(</a:t>
            </a:r>
            <a:r>
              <a:rPr lang="en-IN" sz="2400" i="1" dirty="0"/>
              <a:t>ID, attribute-name, value</a:t>
            </a:r>
            <a:r>
              <a:rPr lang="en-IN" sz="2400" dirty="0"/>
              <a:t>)</a:t>
            </a:r>
          </a:p>
          <a:p>
            <a:pPr lvl="2"/>
            <a:r>
              <a:rPr lang="en-IN" sz="2400" dirty="0"/>
              <a:t>(</a:t>
            </a:r>
            <a:r>
              <a:rPr lang="en-IN" sz="2400" i="1" dirty="0"/>
              <a:t>ID1, relationship-name, ID2</a:t>
            </a:r>
            <a:r>
              <a:rPr lang="en-IN" sz="2400" dirty="0"/>
              <a:t>)</a:t>
            </a:r>
          </a:p>
          <a:p>
            <a:pPr lvl="2"/>
            <a:r>
              <a:rPr lang="en-US" sz="2400" dirty="0"/>
              <a:t> where ID, ID1 and ID2 are identifiers of entities; entities are also referred to as resources in RDF</a:t>
            </a:r>
          </a:p>
          <a:p>
            <a:pPr lvl="2"/>
            <a:r>
              <a:rPr lang="en-US" sz="2400" b="1" dirty="0"/>
              <a:t>Unlike</a:t>
            </a:r>
            <a:r>
              <a:rPr lang="en-US" sz="2400" dirty="0"/>
              <a:t>, </a:t>
            </a:r>
            <a:r>
              <a:rPr lang="en-US" sz="2400" b="1" dirty="0"/>
              <a:t>the E-R model, </a:t>
            </a:r>
            <a:r>
              <a:rPr lang="en-US" sz="2400" dirty="0"/>
              <a:t>the RDF model only </a:t>
            </a:r>
            <a:r>
              <a:rPr lang="en-US" sz="2400" b="1" dirty="0"/>
              <a:t>supports binary relationships</a:t>
            </a:r>
            <a:r>
              <a:rPr lang="en-US" sz="2400" dirty="0"/>
              <a:t>, and it does not support more general </a:t>
            </a:r>
            <a:r>
              <a:rPr lang="en-US" sz="2400" b="1" dirty="0"/>
              <a:t>n-</a:t>
            </a:r>
            <a:r>
              <a:rPr lang="en-US" sz="2400" b="1" dirty="0" err="1"/>
              <a:t>ary</a:t>
            </a:r>
            <a:r>
              <a:rPr lang="en-US" sz="2400" b="1" dirty="0"/>
              <a:t> relationships</a:t>
            </a:r>
            <a:r>
              <a:rPr lang="en-US" sz="2400" dirty="0"/>
              <a:t>; </a:t>
            </a:r>
          </a:p>
          <a:p>
            <a:pPr lvl="2"/>
            <a:r>
              <a:rPr lang="en-US" sz="2400" dirty="0"/>
              <a:t>Each triple has a unique identifier which is International Resource Identifier (IRI)</a:t>
            </a:r>
          </a:p>
        </p:txBody>
      </p:sp>
    </p:spTree>
    <p:extLst>
      <p:ext uri="{BB962C8B-B14F-4D97-AF65-F5344CB8AC3E}">
        <p14:creationId xmlns:p14="http://schemas.microsoft.com/office/powerpoint/2010/main" val="2498947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A0512-008B-488D-844A-6BB52CDC74CA}"/>
              </a:ext>
            </a:extLst>
          </p:cNvPr>
          <p:cNvSpPr>
            <a:spLocks noGrp="1"/>
          </p:cNvSpPr>
          <p:nvPr>
            <p:ph type="title"/>
          </p:nvPr>
        </p:nvSpPr>
        <p:spPr/>
        <p:txBody>
          <a:bodyPr/>
          <a:lstStyle/>
          <a:p>
            <a:r>
              <a:rPr lang="en-IN" dirty="0"/>
              <a:t>Knowledge Representation-Applications</a:t>
            </a:r>
          </a:p>
        </p:txBody>
      </p:sp>
      <p:sp>
        <p:nvSpPr>
          <p:cNvPr id="3" name="Content Placeholder 2">
            <a:extLst>
              <a:ext uri="{FF2B5EF4-FFF2-40B4-BE49-F238E27FC236}">
                <a16:creationId xmlns:a16="http://schemas.microsoft.com/office/drawing/2014/main" id="{1D48EB6F-1242-4A0D-A4B1-7DFA30E7E498}"/>
              </a:ext>
            </a:extLst>
          </p:cNvPr>
          <p:cNvSpPr>
            <a:spLocks noGrp="1"/>
          </p:cNvSpPr>
          <p:nvPr>
            <p:ph idx="1"/>
          </p:nvPr>
        </p:nvSpPr>
        <p:spPr>
          <a:xfrm>
            <a:off x="261258" y="954593"/>
            <a:ext cx="8584292" cy="5515876"/>
          </a:xfrm>
        </p:spPr>
        <p:txBody>
          <a:bodyPr/>
          <a:lstStyle/>
          <a:p>
            <a:pPr marL="342900" marR="0" lvl="0" indent="-342900">
              <a:lnSpc>
                <a:spcPct val="107000"/>
              </a:lnSpc>
              <a:spcBef>
                <a:spcPts val="0"/>
              </a:spcBef>
              <a:spcAft>
                <a:spcPts val="800"/>
              </a:spcAft>
              <a:buFont typeface="+mj-lt"/>
              <a:buAutoNum type="arabicPeriod"/>
              <a:tabLst>
                <a:tab pos="457200" algn="l"/>
              </a:tabLs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Search Engines and Information Retrieval</a:t>
            </a:r>
            <a:endParaRPr lang="en-US" sz="2400" b="1" dirty="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Recommendation Systems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Healthcare and Life Sciences</a:t>
            </a:r>
            <a:endParaRPr lang="en-US" sz="2400" b="1" dirty="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Fraud Detection and Financial Services</a:t>
            </a:r>
            <a:endParaRPr lang="en-US" sz="2400" b="1" dirty="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Cybersecurity and Threat Intelligence</a:t>
            </a:r>
            <a:endParaRPr lang="en-US" sz="2400" b="1" dirty="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Supply Chain and Logistics Management</a:t>
            </a:r>
            <a:endParaRPr lang="en-US" sz="2400" b="1" dirty="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Enterprise Knowledge Management</a:t>
            </a:r>
            <a:endParaRPr lang="en-US" sz="2400" b="1" dirty="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Academic and Research Applications</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6515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74415-F78F-4DDF-95EA-BBFF4CBADFA0}"/>
              </a:ext>
            </a:extLst>
          </p:cNvPr>
          <p:cNvSpPr>
            <a:spLocks noGrp="1"/>
          </p:cNvSpPr>
          <p:nvPr>
            <p:ph type="title"/>
          </p:nvPr>
        </p:nvSpPr>
        <p:spPr/>
        <p:txBody>
          <a:bodyPr/>
          <a:lstStyle/>
          <a:p>
            <a:r>
              <a:rPr lang="en-US" dirty="0"/>
              <a:t>An example of a triple</a:t>
            </a:r>
          </a:p>
        </p:txBody>
      </p:sp>
      <p:sp>
        <p:nvSpPr>
          <p:cNvPr id="3" name="Content Placeholder 2">
            <a:extLst>
              <a:ext uri="{FF2B5EF4-FFF2-40B4-BE49-F238E27FC236}">
                <a16:creationId xmlns:a16="http://schemas.microsoft.com/office/drawing/2014/main" id="{896A0AD2-E10D-4AF4-A5E3-C174794FDDE7}"/>
              </a:ext>
            </a:extLst>
          </p:cNvPr>
          <p:cNvSpPr>
            <a:spLocks noGrp="1"/>
          </p:cNvSpPr>
          <p:nvPr>
            <p:ph idx="1"/>
          </p:nvPr>
        </p:nvSpPr>
        <p:spPr/>
        <p:txBody>
          <a:bodyPr/>
          <a:lstStyle/>
          <a:p>
            <a:pPr marL="0" indent="0">
              <a:buNone/>
            </a:pPr>
            <a:endParaRPr lang="en-US" dirty="0"/>
          </a:p>
        </p:txBody>
      </p:sp>
      <p:graphicFrame>
        <p:nvGraphicFramePr>
          <p:cNvPr id="4" name="Table 4">
            <a:extLst>
              <a:ext uri="{FF2B5EF4-FFF2-40B4-BE49-F238E27FC236}">
                <a16:creationId xmlns:a16="http://schemas.microsoft.com/office/drawing/2014/main" id="{6E59AEB5-8F58-4973-8D95-8DAC01004D02}"/>
              </a:ext>
            </a:extLst>
          </p:cNvPr>
          <p:cNvGraphicFramePr>
            <a:graphicFrameLocks noGrp="1"/>
          </p:cNvGraphicFramePr>
          <p:nvPr>
            <p:extLst>
              <p:ext uri="{D42A27DB-BD31-4B8C-83A1-F6EECF244321}">
                <p14:modId xmlns:p14="http://schemas.microsoft.com/office/powerpoint/2010/main" val="821645824"/>
              </p:ext>
            </p:extLst>
          </p:nvPr>
        </p:nvGraphicFramePr>
        <p:xfrm>
          <a:off x="768349" y="1521595"/>
          <a:ext cx="7744284" cy="1413333"/>
        </p:xfrm>
        <a:graphic>
          <a:graphicData uri="http://schemas.openxmlformats.org/drawingml/2006/table">
            <a:tbl>
              <a:tblPr firstRow="1" bandRow="1">
                <a:tableStyleId>{93296810-A885-4BE3-A3E7-6D5BEEA58F35}</a:tableStyleId>
              </a:tblPr>
              <a:tblGrid>
                <a:gridCol w="2581428">
                  <a:extLst>
                    <a:ext uri="{9D8B030D-6E8A-4147-A177-3AD203B41FA5}">
                      <a16:colId xmlns:a16="http://schemas.microsoft.com/office/drawing/2014/main" val="1618788677"/>
                    </a:ext>
                  </a:extLst>
                </a:gridCol>
                <a:gridCol w="2581428">
                  <a:extLst>
                    <a:ext uri="{9D8B030D-6E8A-4147-A177-3AD203B41FA5}">
                      <a16:colId xmlns:a16="http://schemas.microsoft.com/office/drawing/2014/main" val="645204290"/>
                    </a:ext>
                  </a:extLst>
                </a:gridCol>
                <a:gridCol w="2581428">
                  <a:extLst>
                    <a:ext uri="{9D8B030D-6E8A-4147-A177-3AD203B41FA5}">
                      <a16:colId xmlns:a16="http://schemas.microsoft.com/office/drawing/2014/main" val="3018176031"/>
                    </a:ext>
                  </a:extLst>
                </a:gridCol>
              </a:tblGrid>
              <a:tr h="471111">
                <a:tc>
                  <a:txBody>
                    <a:bodyPr/>
                    <a:lstStyle/>
                    <a:p>
                      <a:r>
                        <a:rPr lang="en-US" sz="2300" dirty="0"/>
                        <a:t>Subject</a:t>
                      </a:r>
                    </a:p>
                  </a:txBody>
                  <a:tcPr marL="116165" marR="116165" marT="58082" marB="58082"/>
                </a:tc>
                <a:tc>
                  <a:txBody>
                    <a:bodyPr/>
                    <a:lstStyle/>
                    <a:p>
                      <a:r>
                        <a:rPr lang="en-US" sz="2300" dirty="0"/>
                        <a:t>Predicate</a:t>
                      </a:r>
                    </a:p>
                  </a:txBody>
                  <a:tcPr marL="116165" marR="116165" marT="58082" marB="58082"/>
                </a:tc>
                <a:tc>
                  <a:txBody>
                    <a:bodyPr/>
                    <a:lstStyle/>
                    <a:p>
                      <a:r>
                        <a:rPr lang="en-US" sz="2300" dirty="0"/>
                        <a:t>Object</a:t>
                      </a:r>
                    </a:p>
                  </a:txBody>
                  <a:tcPr marL="116165" marR="116165" marT="58082" marB="58082"/>
                </a:tc>
                <a:extLst>
                  <a:ext uri="{0D108BD9-81ED-4DB2-BD59-A6C34878D82A}">
                    <a16:rowId xmlns:a16="http://schemas.microsoft.com/office/drawing/2014/main" val="3954102969"/>
                  </a:ext>
                </a:extLst>
              </a:tr>
              <a:tr h="471111">
                <a:tc>
                  <a:txBody>
                    <a:bodyPr/>
                    <a:lstStyle/>
                    <a:p>
                      <a:pPr algn="ctr"/>
                      <a:r>
                        <a:rPr lang="en-US" sz="2300" dirty="0"/>
                        <a:t>Alireza</a:t>
                      </a:r>
                    </a:p>
                  </a:txBody>
                  <a:tcPr marL="116165" marR="116165" marT="58082" marB="58082"/>
                </a:tc>
                <a:tc>
                  <a:txBody>
                    <a:bodyPr/>
                    <a:lstStyle/>
                    <a:p>
                      <a:pPr algn="ctr"/>
                      <a:r>
                        <a:rPr lang="en-US" sz="2300" dirty="0" err="1"/>
                        <a:t>hasSpouse</a:t>
                      </a:r>
                      <a:endParaRPr lang="en-US" sz="2300" dirty="0"/>
                    </a:p>
                  </a:txBody>
                  <a:tcPr marL="116165" marR="116165" marT="58082" marB="58082"/>
                </a:tc>
                <a:tc>
                  <a:txBody>
                    <a:bodyPr/>
                    <a:lstStyle/>
                    <a:p>
                      <a:pPr algn="ctr"/>
                      <a:r>
                        <a:rPr lang="en-US" sz="2300" dirty="0"/>
                        <a:t>Fatima</a:t>
                      </a:r>
                    </a:p>
                  </a:txBody>
                  <a:tcPr marL="116165" marR="116165" marT="58082" marB="58082"/>
                </a:tc>
                <a:extLst>
                  <a:ext uri="{0D108BD9-81ED-4DB2-BD59-A6C34878D82A}">
                    <a16:rowId xmlns:a16="http://schemas.microsoft.com/office/drawing/2014/main" val="845103453"/>
                  </a:ext>
                </a:extLst>
              </a:tr>
              <a:tr h="471111">
                <a:tc>
                  <a:txBody>
                    <a:bodyPr/>
                    <a:lstStyle/>
                    <a:p>
                      <a:pPr algn="ctr"/>
                      <a:r>
                        <a:rPr lang="en-US" sz="2300" dirty="0"/>
                        <a:t>Alireza</a:t>
                      </a:r>
                    </a:p>
                  </a:txBody>
                  <a:tcPr marL="116165" marR="116165" marT="58082" marB="58082"/>
                </a:tc>
                <a:tc>
                  <a:txBody>
                    <a:bodyPr/>
                    <a:lstStyle/>
                    <a:p>
                      <a:pPr algn="ctr"/>
                      <a:r>
                        <a:rPr lang="en-US" sz="2300" dirty="0" err="1"/>
                        <a:t>hasAge</a:t>
                      </a:r>
                      <a:endParaRPr lang="en-US" sz="2300" dirty="0"/>
                    </a:p>
                  </a:txBody>
                  <a:tcPr marL="116165" marR="116165" marT="58082" marB="58082"/>
                </a:tc>
                <a:tc>
                  <a:txBody>
                    <a:bodyPr/>
                    <a:lstStyle/>
                    <a:p>
                      <a:pPr algn="ctr"/>
                      <a:r>
                        <a:rPr lang="en-US" sz="2300" dirty="0"/>
                        <a:t>25</a:t>
                      </a:r>
                    </a:p>
                  </a:txBody>
                  <a:tcPr marL="116165" marR="116165" marT="58082" marB="58082"/>
                </a:tc>
                <a:extLst>
                  <a:ext uri="{0D108BD9-81ED-4DB2-BD59-A6C34878D82A}">
                    <a16:rowId xmlns:a16="http://schemas.microsoft.com/office/drawing/2014/main" val="2026531498"/>
                  </a:ext>
                </a:extLst>
              </a:tr>
            </a:tbl>
          </a:graphicData>
        </a:graphic>
      </p:graphicFrame>
    </p:spTree>
    <p:extLst>
      <p:ext uri="{BB962C8B-B14F-4D97-AF65-F5344CB8AC3E}">
        <p14:creationId xmlns:p14="http://schemas.microsoft.com/office/powerpoint/2010/main" val="2582161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F760C-BB81-4649-9463-E35B8D60B472}"/>
              </a:ext>
            </a:extLst>
          </p:cNvPr>
          <p:cNvSpPr>
            <a:spLocks noGrp="1"/>
          </p:cNvSpPr>
          <p:nvPr>
            <p:ph type="title"/>
          </p:nvPr>
        </p:nvSpPr>
        <p:spPr/>
        <p:txBody>
          <a:bodyPr/>
          <a:lstStyle/>
          <a:p>
            <a:r>
              <a:rPr lang="en-IN" dirty="0"/>
              <a:t>Triple View of RDF Data</a:t>
            </a:r>
          </a:p>
        </p:txBody>
      </p:sp>
      <p:pic>
        <p:nvPicPr>
          <p:cNvPr id="4" name="Picture 3">
            <a:extLst>
              <a:ext uri="{FF2B5EF4-FFF2-40B4-BE49-F238E27FC236}">
                <a16:creationId xmlns:a16="http://schemas.microsoft.com/office/drawing/2014/main" id="{14C89DE1-91F0-4EFC-8B5A-D0C5E868E6D3}"/>
              </a:ext>
            </a:extLst>
          </p:cNvPr>
          <p:cNvPicPr>
            <a:picLocks noChangeAspect="1"/>
          </p:cNvPicPr>
          <p:nvPr/>
        </p:nvPicPr>
        <p:blipFill>
          <a:blip r:embed="rId3"/>
          <a:stretch>
            <a:fillRect/>
          </a:stretch>
        </p:blipFill>
        <p:spPr>
          <a:xfrm>
            <a:off x="2470281" y="1420082"/>
            <a:ext cx="6117809" cy="5320443"/>
          </a:xfrm>
          <a:prstGeom prst="rect">
            <a:avLst/>
          </a:prstGeom>
        </p:spPr>
      </p:pic>
      <p:sp>
        <p:nvSpPr>
          <p:cNvPr id="7" name="TextBox 6">
            <a:extLst>
              <a:ext uri="{FF2B5EF4-FFF2-40B4-BE49-F238E27FC236}">
                <a16:creationId xmlns:a16="http://schemas.microsoft.com/office/drawing/2014/main" id="{00B40AF4-50A0-4E4F-AB42-E554F0311AF0}"/>
              </a:ext>
            </a:extLst>
          </p:cNvPr>
          <p:cNvSpPr txBox="1"/>
          <p:nvPr/>
        </p:nvSpPr>
        <p:spPr>
          <a:xfrm>
            <a:off x="79460" y="1089856"/>
            <a:ext cx="5449726" cy="338554"/>
          </a:xfrm>
          <a:prstGeom prst="rect">
            <a:avLst/>
          </a:prstGeom>
          <a:noFill/>
        </p:spPr>
        <p:txBody>
          <a:bodyPr wrap="square">
            <a:spAutoFit/>
          </a:bodyPr>
          <a:lstStyle/>
          <a:p>
            <a:r>
              <a:rPr lang="en-US" dirty="0"/>
              <a:t>a small part of the University database</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8950F6C-802A-4E79-A332-CF696AABD5B4}"/>
                  </a:ext>
                </a:extLst>
              </p14:cNvPr>
              <p14:cNvContentPartPr/>
              <p14:nvPr/>
            </p14:nvContentPartPr>
            <p14:xfrm>
              <a:off x="3856320" y="2952720"/>
              <a:ext cx="360" cy="360"/>
            </p14:xfrm>
          </p:contentPart>
        </mc:Choice>
        <mc:Fallback xmlns="">
          <p:pic>
            <p:nvPicPr>
              <p:cNvPr id="3" name="Ink 2">
                <a:extLst>
                  <a:ext uri="{FF2B5EF4-FFF2-40B4-BE49-F238E27FC236}">
                    <a16:creationId xmlns:a16="http://schemas.microsoft.com/office/drawing/2014/main" id="{78950F6C-802A-4E79-A332-CF696AABD5B4}"/>
                  </a:ext>
                </a:extLst>
              </p:cNvPr>
              <p:cNvPicPr/>
              <p:nvPr/>
            </p:nvPicPr>
            <p:blipFill>
              <a:blip r:embed="rId5"/>
              <a:stretch>
                <a:fillRect/>
              </a:stretch>
            </p:blipFill>
            <p:spPr>
              <a:xfrm>
                <a:off x="3846960" y="2943360"/>
                <a:ext cx="19080" cy="19080"/>
              </a:xfrm>
              <a:prstGeom prst="rect">
                <a:avLst/>
              </a:prstGeom>
            </p:spPr>
          </p:pic>
        </mc:Fallback>
      </mc:AlternateContent>
    </p:spTree>
    <p:extLst>
      <p:ext uri="{BB962C8B-B14F-4D97-AF65-F5344CB8AC3E}">
        <p14:creationId xmlns:p14="http://schemas.microsoft.com/office/powerpoint/2010/main" val="4038200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70F0-D6DC-4098-AF90-855696BF6A9C}"/>
              </a:ext>
            </a:extLst>
          </p:cNvPr>
          <p:cNvSpPr>
            <a:spLocks noGrp="1"/>
          </p:cNvSpPr>
          <p:nvPr>
            <p:ph type="title"/>
          </p:nvPr>
        </p:nvSpPr>
        <p:spPr/>
        <p:txBody>
          <a:bodyPr/>
          <a:lstStyle/>
          <a:p>
            <a:r>
              <a:rPr lang="en-IN" dirty="0"/>
              <a:t>Graph View of RDF Data</a:t>
            </a:r>
          </a:p>
        </p:txBody>
      </p:sp>
      <p:sp>
        <p:nvSpPr>
          <p:cNvPr id="6" name="Content Placeholder 5">
            <a:extLst>
              <a:ext uri="{FF2B5EF4-FFF2-40B4-BE49-F238E27FC236}">
                <a16:creationId xmlns:a16="http://schemas.microsoft.com/office/drawing/2014/main" id="{D2D0A248-AF14-448C-BCC5-2BCF0106850A}"/>
              </a:ext>
            </a:extLst>
          </p:cNvPr>
          <p:cNvSpPr>
            <a:spLocks noGrp="1"/>
          </p:cNvSpPr>
          <p:nvPr>
            <p:ph idx="1"/>
          </p:nvPr>
        </p:nvSpPr>
        <p:spPr>
          <a:xfrm>
            <a:off x="656948" y="1102497"/>
            <a:ext cx="8188602" cy="609600"/>
          </a:xfrm>
        </p:spPr>
        <p:txBody>
          <a:bodyPr/>
          <a:lstStyle/>
          <a:p>
            <a:r>
              <a:rPr lang="en-IN" b="1" dirty="0">
                <a:solidFill>
                  <a:srgbClr val="002060"/>
                </a:solidFill>
              </a:rPr>
              <a:t>Knowledge graph</a:t>
            </a:r>
          </a:p>
        </p:txBody>
      </p:sp>
      <p:pic>
        <p:nvPicPr>
          <p:cNvPr id="7" name="Content Placeholder 4">
            <a:extLst>
              <a:ext uri="{FF2B5EF4-FFF2-40B4-BE49-F238E27FC236}">
                <a16:creationId xmlns:a16="http://schemas.microsoft.com/office/drawing/2014/main" id="{38A3F5D6-12D7-4B4D-A19E-CB8B20A565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952237" y="2120810"/>
            <a:ext cx="6670938" cy="36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5F3BA27-4AC0-4154-A1B5-FF47BCE71C08}"/>
              </a:ext>
            </a:extLst>
          </p:cNvPr>
          <p:cNvPicPr>
            <a:picLocks noChangeAspect="1"/>
          </p:cNvPicPr>
          <p:nvPr/>
        </p:nvPicPr>
        <p:blipFill>
          <a:blip r:embed="rId5"/>
          <a:stretch>
            <a:fillRect/>
          </a:stretch>
        </p:blipFill>
        <p:spPr>
          <a:xfrm>
            <a:off x="409152" y="1448105"/>
            <a:ext cx="8077900" cy="4980102"/>
          </a:xfrm>
          <a:prstGeom prst="rect">
            <a:avLst/>
          </a:prstGeom>
        </p:spPr>
      </p:pic>
    </p:spTree>
    <p:extLst>
      <p:ext uri="{BB962C8B-B14F-4D97-AF65-F5344CB8AC3E}">
        <p14:creationId xmlns:p14="http://schemas.microsoft.com/office/powerpoint/2010/main" val="261583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BB9CF-E09F-4EC4-A55F-08A9B4302A9B}"/>
              </a:ext>
            </a:extLst>
          </p:cNvPr>
          <p:cNvSpPr>
            <a:spLocks noGrp="1"/>
          </p:cNvSpPr>
          <p:nvPr>
            <p:ph type="title"/>
          </p:nvPr>
        </p:nvSpPr>
        <p:spPr>
          <a:xfrm>
            <a:off x="713400" y="231520"/>
            <a:ext cx="7717500" cy="1463200"/>
          </a:xfrm>
        </p:spPr>
        <p:txBody>
          <a:bodyPr/>
          <a:lstStyle/>
          <a:p>
            <a:r>
              <a:rPr lang="en-US" dirty="0"/>
              <a:t>Projects include:</a:t>
            </a:r>
          </a:p>
        </p:txBody>
      </p:sp>
      <p:sp>
        <p:nvSpPr>
          <p:cNvPr id="3" name="Text Placeholder 2">
            <a:extLst>
              <a:ext uri="{FF2B5EF4-FFF2-40B4-BE49-F238E27FC236}">
                <a16:creationId xmlns:a16="http://schemas.microsoft.com/office/drawing/2014/main" id="{3A7FB70C-7D72-4F7F-89CC-F8D4377E0EDB}"/>
              </a:ext>
            </a:extLst>
          </p:cNvPr>
          <p:cNvSpPr>
            <a:spLocks noGrp="1"/>
          </p:cNvSpPr>
          <p:nvPr>
            <p:ph type="body" idx="1"/>
          </p:nvPr>
        </p:nvSpPr>
        <p:spPr>
          <a:xfrm>
            <a:off x="203200" y="1280160"/>
            <a:ext cx="8595360" cy="5346320"/>
          </a:xfrm>
        </p:spPr>
        <p:txBody>
          <a:bodyPr/>
          <a:lstStyle/>
          <a:p>
            <a:pPr indent="0">
              <a:buNone/>
            </a:pPr>
            <a:r>
              <a:rPr lang="en-US" sz="2400" b="0" i="0" dirty="0">
                <a:solidFill>
                  <a:srgbClr val="111111"/>
                </a:solidFill>
                <a:effectLst/>
                <a:latin typeface="-apple-system"/>
              </a:rPr>
              <a:t>Each student needs to </a:t>
            </a:r>
            <a:r>
              <a:rPr lang="en-US" sz="2400" b="1" i="0" dirty="0">
                <a:solidFill>
                  <a:srgbClr val="111111"/>
                </a:solidFill>
                <a:effectLst/>
                <a:latin typeface="-apple-system"/>
              </a:rPr>
              <a:t>review at least three papers </a:t>
            </a:r>
            <a:r>
              <a:rPr lang="en-US" sz="2400" b="0" i="0" dirty="0">
                <a:solidFill>
                  <a:srgbClr val="111111"/>
                </a:solidFill>
                <a:effectLst/>
                <a:latin typeface="-apple-system"/>
              </a:rPr>
              <a:t>and </a:t>
            </a:r>
            <a:r>
              <a:rPr lang="en-US" sz="2400" i="0" dirty="0">
                <a:solidFill>
                  <a:srgbClr val="111111"/>
                </a:solidFill>
                <a:effectLst/>
                <a:latin typeface="-apple-system"/>
              </a:rPr>
              <a:t>write a </a:t>
            </a:r>
            <a:r>
              <a:rPr lang="en-US" sz="2400" b="1" i="0" dirty="0">
                <a:solidFill>
                  <a:srgbClr val="111111"/>
                </a:solidFill>
                <a:effectLst/>
                <a:latin typeface="-apple-system"/>
              </a:rPr>
              <a:t>literature review </a:t>
            </a:r>
            <a:r>
              <a:rPr lang="en-US" sz="2400" b="0" i="0" dirty="0">
                <a:solidFill>
                  <a:srgbClr val="111111"/>
                </a:solidFill>
                <a:effectLst/>
                <a:latin typeface="-apple-system"/>
              </a:rPr>
              <a:t>on these subjects. The subjects are as follows, but not limited to them</a:t>
            </a:r>
            <a:r>
              <a:rPr lang="en-US" sz="2400" dirty="0"/>
              <a:t>:</a:t>
            </a:r>
          </a:p>
          <a:p>
            <a:pPr lvl="1" indent="0">
              <a:buFont typeface="+mj-lt"/>
              <a:buAutoNum type="arabicPeriod"/>
            </a:pPr>
            <a:r>
              <a:rPr lang="en-US" sz="2000" b="1" dirty="0">
                <a:latin typeface="-apple-system"/>
                <a:hlinkClick r:id="rId3">
                  <a:extLst>
                    <a:ext uri="{A12FA001-AC4F-418D-AE19-62706E023703}">
                      <ahyp:hlinkClr xmlns:ahyp="http://schemas.microsoft.com/office/drawing/2018/hyperlinkcolor" val="tx"/>
                    </a:ext>
                  </a:extLst>
                </a:hlinkClick>
              </a:rPr>
              <a:t>immutable databases, decentralized databases, and smart contracts1</a:t>
            </a:r>
            <a:r>
              <a:rPr lang="en-US" sz="2000" b="1" dirty="0">
                <a:latin typeface="-apple-system"/>
              </a:rPr>
              <a:t>.</a:t>
            </a:r>
          </a:p>
          <a:p>
            <a:pPr lvl="1" indent="0">
              <a:buFont typeface="+mj-lt"/>
              <a:buAutoNum type="arabicPeriod"/>
            </a:pPr>
            <a:r>
              <a:rPr lang="en-US" sz="2000" b="1" i="0" dirty="0">
                <a:effectLst/>
                <a:latin typeface="-apple-system"/>
                <a:hlinkClick r:id="rId3">
                  <a:extLst>
                    <a:ext uri="{A12FA001-AC4F-418D-AE19-62706E023703}">
                      <ahyp:hlinkClr xmlns:ahyp="http://schemas.microsoft.com/office/drawing/2018/hyperlinkcolor" val="tx"/>
                    </a:ext>
                  </a:extLst>
                </a:hlinkClick>
              </a:rPr>
              <a:t>Real-time Data Processing with In-memory Databases</a:t>
            </a:r>
            <a:r>
              <a:rPr lang="en-US" sz="2000" b="0" i="0" dirty="0">
                <a:effectLst/>
                <a:latin typeface="-apple-system"/>
                <a:hlinkClick r:id="rId3">
                  <a:extLst>
                    <a:ext uri="{A12FA001-AC4F-418D-AE19-62706E023703}">
                      <ahyp:hlinkClr xmlns:ahyp="http://schemas.microsoft.com/office/drawing/2018/hyperlinkcolor" val="tx"/>
                    </a:ext>
                  </a:extLst>
                </a:hlinkClick>
              </a:rPr>
              <a:t>: This is a hot topic as it offers a glimpse into the exciting future of database research</a:t>
            </a:r>
            <a:r>
              <a:rPr lang="en-US" sz="2000" b="0" i="0" baseline="30000" dirty="0">
                <a:effectLst/>
                <a:latin typeface="-apple-system"/>
                <a:hlinkClick r:id="rId3">
                  <a:extLst>
                    <a:ext uri="{A12FA001-AC4F-418D-AE19-62706E023703}">
                      <ahyp:hlinkClr xmlns:ahyp="http://schemas.microsoft.com/office/drawing/2018/hyperlinkcolor" val="tx"/>
                    </a:ext>
                  </a:extLst>
                </a:hlinkClick>
              </a:rPr>
              <a:t>1</a:t>
            </a:r>
            <a:r>
              <a:rPr lang="en-US" sz="2000" b="0" i="0" dirty="0">
                <a:effectLst/>
                <a:latin typeface="-apple-system"/>
              </a:rPr>
              <a:t>.</a:t>
            </a:r>
          </a:p>
          <a:p>
            <a:pPr lvl="1" indent="0">
              <a:buFont typeface="+mj-lt"/>
              <a:buAutoNum type="arabicPeriod"/>
            </a:pPr>
            <a:r>
              <a:rPr lang="en-US" sz="2000" b="1" dirty="0">
                <a:latin typeface="-apple-system"/>
                <a:hlinkClick r:id="rId4">
                  <a:extLst>
                    <a:ext uri="{A12FA001-AC4F-418D-AE19-62706E023703}">
                      <ahyp:hlinkClr xmlns:ahyp="http://schemas.microsoft.com/office/drawing/2018/hyperlinkcolor" val="tx"/>
                    </a:ext>
                  </a:extLst>
                </a:hlinkClick>
              </a:rPr>
              <a:t>Cloud-Inspired Operating Models: Cloud-inspired operating models, cybersecurity, and data insights are among the top enterprise storage trends of 2023-4</a:t>
            </a:r>
            <a:r>
              <a:rPr lang="en-US" sz="2000" b="1" dirty="0">
                <a:latin typeface="-apple-system"/>
              </a:rPr>
              <a:t>.</a:t>
            </a:r>
          </a:p>
          <a:p>
            <a:pPr lvl="1" indent="0">
              <a:buFont typeface="+mj-lt"/>
              <a:buAutoNum type="arabicPeriod"/>
            </a:pPr>
            <a:r>
              <a:rPr lang="en-US" sz="2000" b="1" dirty="0">
                <a:latin typeface="-apple-system"/>
              </a:rPr>
              <a:t>Artificial Intelligence and Database Technology</a:t>
            </a:r>
          </a:p>
          <a:p>
            <a:pPr lvl="1" indent="0">
              <a:buFont typeface="+mj-lt"/>
              <a:buAutoNum type="arabicPeriod"/>
            </a:pPr>
            <a:r>
              <a:rPr lang="en-US" sz="2000" b="1" dirty="0">
                <a:latin typeface="-apple-system"/>
                <a:hlinkClick r:id="rId5">
                  <a:extLst>
                    <a:ext uri="{A12FA001-AC4F-418D-AE19-62706E023703}">
                      <ahyp:hlinkClr xmlns:ahyp="http://schemas.microsoft.com/office/drawing/2018/hyperlinkcolor" val="tx"/>
                    </a:ext>
                  </a:extLst>
                </a:hlinkClick>
              </a:rPr>
              <a:t>Object Storage as Primary Storage</a:t>
            </a:r>
            <a:r>
              <a:rPr lang="en-US" sz="2000" b="1" dirty="0">
                <a:latin typeface="-apple-system"/>
              </a:rPr>
              <a:t>, LLM</a:t>
            </a:r>
          </a:p>
          <a:p>
            <a:pPr lvl="1" indent="0">
              <a:buFont typeface="+mj-lt"/>
              <a:buAutoNum type="arabicPeriod"/>
            </a:pPr>
            <a:endParaRPr lang="en-US" b="0" i="0" dirty="0">
              <a:effectLst/>
              <a:latin typeface="-apple-system"/>
            </a:endParaRPr>
          </a:p>
          <a:p>
            <a:pPr lvl="1" indent="0">
              <a:buFont typeface="+mj-lt"/>
              <a:buAutoNum type="arabicPeriod"/>
            </a:pPr>
            <a:endParaRPr lang="en-US" b="0" i="0" dirty="0">
              <a:effectLst/>
              <a:latin typeface="-apple-system"/>
            </a:endParaRPr>
          </a:p>
        </p:txBody>
      </p:sp>
    </p:spTree>
    <p:extLst>
      <p:ext uri="{BB962C8B-B14F-4D97-AF65-F5344CB8AC3E}">
        <p14:creationId xmlns:p14="http://schemas.microsoft.com/office/powerpoint/2010/main" val="153148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A0512-008B-488D-844A-6BB52CDC74CA}"/>
              </a:ext>
            </a:extLst>
          </p:cNvPr>
          <p:cNvSpPr>
            <a:spLocks noGrp="1"/>
          </p:cNvSpPr>
          <p:nvPr>
            <p:ph type="title"/>
          </p:nvPr>
        </p:nvSpPr>
        <p:spPr/>
        <p:txBody>
          <a:bodyPr/>
          <a:lstStyle/>
          <a:p>
            <a:r>
              <a:rPr lang="en-IN" dirty="0"/>
              <a:t>Knowledge Representation</a:t>
            </a:r>
          </a:p>
        </p:txBody>
      </p:sp>
      <p:sp>
        <p:nvSpPr>
          <p:cNvPr id="3" name="Content Placeholder 2">
            <a:extLst>
              <a:ext uri="{FF2B5EF4-FFF2-40B4-BE49-F238E27FC236}">
                <a16:creationId xmlns:a16="http://schemas.microsoft.com/office/drawing/2014/main" id="{1D48EB6F-1242-4A0D-A4B1-7DFA30E7E498}"/>
              </a:ext>
            </a:extLst>
          </p:cNvPr>
          <p:cNvSpPr>
            <a:spLocks noGrp="1"/>
          </p:cNvSpPr>
          <p:nvPr>
            <p:ph idx="1"/>
          </p:nvPr>
        </p:nvSpPr>
        <p:spPr>
          <a:xfrm>
            <a:off x="261258" y="954593"/>
            <a:ext cx="8314572" cy="5515876"/>
          </a:xfrm>
        </p:spPr>
        <p:txBody>
          <a:bodyPr/>
          <a:lstStyle/>
          <a:p>
            <a:r>
              <a:rPr lang="en-IN" sz="2000" dirty="0"/>
              <a:t>Representation of </a:t>
            </a:r>
            <a:r>
              <a:rPr lang="en-IN" sz="2000" b="1" dirty="0"/>
              <a:t>human knowledge </a:t>
            </a:r>
            <a:r>
              <a:rPr lang="en-IN" sz="2000" dirty="0"/>
              <a:t>is a long-standing </a:t>
            </a:r>
            <a:r>
              <a:rPr lang="en-IN" sz="2000" b="1" dirty="0"/>
              <a:t>goal of AI</a:t>
            </a:r>
          </a:p>
          <a:p>
            <a:r>
              <a:rPr lang="en-US" sz="2000" dirty="0"/>
              <a:t>A representation of </a:t>
            </a:r>
            <a:r>
              <a:rPr lang="en-US" sz="2000" b="1" dirty="0"/>
              <a:t>information using the RDF graph model </a:t>
            </a:r>
            <a:r>
              <a:rPr lang="en-US" sz="2000" dirty="0"/>
              <a:t>(or its variants and extensions) is referred to as a knowledge graph. </a:t>
            </a:r>
          </a:p>
          <a:p>
            <a:r>
              <a:rPr lang="en-US" sz="2000" b="1" dirty="0"/>
              <a:t>Knowledge graphs</a:t>
            </a:r>
            <a:r>
              <a:rPr lang="en-US" sz="2000" dirty="0"/>
              <a:t> are used for </a:t>
            </a:r>
            <a:r>
              <a:rPr lang="en-US" sz="2000" b="1" dirty="0"/>
              <a:t>a variety of purposes</a:t>
            </a:r>
            <a:r>
              <a:rPr lang="en-US" sz="2000" dirty="0"/>
              <a:t>. One such application is to store facts that are harvested from a variety of data sources, such as Wikipedia, </a:t>
            </a:r>
            <a:r>
              <a:rPr lang="en-US" sz="2000" dirty="0" err="1"/>
              <a:t>Wikidata</a:t>
            </a:r>
            <a:r>
              <a:rPr lang="en-US" sz="2000" dirty="0"/>
              <a:t>, and other sources on the web. </a:t>
            </a:r>
          </a:p>
          <a:p>
            <a:endParaRPr lang="en-IN" sz="2000" dirty="0"/>
          </a:p>
          <a:p>
            <a:r>
              <a:rPr lang="en-IN" sz="2000" b="1" dirty="0">
                <a:solidFill>
                  <a:srgbClr val="002060"/>
                </a:solidFill>
              </a:rPr>
              <a:t>RDF: Resource Description Format</a:t>
            </a:r>
          </a:p>
          <a:p>
            <a:pPr lvl="1"/>
            <a:r>
              <a:rPr lang="en-IN" sz="2000" dirty="0"/>
              <a:t>Simplified representation for facts, represented as triples</a:t>
            </a:r>
            <a:br>
              <a:rPr lang="en-IN" sz="2000" dirty="0"/>
            </a:br>
            <a:r>
              <a:rPr lang="en-IN" sz="2000" dirty="0"/>
              <a:t>  (</a:t>
            </a:r>
            <a:r>
              <a:rPr lang="en-IN" sz="2000" i="1" dirty="0"/>
              <a:t>subject, predicate, object</a:t>
            </a:r>
            <a:r>
              <a:rPr lang="en-IN" sz="2000" dirty="0"/>
              <a:t>) </a:t>
            </a:r>
          </a:p>
          <a:p>
            <a:pPr lvl="2"/>
            <a:r>
              <a:rPr lang="en-IN" sz="2000" dirty="0"/>
              <a:t>E.g.,  (NBA-2019, </a:t>
            </a:r>
            <a:r>
              <a:rPr lang="en-IN" sz="2000" i="1" dirty="0"/>
              <a:t>winner</a:t>
            </a:r>
            <a:r>
              <a:rPr lang="en-IN" sz="2000" dirty="0"/>
              <a:t>, Raptors)</a:t>
            </a:r>
            <a:br>
              <a:rPr lang="en-IN" sz="2000" dirty="0"/>
            </a:br>
            <a:r>
              <a:rPr lang="en-IN" sz="2000" dirty="0"/>
              <a:t>         (Washington-DC, </a:t>
            </a:r>
            <a:r>
              <a:rPr lang="en-IN" sz="2000" i="1" dirty="0"/>
              <a:t>capital-of</a:t>
            </a:r>
            <a:r>
              <a:rPr lang="en-IN" sz="2000" dirty="0"/>
              <a:t>, USA)</a:t>
            </a:r>
            <a:br>
              <a:rPr lang="en-IN" sz="2000" dirty="0"/>
            </a:br>
            <a:r>
              <a:rPr lang="en-IN" sz="2000" dirty="0"/>
              <a:t>         (Washington-DC, </a:t>
            </a:r>
            <a:r>
              <a:rPr lang="en-IN" sz="2000" i="1" dirty="0"/>
              <a:t>population</a:t>
            </a:r>
            <a:r>
              <a:rPr lang="en-IN" sz="2000" dirty="0"/>
              <a:t>, 6,200,000)</a:t>
            </a:r>
          </a:p>
        </p:txBody>
      </p:sp>
    </p:spTree>
    <p:extLst>
      <p:ext uri="{BB962C8B-B14F-4D97-AF65-F5344CB8AC3E}">
        <p14:creationId xmlns:p14="http://schemas.microsoft.com/office/powerpoint/2010/main" val="260982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2A3B-0F62-4B82-8591-E178F83428BA}"/>
              </a:ext>
            </a:extLst>
          </p:cNvPr>
          <p:cNvSpPr>
            <a:spLocks noGrp="1"/>
          </p:cNvSpPr>
          <p:nvPr>
            <p:ph type="title"/>
          </p:nvPr>
        </p:nvSpPr>
        <p:spPr/>
        <p:txBody>
          <a:bodyPr/>
          <a:lstStyle/>
          <a:p>
            <a:r>
              <a:rPr lang="en-US" dirty="0"/>
              <a:t>Knowledge graph</a:t>
            </a:r>
          </a:p>
        </p:txBody>
      </p:sp>
      <p:sp>
        <p:nvSpPr>
          <p:cNvPr id="3" name="Content Placeholder 2">
            <a:extLst>
              <a:ext uri="{FF2B5EF4-FFF2-40B4-BE49-F238E27FC236}">
                <a16:creationId xmlns:a16="http://schemas.microsoft.com/office/drawing/2014/main" id="{4BE3A7A6-540A-46A3-B2B1-A6C1507DE3A4}"/>
              </a:ext>
            </a:extLst>
          </p:cNvPr>
          <p:cNvSpPr>
            <a:spLocks noGrp="1"/>
          </p:cNvSpPr>
          <p:nvPr>
            <p:ph idx="1"/>
          </p:nvPr>
        </p:nvSpPr>
        <p:spPr/>
        <p:txBody>
          <a:bodyPr/>
          <a:lstStyle/>
          <a:p>
            <a:r>
              <a:rPr lang="en-US" b="1" dirty="0"/>
              <a:t>·Resurgence of interest in Knowledge Graphs· </a:t>
            </a:r>
          </a:p>
          <a:p>
            <a:pPr lvl="1"/>
            <a:r>
              <a:rPr lang="en-US" b="1" dirty="0"/>
              <a:t>Search engines</a:t>
            </a:r>
          </a:p>
          <a:p>
            <a:pPr lvl="1"/>
            <a:r>
              <a:rPr lang="en-US" b="1" dirty="0"/>
              <a:t>Data integration</a:t>
            </a:r>
          </a:p>
          <a:p>
            <a:pPr lvl="1"/>
            <a:r>
              <a:rPr lang="en-US" b="1" dirty="0"/>
              <a:t>Artificial Intelligence</a:t>
            </a:r>
          </a:p>
          <a:p>
            <a:endParaRPr lang="en-US" b="1" dirty="0"/>
          </a:p>
        </p:txBody>
      </p:sp>
      <p:pic>
        <p:nvPicPr>
          <p:cNvPr id="5" name="Picture 4">
            <a:extLst>
              <a:ext uri="{FF2B5EF4-FFF2-40B4-BE49-F238E27FC236}">
                <a16:creationId xmlns:a16="http://schemas.microsoft.com/office/drawing/2014/main" id="{A1AA5938-3DFE-49EB-A5AF-8E591F9347FE}"/>
              </a:ext>
            </a:extLst>
          </p:cNvPr>
          <p:cNvPicPr>
            <a:picLocks noChangeAspect="1"/>
          </p:cNvPicPr>
          <p:nvPr/>
        </p:nvPicPr>
        <p:blipFill>
          <a:blip r:embed="rId3"/>
          <a:stretch>
            <a:fillRect/>
          </a:stretch>
        </p:blipFill>
        <p:spPr>
          <a:xfrm>
            <a:off x="3583417" y="1580420"/>
            <a:ext cx="4897830" cy="5160105"/>
          </a:xfrm>
          <a:prstGeom prst="rect">
            <a:avLst/>
          </a:prstGeom>
        </p:spPr>
      </p:pic>
      <p:sp>
        <p:nvSpPr>
          <p:cNvPr id="7" name="TextBox 6">
            <a:extLst>
              <a:ext uri="{FF2B5EF4-FFF2-40B4-BE49-F238E27FC236}">
                <a16:creationId xmlns:a16="http://schemas.microsoft.com/office/drawing/2014/main" id="{F5C7C52A-F1C0-470C-B1CF-EF6B96D41D07}"/>
              </a:ext>
            </a:extLst>
          </p:cNvPr>
          <p:cNvSpPr txBox="1"/>
          <p:nvPr/>
        </p:nvSpPr>
        <p:spPr>
          <a:xfrm>
            <a:off x="437424" y="5277580"/>
            <a:ext cx="2816764" cy="830997"/>
          </a:xfrm>
          <a:prstGeom prst="rect">
            <a:avLst/>
          </a:prstGeom>
          <a:noFill/>
        </p:spPr>
        <p:txBody>
          <a:bodyPr wrap="square">
            <a:spAutoFit/>
          </a:bodyPr>
          <a:lstStyle/>
          <a:p>
            <a:r>
              <a:rPr lang="en-US" dirty="0">
                <a:hlinkClick r:id="rId4"/>
              </a:rPr>
              <a:t>(580) CS520: 2021 Knowledge Graphs Seminar Session 1 - YouTube</a:t>
            </a:r>
            <a:endParaRPr lang="en-US" dirty="0"/>
          </a:p>
        </p:txBody>
      </p:sp>
    </p:spTree>
    <p:extLst>
      <p:ext uri="{BB962C8B-B14F-4D97-AF65-F5344CB8AC3E}">
        <p14:creationId xmlns:p14="http://schemas.microsoft.com/office/powerpoint/2010/main" val="3324631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E2E9F-F770-4782-B552-64ED98B315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49440E-B5ED-42CA-9880-20BA4591E915}"/>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353CD2E4-E330-4AC0-BDDB-788DD92BBFE0}"/>
              </a:ext>
            </a:extLst>
          </p:cNvPr>
          <p:cNvPicPr>
            <a:picLocks noChangeAspect="1"/>
          </p:cNvPicPr>
          <p:nvPr/>
        </p:nvPicPr>
        <p:blipFill>
          <a:blip r:embed="rId2"/>
          <a:stretch>
            <a:fillRect/>
          </a:stretch>
        </p:blipFill>
        <p:spPr>
          <a:xfrm>
            <a:off x="1005840" y="1540320"/>
            <a:ext cx="7132320" cy="3787140"/>
          </a:xfrm>
          <a:prstGeom prst="rect">
            <a:avLst/>
          </a:prstGeom>
        </p:spPr>
      </p:pic>
    </p:spTree>
    <p:extLst>
      <p:ext uri="{BB962C8B-B14F-4D97-AF65-F5344CB8AC3E}">
        <p14:creationId xmlns:p14="http://schemas.microsoft.com/office/powerpoint/2010/main" val="3082198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CC6E-3CAC-4D59-A18C-EA3180AF482A}"/>
              </a:ext>
            </a:extLst>
          </p:cNvPr>
          <p:cNvSpPr>
            <a:spLocks noGrp="1"/>
          </p:cNvSpPr>
          <p:nvPr>
            <p:ph type="title"/>
          </p:nvPr>
        </p:nvSpPr>
        <p:spPr/>
        <p:txBody>
          <a:bodyPr/>
          <a:lstStyle/>
          <a:p>
            <a:r>
              <a:rPr lang="en-US" dirty="0"/>
              <a:t>Data Integration</a:t>
            </a:r>
          </a:p>
        </p:txBody>
      </p:sp>
      <p:sp>
        <p:nvSpPr>
          <p:cNvPr id="3" name="Content Placeholder 2">
            <a:extLst>
              <a:ext uri="{FF2B5EF4-FFF2-40B4-BE49-F238E27FC236}">
                <a16:creationId xmlns:a16="http://schemas.microsoft.com/office/drawing/2014/main" id="{6C87DEFD-3AC1-4D10-949D-1ADC244CB75E}"/>
              </a:ext>
            </a:extLst>
          </p:cNvPr>
          <p:cNvSpPr>
            <a:spLocks noGrp="1"/>
          </p:cNvSpPr>
          <p:nvPr>
            <p:ph idx="1"/>
          </p:nvPr>
        </p:nvSpPr>
        <p:spPr/>
        <p:txBody>
          <a:bodyPr/>
          <a:lstStyle/>
          <a:p>
            <a:r>
              <a:rPr lang="en-US" sz="2400" dirty="0"/>
              <a:t>For example Data reside in multiple sources· </a:t>
            </a:r>
          </a:p>
          <a:p>
            <a:pPr lvl="1"/>
            <a:r>
              <a:rPr lang="en-US" sz="2400" dirty="0"/>
              <a:t>Company directory, product catalog, government database, weather report, </a:t>
            </a:r>
          </a:p>
          <a:p>
            <a:r>
              <a:rPr lang="en-US" sz="2400" dirty="0"/>
              <a:t>Answering queries requires combining data from multiple sources. </a:t>
            </a:r>
          </a:p>
          <a:p>
            <a:pPr lvl="1"/>
            <a:r>
              <a:rPr lang="en-US" sz="2400" dirty="0"/>
              <a:t>We need to provide translations of data between multiple sources· </a:t>
            </a:r>
          </a:p>
          <a:p>
            <a:pPr lvl="2"/>
            <a:r>
              <a:rPr lang="en-US" sz="2400" dirty="0"/>
              <a:t>Direct mappings</a:t>
            </a:r>
          </a:p>
          <a:p>
            <a:pPr lvl="2"/>
            <a:r>
              <a:rPr lang="en-US" sz="2400" dirty="0"/>
              <a:t>Shared schema</a:t>
            </a:r>
            <a:r>
              <a:rPr lang="fa-IR" sz="2400" dirty="0"/>
              <a:t> </a:t>
            </a:r>
            <a:endParaRPr lang="en-US" sz="2400" dirty="0"/>
          </a:p>
        </p:txBody>
      </p:sp>
    </p:spTree>
    <p:extLst>
      <p:ext uri="{BB962C8B-B14F-4D97-AF65-F5344CB8AC3E}">
        <p14:creationId xmlns:p14="http://schemas.microsoft.com/office/powerpoint/2010/main" val="1366482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CC6E-3CAC-4D59-A18C-EA3180AF482A}"/>
              </a:ext>
            </a:extLst>
          </p:cNvPr>
          <p:cNvSpPr>
            <a:spLocks noGrp="1"/>
          </p:cNvSpPr>
          <p:nvPr>
            <p:ph type="title"/>
          </p:nvPr>
        </p:nvSpPr>
        <p:spPr/>
        <p:txBody>
          <a:bodyPr/>
          <a:lstStyle/>
          <a:p>
            <a:r>
              <a:rPr lang="en-US" dirty="0"/>
              <a:t>Data Integration</a:t>
            </a:r>
          </a:p>
        </p:txBody>
      </p:sp>
      <p:sp>
        <p:nvSpPr>
          <p:cNvPr id="3" name="Content Placeholder 2">
            <a:extLst>
              <a:ext uri="{FF2B5EF4-FFF2-40B4-BE49-F238E27FC236}">
                <a16:creationId xmlns:a16="http://schemas.microsoft.com/office/drawing/2014/main" id="{6C87DEFD-3AC1-4D10-949D-1ADC244CB75E}"/>
              </a:ext>
            </a:extLst>
          </p:cNvPr>
          <p:cNvSpPr>
            <a:spLocks noGrp="1"/>
          </p:cNvSpPr>
          <p:nvPr>
            <p:ph idx="1"/>
          </p:nvPr>
        </p:nvSpPr>
        <p:spPr/>
        <p:txBody>
          <a:bodyPr/>
          <a:lstStyle/>
          <a:p>
            <a:r>
              <a:rPr lang="en-US" sz="2400" dirty="0"/>
              <a:t>Schema-free approach to data integration. </a:t>
            </a:r>
          </a:p>
          <a:p>
            <a:pPr lvl="1"/>
            <a:r>
              <a:rPr lang="en-US" sz="2400" dirty="0"/>
              <a:t>Convert the relational data from multiple sources into triples· </a:t>
            </a:r>
          </a:p>
          <a:p>
            <a:pPr lvl="2"/>
            <a:r>
              <a:rPr lang="en-US" sz="2400" dirty="0"/>
              <a:t>Stored in a graph database· </a:t>
            </a:r>
          </a:p>
          <a:p>
            <a:pPr lvl="3"/>
            <a:r>
              <a:rPr lang="en-US" sz="2400" dirty="0"/>
              <a:t>Referred to as a knowledge graph. </a:t>
            </a:r>
          </a:p>
          <a:p>
            <a:pPr lvl="2"/>
            <a:r>
              <a:rPr lang="en-US" sz="2400" dirty="0"/>
              <a:t>Deal with schema mappings/translations on "pay as you go" basis· </a:t>
            </a:r>
          </a:p>
          <a:p>
            <a:pPr marL="1714500" lvl="3" indent="-514350">
              <a:buFont typeface="+mj-lt"/>
              <a:buAutoNum type="romanUcPeriod"/>
            </a:pPr>
            <a:r>
              <a:rPr lang="en-US" sz="2400" dirty="0"/>
              <a:t>Visualization</a:t>
            </a:r>
          </a:p>
          <a:p>
            <a:pPr marL="1714500" lvl="3" indent="-514350">
              <a:buFont typeface="+mj-lt"/>
              <a:buAutoNum type="romanUcPeriod"/>
            </a:pPr>
            <a:r>
              <a:rPr lang="en-US" sz="2400" dirty="0"/>
              <a:t>Optimized for graph traversals</a:t>
            </a:r>
          </a:p>
        </p:txBody>
      </p:sp>
    </p:spTree>
    <p:extLst>
      <p:ext uri="{BB962C8B-B14F-4D97-AF65-F5344CB8AC3E}">
        <p14:creationId xmlns:p14="http://schemas.microsoft.com/office/powerpoint/2010/main" val="921465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637F53B-3868-42BB-B3B2-E7E5CDD6A64A}"/>
              </a:ext>
            </a:extLst>
          </p:cNvPr>
          <p:cNvPicPr>
            <a:picLocks noChangeAspect="1"/>
          </p:cNvPicPr>
          <p:nvPr/>
        </p:nvPicPr>
        <p:blipFill>
          <a:blip r:embed="rId2"/>
          <a:stretch>
            <a:fillRect/>
          </a:stretch>
        </p:blipFill>
        <p:spPr>
          <a:xfrm>
            <a:off x="4666218" y="4393231"/>
            <a:ext cx="4477782" cy="2371932"/>
          </a:xfrm>
          <a:prstGeom prst="rect">
            <a:avLst/>
          </a:prstGeom>
        </p:spPr>
      </p:pic>
      <p:pic>
        <p:nvPicPr>
          <p:cNvPr id="12" name="Picture 11">
            <a:extLst>
              <a:ext uri="{FF2B5EF4-FFF2-40B4-BE49-F238E27FC236}">
                <a16:creationId xmlns:a16="http://schemas.microsoft.com/office/drawing/2014/main" id="{8120C787-62E0-4870-82D7-CD26A7F07245}"/>
              </a:ext>
            </a:extLst>
          </p:cNvPr>
          <p:cNvPicPr>
            <a:picLocks noChangeAspect="1"/>
          </p:cNvPicPr>
          <p:nvPr/>
        </p:nvPicPr>
        <p:blipFill>
          <a:blip r:embed="rId3"/>
          <a:stretch>
            <a:fillRect/>
          </a:stretch>
        </p:blipFill>
        <p:spPr>
          <a:xfrm>
            <a:off x="5661849" y="2059463"/>
            <a:ext cx="3071174" cy="2333768"/>
          </a:xfrm>
          <a:prstGeom prst="rect">
            <a:avLst/>
          </a:prstGeom>
        </p:spPr>
      </p:pic>
      <p:sp>
        <p:nvSpPr>
          <p:cNvPr id="2" name="Title 1">
            <a:extLst>
              <a:ext uri="{FF2B5EF4-FFF2-40B4-BE49-F238E27FC236}">
                <a16:creationId xmlns:a16="http://schemas.microsoft.com/office/drawing/2014/main" id="{33BD6722-15B1-4056-8017-2F459F0A0D58}"/>
              </a:ext>
            </a:extLst>
          </p:cNvPr>
          <p:cNvSpPr>
            <a:spLocks noGrp="1"/>
          </p:cNvSpPr>
          <p:nvPr>
            <p:ph type="title"/>
          </p:nvPr>
        </p:nvSpPr>
        <p:spPr/>
        <p:txBody>
          <a:bodyPr/>
          <a:lstStyle/>
          <a:p>
            <a:r>
              <a:rPr lang="en-US" sz="2400" dirty="0"/>
              <a:t>Knowledge graph: Natural Language Processing</a:t>
            </a:r>
          </a:p>
        </p:txBody>
      </p:sp>
      <p:sp>
        <p:nvSpPr>
          <p:cNvPr id="6" name="Content Placeholder 5">
            <a:extLst>
              <a:ext uri="{FF2B5EF4-FFF2-40B4-BE49-F238E27FC236}">
                <a16:creationId xmlns:a16="http://schemas.microsoft.com/office/drawing/2014/main" id="{3D7238AE-17B8-43FC-9C4A-DC9F27B67E30}"/>
              </a:ext>
            </a:extLst>
          </p:cNvPr>
          <p:cNvSpPr>
            <a:spLocks noGrp="1"/>
          </p:cNvSpPr>
          <p:nvPr>
            <p:ph idx="1"/>
          </p:nvPr>
        </p:nvSpPr>
        <p:spPr>
          <a:xfrm>
            <a:off x="275944" y="800286"/>
            <a:ext cx="8327729" cy="5670183"/>
          </a:xfrm>
        </p:spPr>
        <p:txBody>
          <a:bodyPr/>
          <a:lstStyle/>
          <a:p>
            <a:r>
              <a:rPr lang="en-US" sz="2400" dirty="0"/>
              <a:t>Entity Extraction:</a:t>
            </a:r>
          </a:p>
          <a:p>
            <a:pPr lvl="1"/>
            <a:r>
              <a:rPr lang="en-US" sz="2400" b="1" dirty="0"/>
              <a:t>Albert Einstein</a:t>
            </a:r>
            <a:r>
              <a:rPr lang="en-US" sz="2400" dirty="0"/>
              <a:t> was a </a:t>
            </a:r>
            <a:r>
              <a:rPr lang="en-US" sz="2400" b="1" dirty="0"/>
              <a:t>German-born theoretical physicist </a:t>
            </a:r>
            <a:r>
              <a:rPr lang="en-US" sz="2400" dirty="0"/>
              <a:t>who developed the </a:t>
            </a:r>
            <a:r>
              <a:rPr lang="en-US" sz="2400" b="1" dirty="0"/>
              <a:t>theory of relativity</a:t>
            </a:r>
            <a:r>
              <a:rPr lang="en-US" sz="2400" dirty="0"/>
              <a:t>.</a:t>
            </a:r>
          </a:p>
          <a:p>
            <a:pPr lvl="1"/>
            <a:r>
              <a:rPr lang="en-US" sz="2400" dirty="0"/>
              <a:t>Relation Extraction-&gt;</a:t>
            </a:r>
          </a:p>
          <a:p>
            <a:pPr lvl="1"/>
            <a:endParaRPr lang="en-US" sz="2400" dirty="0"/>
          </a:p>
          <a:p>
            <a:pPr lvl="1"/>
            <a:endParaRPr lang="en-US" sz="2400" dirty="0"/>
          </a:p>
          <a:p>
            <a:pPr marL="457200" lvl="1" indent="0">
              <a:buNone/>
            </a:pPr>
            <a:endParaRPr lang="en-US" sz="2400" dirty="0"/>
          </a:p>
          <a:p>
            <a:pPr lvl="1"/>
            <a:r>
              <a:rPr lang="en-US" sz="2400" dirty="0"/>
              <a:t>New relations</a:t>
            </a:r>
          </a:p>
          <a:p>
            <a:pPr lvl="2"/>
            <a:r>
              <a:rPr lang="en-US" sz="2400" dirty="0"/>
              <a:t>Questions answering</a:t>
            </a:r>
          </a:p>
          <a:p>
            <a:pPr lvl="2"/>
            <a:r>
              <a:rPr lang="en-US" sz="2400" dirty="0"/>
              <a:t>Common reasoning</a:t>
            </a:r>
          </a:p>
          <a:p>
            <a:pPr lvl="1"/>
            <a:endParaRPr lang="en-US" sz="2400" dirty="0"/>
          </a:p>
          <a:p>
            <a:pPr lvl="1"/>
            <a:endParaRPr lang="en-US" sz="2400" dirty="0"/>
          </a:p>
          <a:p>
            <a:pPr lvl="1"/>
            <a:endParaRPr lang="en-US" sz="2400" dirty="0"/>
          </a:p>
        </p:txBody>
      </p:sp>
    </p:spTree>
    <p:extLst>
      <p:ext uri="{BB962C8B-B14F-4D97-AF65-F5344CB8AC3E}">
        <p14:creationId xmlns:p14="http://schemas.microsoft.com/office/powerpoint/2010/main" val="358613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B380-DD7C-49E7-906F-62268559DEDE}"/>
              </a:ext>
            </a:extLst>
          </p:cNvPr>
          <p:cNvSpPr>
            <a:spLocks noGrp="1"/>
          </p:cNvSpPr>
          <p:nvPr>
            <p:ph type="ctrTitle"/>
          </p:nvPr>
        </p:nvSpPr>
        <p:spPr>
          <a:xfrm>
            <a:off x="705679" y="-609908"/>
            <a:ext cx="6858000" cy="2387600"/>
          </a:xfrm>
        </p:spPr>
        <p:txBody>
          <a:bodyPr>
            <a:normAutofit/>
          </a:bodyPr>
          <a:lstStyle/>
          <a:p>
            <a:r>
              <a:rPr lang="en-US" sz="4400" dirty="0"/>
              <a:t>Knowledge graph in Object detection </a:t>
            </a:r>
          </a:p>
        </p:txBody>
      </p:sp>
      <p:pic>
        <p:nvPicPr>
          <p:cNvPr id="5" name="Content Placeholder 4">
            <a:extLst>
              <a:ext uri="{FF2B5EF4-FFF2-40B4-BE49-F238E27FC236}">
                <a16:creationId xmlns:a16="http://schemas.microsoft.com/office/drawing/2014/main" id="{5C3AA70F-D138-40F9-A364-74DEECC5A8BA}"/>
              </a:ext>
            </a:extLst>
          </p:cNvPr>
          <p:cNvPicPr>
            <a:picLocks noGrp="1" noChangeAspect="1"/>
          </p:cNvPicPr>
          <p:nvPr>
            <p:ph idx="4294967295"/>
          </p:nvPr>
        </p:nvPicPr>
        <p:blipFill rotWithShape="1">
          <a:blip r:embed="rId3"/>
          <a:srcRect l="52479"/>
          <a:stretch/>
        </p:blipFill>
        <p:spPr>
          <a:xfrm>
            <a:off x="5148263" y="1906588"/>
            <a:ext cx="3995737" cy="3759200"/>
          </a:xfrm>
        </p:spPr>
      </p:pic>
      <p:pic>
        <p:nvPicPr>
          <p:cNvPr id="4" name="Content Placeholder 4">
            <a:extLst>
              <a:ext uri="{FF2B5EF4-FFF2-40B4-BE49-F238E27FC236}">
                <a16:creationId xmlns:a16="http://schemas.microsoft.com/office/drawing/2014/main" id="{BAD1B236-A4CB-44C1-AC72-C41BC95730A3}"/>
              </a:ext>
            </a:extLst>
          </p:cNvPr>
          <p:cNvPicPr>
            <a:picLocks noChangeAspect="1"/>
          </p:cNvPicPr>
          <p:nvPr/>
        </p:nvPicPr>
        <p:blipFill rotWithShape="1">
          <a:blip r:embed="rId3"/>
          <a:srcRect r="49885"/>
          <a:stretch/>
        </p:blipFill>
        <p:spPr bwMode="auto">
          <a:xfrm>
            <a:off x="240484" y="1722751"/>
            <a:ext cx="4213363" cy="375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93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7DF9-B3F6-4B24-85D2-9CB05FFDFD91}"/>
              </a:ext>
            </a:extLst>
          </p:cNvPr>
          <p:cNvSpPr>
            <a:spLocks noGrp="1"/>
          </p:cNvSpPr>
          <p:nvPr>
            <p:ph type="ctrTitle"/>
          </p:nvPr>
        </p:nvSpPr>
        <p:spPr/>
        <p:txBody>
          <a:bodyPr/>
          <a:lstStyle/>
          <a:p>
            <a:r>
              <a:rPr lang="en-US" dirty="0"/>
              <a:t>WIKIDATA.ORG-&gt; KNOWLEDGE GRAPH</a:t>
            </a:r>
          </a:p>
        </p:txBody>
      </p:sp>
      <p:sp>
        <p:nvSpPr>
          <p:cNvPr id="3" name="Subtitle 2">
            <a:extLst>
              <a:ext uri="{FF2B5EF4-FFF2-40B4-BE49-F238E27FC236}">
                <a16:creationId xmlns:a16="http://schemas.microsoft.com/office/drawing/2014/main" id="{CB95C4F3-A9DC-49C0-94A0-6D93801731C7}"/>
              </a:ext>
            </a:extLst>
          </p:cNvPr>
          <p:cNvSpPr>
            <a:spLocks noGrp="1"/>
          </p:cNvSpPr>
          <p:nvPr>
            <p:ph type="subTitle" idx="1"/>
          </p:nvPr>
        </p:nvSpPr>
        <p:spPr/>
        <p:txBody>
          <a:bodyPr/>
          <a:lstStyle/>
          <a:p>
            <a:endParaRPr lang="en-US"/>
          </a:p>
        </p:txBody>
      </p:sp>
      <p:pic>
        <p:nvPicPr>
          <p:cNvPr id="7" name="Content Placeholder 6">
            <a:extLst>
              <a:ext uri="{FF2B5EF4-FFF2-40B4-BE49-F238E27FC236}">
                <a16:creationId xmlns:a16="http://schemas.microsoft.com/office/drawing/2014/main" id="{085F5901-A57A-4341-9DF8-EFA05BAAF5C6}"/>
              </a:ext>
            </a:extLst>
          </p:cNvPr>
          <p:cNvPicPr>
            <a:picLocks noGrp="1" noChangeAspect="1"/>
          </p:cNvPicPr>
          <p:nvPr>
            <p:ph idx="4294967295"/>
          </p:nvPr>
        </p:nvPicPr>
        <p:blipFill>
          <a:blip r:embed="rId3"/>
          <a:stretch>
            <a:fillRect/>
          </a:stretch>
        </p:blipFill>
        <p:spPr>
          <a:xfrm>
            <a:off x="5246688" y="688975"/>
            <a:ext cx="3897312" cy="5368925"/>
          </a:xfrm>
        </p:spPr>
      </p:pic>
      <p:sp>
        <p:nvSpPr>
          <p:cNvPr id="5" name="TextBox 4">
            <a:extLst>
              <a:ext uri="{FF2B5EF4-FFF2-40B4-BE49-F238E27FC236}">
                <a16:creationId xmlns:a16="http://schemas.microsoft.com/office/drawing/2014/main" id="{6DD7435A-E20B-4F57-82EA-3F9618F0EA15}"/>
              </a:ext>
            </a:extLst>
          </p:cNvPr>
          <p:cNvSpPr txBox="1"/>
          <p:nvPr/>
        </p:nvSpPr>
        <p:spPr>
          <a:xfrm>
            <a:off x="0" y="4123354"/>
            <a:ext cx="4572000" cy="338554"/>
          </a:xfrm>
          <a:prstGeom prst="rect">
            <a:avLst/>
          </a:prstGeom>
          <a:noFill/>
        </p:spPr>
        <p:txBody>
          <a:bodyPr wrap="square">
            <a:spAutoFit/>
          </a:bodyPr>
          <a:lstStyle/>
          <a:p>
            <a:r>
              <a:rPr lang="en-US" dirty="0">
                <a:hlinkClick r:id="rId4"/>
              </a:rPr>
              <a:t>https://www.wikidata.org/wiki/Q80053</a:t>
            </a:r>
            <a:endParaRPr lang="en-US" dirty="0"/>
          </a:p>
        </p:txBody>
      </p:sp>
    </p:spTree>
    <p:extLst>
      <p:ext uri="{BB962C8B-B14F-4D97-AF65-F5344CB8AC3E}">
        <p14:creationId xmlns:p14="http://schemas.microsoft.com/office/powerpoint/2010/main" val="1020975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2D893-B652-4C06-A04B-B2DB8353EC78}"/>
              </a:ext>
            </a:extLst>
          </p:cNvPr>
          <p:cNvSpPr>
            <a:spLocks noGrp="1"/>
          </p:cNvSpPr>
          <p:nvPr>
            <p:ph type="title"/>
          </p:nvPr>
        </p:nvSpPr>
        <p:spPr/>
        <p:txBody>
          <a:bodyPr/>
          <a:lstStyle/>
          <a:p>
            <a:r>
              <a:rPr lang="en-IN" dirty="0"/>
              <a:t>Querying RDF: SPARQL</a:t>
            </a:r>
          </a:p>
        </p:txBody>
      </p:sp>
      <p:sp>
        <p:nvSpPr>
          <p:cNvPr id="3" name="Content Placeholder 2">
            <a:extLst>
              <a:ext uri="{FF2B5EF4-FFF2-40B4-BE49-F238E27FC236}">
                <a16:creationId xmlns:a16="http://schemas.microsoft.com/office/drawing/2014/main" id="{9CC4B9F7-0102-4B38-8E8A-E6B99917F5A0}"/>
              </a:ext>
            </a:extLst>
          </p:cNvPr>
          <p:cNvSpPr>
            <a:spLocks noGrp="1"/>
          </p:cNvSpPr>
          <p:nvPr>
            <p:ph idx="1"/>
          </p:nvPr>
        </p:nvSpPr>
        <p:spPr>
          <a:xfrm>
            <a:off x="648070" y="1102497"/>
            <a:ext cx="8197480" cy="5367972"/>
          </a:xfrm>
        </p:spPr>
        <p:txBody>
          <a:bodyPr/>
          <a:lstStyle/>
          <a:p>
            <a:r>
              <a:rPr lang="en-US" sz="2400" b="1" dirty="0"/>
              <a:t>SPARQL</a:t>
            </a:r>
            <a:r>
              <a:rPr lang="en-US" sz="2400" dirty="0"/>
              <a:t> is a query language </a:t>
            </a:r>
            <a:r>
              <a:rPr lang="en-US" sz="2400" b="1" dirty="0"/>
              <a:t>designed to query RDF data</a:t>
            </a:r>
            <a:r>
              <a:rPr lang="en-US" sz="2400" dirty="0"/>
              <a:t>. </a:t>
            </a:r>
          </a:p>
          <a:p>
            <a:pPr lvl="1"/>
            <a:r>
              <a:rPr lang="en-US" sz="2400" dirty="0"/>
              <a:t>is based on triple patterns, which look like RDF triples but may contain variables. For example,</a:t>
            </a:r>
            <a:endParaRPr lang="en-IN" sz="2400" dirty="0"/>
          </a:p>
          <a:p>
            <a:r>
              <a:rPr lang="en-IN" sz="2400" dirty="0"/>
              <a:t>Triple patterns</a:t>
            </a:r>
          </a:p>
          <a:p>
            <a:pPr lvl="1"/>
            <a:r>
              <a:rPr lang="en-US" sz="2400" b="1" dirty="0"/>
              <a:t>?</a:t>
            </a:r>
            <a:r>
              <a:rPr lang="en-US" sz="2400" b="1" dirty="0" err="1"/>
              <a:t>cid</a:t>
            </a:r>
            <a:r>
              <a:rPr lang="en-US" sz="2400" b="1" dirty="0"/>
              <a:t> </a:t>
            </a:r>
            <a:r>
              <a:rPr lang="en-US" sz="2400" b="1" i="1" dirty="0"/>
              <a:t>title </a:t>
            </a:r>
            <a:r>
              <a:rPr lang="en-US" sz="2400" b="1" dirty="0"/>
              <a:t>"Intro. to Computer Science" </a:t>
            </a:r>
          </a:p>
          <a:p>
            <a:pPr lvl="2"/>
            <a:r>
              <a:rPr lang="en-US" sz="2400" dirty="0"/>
              <a:t>match all triples whose predicate is “title” and object is “Intro. to Computer Science”</a:t>
            </a:r>
          </a:p>
        </p:txBody>
      </p:sp>
    </p:spTree>
    <p:extLst>
      <p:ext uri="{BB962C8B-B14F-4D97-AF65-F5344CB8AC3E}">
        <p14:creationId xmlns:p14="http://schemas.microsoft.com/office/powerpoint/2010/main" val="1169756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D1EE-D5A1-41B4-A679-D74ECCC11D2D}"/>
              </a:ext>
            </a:extLst>
          </p:cNvPr>
          <p:cNvSpPr>
            <a:spLocks noGrp="1"/>
          </p:cNvSpPr>
          <p:nvPr>
            <p:ph type="title"/>
          </p:nvPr>
        </p:nvSpPr>
        <p:spPr/>
        <p:txBody>
          <a:bodyPr/>
          <a:lstStyle/>
          <a:p>
            <a:r>
              <a:rPr lang="en-US" dirty="0"/>
              <a:t>University Database</a:t>
            </a:r>
          </a:p>
        </p:txBody>
      </p:sp>
      <p:sp>
        <p:nvSpPr>
          <p:cNvPr id="3" name="Content Placeholder 2">
            <a:extLst>
              <a:ext uri="{FF2B5EF4-FFF2-40B4-BE49-F238E27FC236}">
                <a16:creationId xmlns:a16="http://schemas.microsoft.com/office/drawing/2014/main" id="{F6584010-F62B-4C60-B0AF-E3F85934275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FC342BD-E689-4802-B7BB-36A4B5A28562}"/>
              </a:ext>
            </a:extLst>
          </p:cNvPr>
          <p:cNvPicPr>
            <a:picLocks noChangeAspect="1"/>
          </p:cNvPicPr>
          <p:nvPr/>
        </p:nvPicPr>
        <p:blipFill>
          <a:blip r:embed="rId2"/>
          <a:stretch>
            <a:fillRect/>
          </a:stretch>
        </p:blipFill>
        <p:spPr>
          <a:xfrm>
            <a:off x="437424" y="1399486"/>
            <a:ext cx="8077900" cy="4980102"/>
          </a:xfrm>
          <a:prstGeom prst="rect">
            <a:avLst/>
          </a:prstGeom>
        </p:spPr>
      </p:pic>
    </p:spTree>
    <p:extLst>
      <p:ext uri="{BB962C8B-B14F-4D97-AF65-F5344CB8AC3E}">
        <p14:creationId xmlns:p14="http://schemas.microsoft.com/office/powerpoint/2010/main" val="19725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C0DD9F-3BF7-40A3-824D-89BCD337345E}"/>
              </a:ext>
            </a:extLst>
          </p:cNvPr>
          <p:cNvSpPr>
            <a:spLocks noGrp="1"/>
          </p:cNvSpPr>
          <p:nvPr>
            <p:ph type="title"/>
          </p:nvPr>
        </p:nvSpPr>
        <p:spPr/>
        <p:txBody>
          <a:bodyPr/>
          <a:lstStyle/>
          <a:p>
            <a:r>
              <a:rPr lang="en-US" dirty="0"/>
              <a:t>Outlines of this course</a:t>
            </a:r>
          </a:p>
        </p:txBody>
      </p:sp>
      <p:sp>
        <p:nvSpPr>
          <p:cNvPr id="5" name="Content Placeholder 4">
            <a:extLst>
              <a:ext uri="{FF2B5EF4-FFF2-40B4-BE49-F238E27FC236}">
                <a16:creationId xmlns:a16="http://schemas.microsoft.com/office/drawing/2014/main" id="{401787AD-EC16-4888-BF91-5E2DF5830FC6}"/>
              </a:ext>
            </a:extLst>
          </p:cNvPr>
          <p:cNvSpPr>
            <a:spLocks noGrp="1"/>
          </p:cNvSpPr>
          <p:nvPr>
            <p:ph idx="1"/>
          </p:nvPr>
        </p:nvSpPr>
        <p:spPr/>
        <p:txBody>
          <a:bodyPr/>
          <a:lstStyle/>
          <a:p>
            <a:r>
              <a:rPr lang="en-US" sz="2800" dirty="0"/>
              <a:t>Complex Data Types</a:t>
            </a:r>
          </a:p>
          <a:p>
            <a:pPr lvl="1"/>
            <a:r>
              <a:rPr lang="en-US" sz="2800" dirty="0"/>
              <a:t>Semi-structured data</a:t>
            </a:r>
          </a:p>
          <a:p>
            <a:pPr lvl="1"/>
            <a:r>
              <a:rPr lang="en-US" sz="2800" dirty="0"/>
              <a:t>Textual data</a:t>
            </a:r>
          </a:p>
          <a:p>
            <a:pPr lvl="1"/>
            <a:r>
              <a:rPr lang="en-US" sz="2800" dirty="0"/>
              <a:t>Spatial Data</a:t>
            </a:r>
          </a:p>
          <a:p>
            <a:r>
              <a:rPr lang="en-US" sz="2800" dirty="0"/>
              <a:t>Transaction</a:t>
            </a:r>
          </a:p>
          <a:p>
            <a:r>
              <a:rPr lang="en-US" sz="2800" dirty="0"/>
              <a:t>Concurrency </a:t>
            </a:r>
          </a:p>
          <a:p>
            <a:r>
              <a:rPr lang="en-US" sz="2800" dirty="0"/>
              <a:t>Recovery</a:t>
            </a:r>
          </a:p>
          <a:p>
            <a:r>
              <a:rPr lang="en-US" sz="2800" dirty="0"/>
              <a:t>Parallel and Distributed Database</a:t>
            </a:r>
          </a:p>
          <a:p>
            <a:pPr lvl="1"/>
            <a:endParaRPr lang="en-US" sz="2800" dirty="0"/>
          </a:p>
        </p:txBody>
      </p:sp>
    </p:spTree>
    <p:extLst>
      <p:ext uri="{BB962C8B-B14F-4D97-AF65-F5344CB8AC3E}">
        <p14:creationId xmlns:p14="http://schemas.microsoft.com/office/powerpoint/2010/main" val="3795295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2D893-B652-4C06-A04B-B2DB8353EC78}"/>
              </a:ext>
            </a:extLst>
          </p:cNvPr>
          <p:cNvSpPr>
            <a:spLocks noGrp="1"/>
          </p:cNvSpPr>
          <p:nvPr>
            <p:ph type="title"/>
          </p:nvPr>
        </p:nvSpPr>
        <p:spPr/>
        <p:txBody>
          <a:bodyPr/>
          <a:lstStyle/>
          <a:p>
            <a:r>
              <a:rPr lang="en-IN" dirty="0"/>
              <a:t>Querying RDF: SPARQL</a:t>
            </a:r>
          </a:p>
        </p:txBody>
      </p:sp>
      <p:sp>
        <p:nvSpPr>
          <p:cNvPr id="3" name="Content Placeholder 2">
            <a:extLst>
              <a:ext uri="{FF2B5EF4-FFF2-40B4-BE49-F238E27FC236}">
                <a16:creationId xmlns:a16="http://schemas.microsoft.com/office/drawing/2014/main" id="{9CC4B9F7-0102-4B38-8E8A-E6B99917F5A0}"/>
              </a:ext>
            </a:extLst>
          </p:cNvPr>
          <p:cNvSpPr>
            <a:spLocks noGrp="1"/>
          </p:cNvSpPr>
          <p:nvPr>
            <p:ph idx="1"/>
          </p:nvPr>
        </p:nvSpPr>
        <p:spPr>
          <a:xfrm>
            <a:off x="648070" y="1102497"/>
            <a:ext cx="8197480" cy="5367972"/>
          </a:xfrm>
        </p:spPr>
        <p:txBody>
          <a:bodyPr/>
          <a:lstStyle/>
          <a:p>
            <a:r>
              <a:rPr lang="en-US" sz="2000" b="1" dirty="0"/>
              <a:t>Another Example of SPARQL:</a:t>
            </a:r>
            <a:endParaRPr lang="en-US" sz="2000" dirty="0"/>
          </a:p>
          <a:p>
            <a:pPr lvl="1"/>
            <a:r>
              <a:rPr lang="en-US" sz="2000" b="1" dirty="0"/>
              <a:t>?</a:t>
            </a:r>
            <a:r>
              <a:rPr lang="en-US" sz="2000" b="1" dirty="0" err="1"/>
              <a:t>cid</a:t>
            </a:r>
            <a:r>
              <a:rPr lang="en-US" sz="2000" b="1" dirty="0"/>
              <a:t> title "Intro. to Computer Science" </a:t>
            </a:r>
          </a:p>
          <a:p>
            <a:pPr marL="457200" lvl="1" indent="0">
              <a:buNone/>
            </a:pPr>
            <a:r>
              <a:rPr lang="en-US" sz="2000" b="1" dirty="0"/>
              <a:t>     ?</a:t>
            </a:r>
            <a:r>
              <a:rPr lang="en-US" sz="2000" b="1" dirty="0" err="1"/>
              <a:t>sid</a:t>
            </a:r>
            <a:r>
              <a:rPr lang="en-US" sz="2000" b="1" dirty="0"/>
              <a:t> </a:t>
            </a:r>
            <a:r>
              <a:rPr lang="en-US" sz="2000" b="1" dirty="0" err="1"/>
              <a:t>sec_course</a:t>
            </a:r>
            <a:r>
              <a:rPr lang="en-US" sz="2000" b="1" dirty="0"/>
              <a:t> ?</a:t>
            </a:r>
            <a:r>
              <a:rPr lang="en-US" sz="2000" b="1" dirty="0" err="1"/>
              <a:t>cid</a:t>
            </a:r>
            <a:endParaRPr lang="en-US" sz="2000" b="1" dirty="0"/>
          </a:p>
          <a:p>
            <a:pPr lvl="2"/>
            <a:r>
              <a:rPr lang="en-US" sz="2000" dirty="0"/>
              <a:t>On the university-triple dataset, the first triple pattern matches the triple:</a:t>
            </a:r>
          </a:p>
          <a:p>
            <a:pPr lvl="3"/>
            <a:r>
              <a:rPr lang="en-US" sz="2000" dirty="0"/>
              <a:t>(CS-101, title, "Intro. to Computer Science"), </a:t>
            </a:r>
          </a:p>
          <a:p>
            <a:pPr lvl="2"/>
            <a:r>
              <a:rPr lang="en-US" sz="2000" dirty="0"/>
              <a:t>the second triple pattern matches </a:t>
            </a:r>
          </a:p>
          <a:p>
            <a:pPr lvl="3"/>
            <a:r>
              <a:rPr lang="en-US" sz="2000" dirty="0"/>
              <a:t>(sec1, course, CS-101). </a:t>
            </a:r>
          </a:p>
          <a:p>
            <a:pPr lvl="2"/>
            <a:r>
              <a:rPr lang="en-US" sz="2000" dirty="0"/>
              <a:t>The </a:t>
            </a:r>
            <a:r>
              <a:rPr lang="en-US" sz="2000" b="1" dirty="0"/>
              <a:t>shared variable ?</a:t>
            </a:r>
            <a:r>
              <a:rPr lang="en-US" sz="2000" b="1" dirty="0" err="1"/>
              <a:t>cid</a:t>
            </a:r>
            <a:r>
              <a:rPr lang="en-US" sz="2000" b="1" dirty="0"/>
              <a:t> enforces</a:t>
            </a:r>
            <a:r>
              <a:rPr lang="en-US" sz="2000" dirty="0"/>
              <a:t> a </a:t>
            </a:r>
            <a:r>
              <a:rPr lang="en-US" sz="2000" b="1" dirty="0"/>
              <a:t>join</a:t>
            </a:r>
            <a:r>
              <a:rPr lang="en-US" sz="2000" dirty="0"/>
              <a:t> </a:t>
            </a:r>
            <a:r>
              <a:rPr lang="en-US" sz="2000" b="1" dirty="0"/>
              <a:t>condition</a:t>
            </a:r>
            <a:r>
              <a:rPr lang="en-US" sz="2000" dirty="0"/>
              <a:t> between the two triple patterns.</a:t>
            </a:r>
            <a:endParaRPr lang="en-IN" sz="2000" dirty="0"/>
          </a:p>
        </p:txBody>
      </p:sp>
    </p:spTree>
    <p:extLst>
      <p:ext uri="{BB962C8B-B14F-4D97-AF65-F5344CB8AC3E}">
        <p14:creationId xmlns:p14="http://schemas.microsoft.com/office/powerpoint/2010/main" val="2351584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5A8A24-90AA-4D81-98D5-D669BC83C17E}"/>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AF9FEA26-E202-4E47-A088-BB21C4BE006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51573B2-43FA-4552-A07F-C68DB4A9B365}"/>
              </a:ext>
            </a:extLst>
          </p:cNvPr>
          <p:cNvPicPr>
            <a:picLocks noChangeAspect="1"/>
          </p:cNvPicPr>
          <p:nvPr/>
        </p:nvPicPr>
        <p:blipFill>
          <a:blip r:embed="rId2"/>
          <a:stretch>
            <a:fillRect/>
          </a:stretch>
        </p:blipFill>
        <p:spPr>
          <a:xfrm>
            <a:off x="250090" y="1341036"/>
            <a:ext cx="8643819" cy="4992550"/>
          </a:xfrm>
          <a:prstGeom prst="rect">
            <a:avLst/>
          </a:prstGeom>
        </p:spPr>
      </p:pic>
    </p:spTree>
    <p:extLst>
      <p:ext uri="{BB962C8B-B14F-4D97-AF65-F5344CB8AC3E}">
        <p14:creationId xmlns:p14="http://schemas.microsoft.com/office/powerpoint/2010/main" val="2217730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70F0-D6DC-4098-AF90-855696BF6A9C}"/>
              </a:ext>
            </a:extLst>
          </p:cNvPr>
          <p:cNvSpPr>
            <a:spLocks noGrp="1"/>
          </p:cNvSpPr>
          <p:nvPr>
            <p:ph type="title"/>
          </p:nvPr>
        </p:nvSpPr>
        <p:spPr/>
        <p:txBody>
          <a:bodyPr/>
          <a:lstStyle/>
          <a:p>
            <a:r>
              <a:rPr lang="en-IN" dirty="0"/>
              <a:t>Graph View of RDF Data</a:t>
            </a:r>
          </a:p>
        </p:txBody>
      </p:sp>
      <p:sp>
        <p:nvSpPr>
          <p:cNvPr id="6" name="Content Placeholder 5">
            <a:extLst>
              <a:ext uri="{FF2B5EF4-FFF2-40B4-BE49-F238E27FC236}">
                <a16:creationId xmlns:a16="http://schemas.microsoft.com/office/drawing/2014/main" id="{D2D0A248-AF14-448C-BCC5-2BCF0106850A}"/>
              </a:ext>
            </a:extLst>
          </p:cNvPr>
          <p:cNvSpPr>
            <a:spLocks noGrp="1"/>
          </p:cNvSpPr>
          <p:nvPr>
            <p:ph idx="1"/>
          </p:nvPr>
        </p:nvSpPr>
        <p:spPr>
          <a:xfrm>
            <a:off x="656948" y="1102497"/>
            <a:ext cx="8188602" cy="609600"/>
          </a:xfrm>
        </p:spPr>
        <p:txBody>
          <a:bodyPr/>
          <a:lstStyle/>
          <a:p>
            <a:r>
              <a:rPr lang="en-IN" b="1" dirty="0">
                <a:solidFill>
                  <a:srgbClr val="002060"/>
                </a:solidFill>
              </a:rPr>
              <a:t>Knowledge graph</a:t>
            </a:r>
          </a:p>
        </p:txBody>
      </p:sp>
      <p:pic>
        <p:nvPicPr>
          <p:cNvPr id="7" name="Content Placeholder 4">
            <a:extLst>
              <a:ext uri="{FF2B5EF4-FFF2-40B4-BE49-F238E27FC236}">
                <a16:creationId xmlns:a16="http://schemas.microsoft.com/office/drawing/2014/main" id="{38A3F5D6-12D7-4B4D-A19E-CB8B20A565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952237" y="2120810"/>
            <a:ext cx="6670938" cy="36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5F3BA27-4AC0-4154-A1B5-FF47BCE71C08}"/>
              </a:ext>
            </a:extLst>
          </p:cNvPr>
          <p:cNvPicPr>
            <a:picLocks noChangeAspect="1"/>
          </p:cNvPicPr>
          <p:nvPr/>
        </p:nvPicPr>
        <p:blipFill>
          <a:blip r:embed="rId5"/>
          <a:stretch>
            <a:fillRect/>
          </a:stretch>
        </p:blipFill>
        <p:spPr>
          <a:xfrm>
            <a:off x="409152" y="1448105"/>
            <a:ext cx="8077900" cy="4980102"/>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28A76B32-7B3A-4163-A885-4493DC5462C2}"/>
                  </a:ext>
                </a:extLst>
              </p14:cNvPr>
              <p14:cNvContentPartPr/>
              <p14:nvPr/>
            </p14:nvContentPartPr>
            <p14:xfrm>
              <a:off x="4547535" y="4452513"/>
              <a:ext cx="171360" cy="2160"/>
            </p14:xfrm>
          </p:contentPart>
        </mc:Choice>
        <mc:Fallback xmlns="">
          <p:pic>
            <p:nvPicPr>
              <p:cNvPr id="3" name="Ink 2">
                <a:extLst>
                  <a:ext uri="{FF2B5EF4-FFF2-40B4-BE49-F238E27FC236}">
                    <a16:creationId xmlns:a16="http://schemas.microsoft.com/office/drawing/2014/main" id="{28A76B32-7B3A-4163-A885-4493DC5462C2}"/>
                  </a:ext>
                </a:extLst>
              </p:cNvPr>
              <p:cNvPicPr/>
              <p:nvPr/>
            </p:nvPicPr>
            <p:blipFill>
              <a:blip r:embed="rId7"/>
              <a:stretch>
                <a:fillRect/>
              </a:stretch>
            </p:blipFill>
            <p:spPr>
              <a:xfrm>
                <a:off x="4538535" y="4443513"/>
                <a:ext cx="189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53480E5-1781-4288-90A6-E08E66EE5D1E}"/>
                  </a:ext>
                </a:extLst>
              </p14:cNvPr>
              <p14:cNvContentPartPr/>
              <p14:nvPr/>
            </p14:nvContentPartPr>
            <p14:xfrm>
              <a:off x="1852935" y="4420473"/>
              <a:ext cx="484200" cy="5400"/>
            </p14:xfrm>
          </p:contentPart>
        </mc:Choice>
        <mc:Fallback xmlns="">
          <p:pic>
            <p:nvPicPr>
              <p:cNvPr id="5" name="Ink 4">
                <a:extLst>
                  <a:ext uri="{FF2B5EF4-FFF2-40B4-BE49-F238E27FC236}">
                    <a16:creationId xmlns:a16="http://schemas.microsoft.com/office/drawing/2014/main" id="{A53480E5-1781-4288-90A6-E08E66EE5D1E}"/>
                  </a:ext>
                </a:extLst>
              </p:cNvPr>
              <p:cNvPicPr/>
              <p:nvPr/>
            </p:nvPicPr>
            <p:blipFill>
              <a:blip r:embed="rId9"/>
              <a:stretch>
                <a:fillRect/>
              </a:stretch>
            </p:blipFill>
            <p:spPr>
              <a:xfrm>
                <a:off x="1843935" y="4411473"/>
                <a:ext cx="501840" cy="23040"/>
              </a:xfrm>
              <a:prstGeom prst="rect">
                <a:avLst/>
              </a:prstGeom>
            </p:spPr>
          </p:pic>
        </mc:Fallback>
      </mc:AlternateContent>
      <p:grpSp>
        <p:nvGrpSpPr>
          <p:cNvPr id="10" name="Group 9">
            <a:extLst>
              <a:ext uri="{FF2B5EF4-FFF2-40B4-BE49-F238E27FC236}">
                <a16:creationId xmlns:a16="http://schemas.microsoft.com/office/drawing/2014/main" id="{8644822E-A3E2-47EB-950D-280FD222A150}"/>
              </a:ext>
            </a:extLst>
          </p:cNvPr>
          <p:cNvGrpSpPr/>
          <p:nvPr/>
        </p:nvGrpSpPr>
        <p:grpSpPr>
          <a:xfrm>
            <a:off x="2117175" y="4429833"/>
            <a:ext cx="2267640" cy="548640"/>
            <a:chOff x="2117175" y="4429833"/>
            <a:chExt cx="2267640" cy="548640"/>
          </a:xfrm>
        </p:grpSpPr>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04554EAB-05B9-44F1-BC78-32FA150B6E23}"/>
                    </a:ext>
                  </a:extLst>
                </p14:cNvPr>
                <p14:cNvContentPartPr/>
                <p14:nvPr/>
              </p14:nvContentPartPr>
              <p14:xfrm>
                <a:off x="2117175" y="4429833"/>
                <a:ext cx="2267640" cy="250560"/>
              </p14:xfrm>
            </p:contentPart>
          </mc:Choice>
          <mc:Fallback xmlns="">
            <p:pic>
              <p:nvPicPr>
                <p:cNvPr id="8" name="Ink 7">
                  <a:extLst>
                    <a:ext uri="{FF2B5EF4-FFF2-40B4-BE49-F238E27FC236}">
                      <a16:creationId xmlns:a16="http://schemas.microsoft.com/office/drawing/2014/main" id="{04554EAB-05B9-44F1-BC78-32FA150B6E23}"/>
                    </a:ext>
                  </a:extLst>
                </p:cNvPr>
                <p:cNvPicPr/>
                <p:nvPr/>
              </p:nvPicPr>
              <p:blipFill>
                <a:blip r:embed="rId11"/>
                <a:stretch>
                  <a:fillRect/>
                </a:stretch>
              </p:blipFill>
              <p:spPr>
                <a:xfrm>
                  <a:off x="2108535" y="4421193"/>
                  <a:ext cx="22852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E7F58913-8401-4CFD-80EC-EAD1D90B37ED}"/>
                    </a:ext>
                  </a:extLst>
                </p14:cNvPr>
                <p14:cNvContentPartPr/>
                <p14:nvPr/>
              </p14:nvContentPartPr>
              <p14:xfrm>
                <a:off x="2943375" y="4747353"/>
                <a:ext cx="304560" cy="231120"/>
              </p14:xfrm>
            </p:contentPart>
          </mc:Choice>
          <mc:Fallback xmlns="">
            <p:pic>
              <p:nvPicPr>
                <p:cNvPr id="9" name="Ink 8">
                  <a:extLst>
                    <a:ext uri="{FF2B5EF4-FFF2-40B4-BE49-F238E27FC236}">
                      <a16:creationId xmlns:a16="http://schemas.microsoft.com/office/drawing/2014/main" id="{E7F58913-8401-4CFD-80EC-EAD1D90B37ED}"/>
                    </a:ext>
                  </a:extLst>
                </p:cNvPr>
                <p:cNvPicPr/>
                <p:nvPr/>
              </p:nvPicPr>
              <p:blipFill>
                <a:blip r:embed="rId13"/>
                <a:stretch>
                  <a:fillRect/>
                </a:stretch>
              </p:blipFill>
              <p:spPr>
                <a:xfrm>
                  <a:off x="2934735" y="4738353"/>
                  <a:ext cx="322200" cy="24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1045A26F-93C6-4F3A-850A-6969BB91B2CD}"/>
                  </a:ext>
                </a:extLst>
              </p14:cNvPr>
              <p14:cNvContentPartPr/>
              <p14:nvPr/>
            </p14:nvContentPartPr>
            <p14:xfrm>
              <a:off x="2219775" y="5099793"/>
              <a:ext cx="206640" cy="15840"/>
            </p14:xfrm>
          </p:contentPart>
        </mc:Choice>
        <mc:Fallback xmlns="">
          <p:pic>
            <p:nvPicPr>
              <p:cNvPr id="11" name="Ink 10">
                <a:extLst>
                  <a:ext uri="{FF2B5EF4-FFF2-40B4-BE49-F238E27FC236}">
                    <a16:creationId xmlns:a16="http://schemas.microsoft.com/office/drawing/2014/main" id="{1045A26F-93C6-4F3A-850A-6969BB91B2CD}"/>
                  </a:ext>
                </a:extLst>
              </p:cNvPr>
              <p:cNvPicPr/>
              <p:nvPr/>
            </p:nvPicPr>
            <p:blipFill>
              <a:blip r:embed="rId15"/>
              <a:stretch>
                <a:fillRect/>
              </a:stretch>
            </p:blipFill>
            <p:spPr>
              <a:xfrm>
                <a:off x="2211135" y="5090793"/>
                <a:ext cx="224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27BC16B8-C891-4167-B281-826EC09A0C13}"/>
                  </a:ext>
                </a:extLst>
              </p14:cNvPr>
              <p14:cNvContentPartPr/>
              <p14:nvPr/>
            </p14:nvContentPartPr>
            <p14:xfrm>
              <a:off x="1398255" y="5817993"/>
              <a:ext cx="1115640" cy="160200"/>
            </p14:xfrm>
          </p:contentPart>
        </mc:Choice>
        <mc:Fallback xmlns="">
          <p:pic>
            <p:nvPicPr>
              <p:cNvPr id="12" name="Ink 11">
                <a:extLst>
                  <a:ext uri="{FF2B5EF4-FFF2-40B4-BE49-F238E27FC236}">
                    <a16:creationId xmlns:a16="http://schemas.microsoft.com/office/drawing/2014/main" id="{27BC16B8-C891-4167-B281-826EC09A0C13}"/>
                  </a:ext>
                </a:extLst>
              </p:cNvPr>
              <p:cNvPicPr/>
              <p:nvPr/>
            </p:nvPicPr>
            <p:blipFill>
              <a:blip r:embed="rId17"/>
              <a:stretch>
                <a:fillRect/>
              </a:stretch>
            </p:blipFill>
            <p:spPr>
              <a:xfrm>
                <a:off x="1389255" y="5808993"/>
                <a:ext cx="1133280" cy="177840"/>
              </a:xfrm>
              <a:prstGeom prst="rect">
                <a:avLst/>
              </a:prstGeom>
            </p:spPr>
          </p:pic>
        </mc:Fallback>
      </mc:AlternateContent>
      <p:grpSp>
        <p:nvGrpSpPr>
          <p:cNvPr id="17" name="Group 16">
            <a:extLst>
              <a:ext uri="{FF2B5EF4-FFF2-40B4-BE49-F238E27FC236}">
                <a16:creationId xmlns:a16="http://schemas.microsoft.com/office/drawing/2014/main" id="{A9964857-98CC-4DC8-9BF5-ACE33BAC9FDC}"/>
              </a:ext>
            </a:extLst>
          </p:cNvPr>
          <p:cNvGrpSpPr/>
          <p:nvPr/>
        </p:nvGrpSpPr>
        <p:grpSpPr>
          <a:xfrm>
            <a:off x="1424895" y="4625673"/>
            <a:ext cx="462600" cy="761400"/>
            <a:chOff x="1424895" y="4625673"/>
            <a:chExt cx="462600" cy="761400"/>
          </a:xfrm>
        </p:grpSpPr>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D4573EF7-5C1F-4A8C-9423-056739F1053C}"/>
                    </a:ext>
                  </a:extLst>
                </p14:cNvPr>
                <p14:cNvContentPartPr/>
                <p14:nvPr/>
              </p14:nvContentPartPr>
              <p14:xfrm>
                <a:off x="1793535" y="4625673"/>
                <a:ext cx="93960" cy="761400"/>
              </p14:xfrm>
            </p:contentPart>
          </mc:Choice>
          <mc:Fallback xmlns="">
            <p:pic>
              <p:nvPicPr>
                <p:cNvPr id="13" name="Ink 12">
                  <a:extLst>
                    <a:ext uri="{FF2B5EF4-FFF2-40B4-BE49-F238E27FC236}">
                      <a16:creationId xmlns:a16="http://schemas.microsoft.com/office/drawing/2014/main" id="{D4573EF7-5C1F-4A8C-9423-056739F1053C}"/>
                    </a:ext>
                  </a:extLst>
                </p:cNvPr>
                <p:cNvPicPr/>
                <p:nvPr/>
              </p:nvPicPr>
              <p:blipFill>
                <a:blip r:embed="rId19"/>
                <a:stretch>
                  <a:fillRect/>
                </a:stretch>
              </p:blipFill>
              <p:spPr>
                <a:xfrm>
                  <a:off x="1784895" y="4616673"/>
                  <a:ext cx="111600" cy="779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C58D6437-AEB7-43AE-A13D-7A8BFC87B902}"/>
                    </a:ext>
                  </a:extLst>
                </p14:cNvPr>
                <p14:cNvContentPartPr/>
                <p14:nvPr/>
              </p14:nvContentPartPr>
              <p14:xfrm>
                <a:off x="1472055" y="4884513"/>
                <a:ext cx="102600" cy="343440"/>
              </p14:xfrm>
            </p:contentPart>
          </mc:Choice>
          <mc:Fallback xmlns="">
            <p:pic>
              <p:nvPicPr>
                <p:cNvPr id="14" name="Ink 13">
                  <a:extLst>
                    <a:ext uri="{FF2B5EF4-FFF2-40B4-BE49-F238E27FC236}">
                      <a16:creationId xmlns:a16="http://schemas.microsoft.com/office/drawing/2014/main" id="{C58D6437-AEB7-43AE-A13D-7A8BFC87B902}"/>
                    </a:ext>
                  </a:extLst>
                </p:cNvPr>
                <p:cNvPicPr/>
                <p:nvPr/>
              </p:nvPicPr>
              <p:blipFill>
                <a:blip r:embed="rId21"/>
                <a:stretch>
                  <a:fillRect/>
                </a:stretch>
              </p:blipFill>
              <p:spPr>
                <a:xfrm>
                  <a:off x="1463055" y="4875873"/>
                  <a:ext cx="12024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830C3F5B-59EE-40BF-8CD6-E4FDB2B81A0B}"/>
                    </a:ext>
                  </a:extLst>
                </p14:cNvPr>
                <p14:cNvContentPartPr/>
                <p14:nvPr/>
              </p14:nvContentPartPr>
              <p14:xfrm>
                <a:off x="1424895" y="4855353"/>
                <a:ext cx="37440" cy="142200"/>
              </p14:xfrm>
            </p:contentPart>
          </mc:Choice>
          <mc:Fallback xmlns="">
            <p:pic>
              <p:nvPicPr>
                <p:cNvPr id="16" name="Ink 15">
                  <a:extLst>
                    <a:ext uri="{FF2B5EF4-FFF2-40B4-BE49-F238E27FC236}">
                      <a16:creationId xmlns:a16="http://schemas.microsoft.com/office/drawing/2014/main" id="{830C3F5B-59EE-40BF-8CD6-E4FDB2B81A0B}"/>
                    </a:ext>
                  </a:extLst>
                </p:cNvPr>
                <p:cNvPicPr/>
                <p:nvPr/>
              </p:nvPicPr>
              <p:blipFill>
                <a:blip r:embed="rId23"/>
                <a:stretch>
                  <a:fillRect/>
                </a:stretch>
              </p:blipFill>
              <p:spPr>
                <a:xfrm>
                  <a:off x="1416255" y="4846353"/>
                  <a:ext cx="55080" cy="159840"/>
                </a:xfrm>
                <a:prstGeom prst="rect">
                  <a:avLst/>
                </a:prstGeom>
              </p:spPr>
            </p:pic>
          </mc:Fallback>
        </mc:AlternateContent>
      </p:grpSp>
    </p:spTree>
    <p:extLst>
      <p:ext uri="{BB962C8B-B14F-4D97-AF65-F5344CB8AC3E}">
        <p14:creationId xmlns:p14="http://schemas.microsoft.com/office/powerpoint/2010/main" val="1274378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2D893-B652-4C06-A04B-B2DB8353EC78}"/>
              </a:ext>
            </a:extLst>
          </p:cNvPr>
          <p:cNvSpPr>
            <a:spLocks noGrp="1"/>
          </p:cNvSpPr>
          <p:nvPr>
            <p:ph type="title"/>
          </p:nvPr>
        </p:nvSpPr>
        <p:spPr/>
        <p:txBody>
          <a:bodyPr/>
          <a:lstStyle/>
          <a:p>
            <a:r>
              <a:rPr lang="en-IN" dirty="0"/>
              <a:t>Querying RDF: SPARQL</a:t>
            </a:r>
          </a:p>
        </p:txBody>
      </p:sp>
      <p:sp>
        <p:nvSpPr>
          <p:cNvPr id="3" name="Content Placeholder 2">
            <a:extLst>
              <a:ext uri="{FF2B5EF4-FFF2-40B4-BE49-F238E27FC236}">
                <a16:creationId xmlns:a16="http://schemas.microsoft.com/office/drawing/2014/main" id="{9CC4B9F7-0102-4B38-8E8A-E6B99917F5A0}"/>
              </a:ext>
            </a:extLst>
          </p:cNvPr>
          <p:cNvSpPr>
            <a:spLocks noGrp="1"/>
          </p:cNvSpPr>
          <p:nvPr>
            <p:ph idx="1"/>
          </p:nvPr>
        </p:nvSpPr>
        <p:spPr>
          <a:xfrm>
            <a:off x="0" y="901700"/>
            <a:ext cx="8845550" cy="5568769"/>
          </a:xfrm>
        </p:spPr>
        <p:txBody>
          <a:bodyPr/>
          <a:lstStyle/>
          <a:p>
            <a:r>
              <a:rPr lang="en-US" sz="2000" dirty="0"/>
              <a:t>SPARQL queries</a:t>
            </a:r>
          </a:p>
          <a:p>
            <a:pPr lvl="1"/>
            <a:r>
              <a:rPr lang="en-US" sz="2000" b="1" dirty="0"/>
              <a:t>select </a:t>
            </a:r>
            <a:r>
              <a:rPr lang="en-US" sz="2000" dirty="0"/>
              <a:t>?name</a:t>
            </a:r>
            <a:br>
              <a:rPr lang="en-US" sz="2000" dirty="0"/>
            </a:br>
            <a:r>
              <a:rPr lang="en-US" sz="2000" b="1" dirty="0"/>
              <a:t>where </a:t>
            </a:r>
            <a:r>
              <a:rPr lang="en-US" sz="2000" dirty="0"/>
              <a:t>{</a:t>
            </a:r>
            <a:br>
              <a:rPr lang="en-US" sz="2000" dirty="0"/>
            </a:br>
            <a:r>
              <a:rPr lang="en-US" sz="2000" dirty="0"/>
              <a:t>      ?</a:t>
            </a:r>
            <a:r>
              <a:rPr lang="en-US" sz="2000" dirty="0" err="1"/>
              <a:t>cid</a:t>
            </a:r>
            <a:r>
              <a:rPr lang="en-US" sz="2000" dirty="0"/>
              <a:t> </a:t>
            </a:r>
            <a:r>
              <a:rPr lang="en-US" sz="2000" i="1" dirty="0"/>
              <a:t>title </a:t>
            </a:r>
            <a:r>
              <a:rPr lang="en-US" sz="2000" dirty="0"/>
              <a:t>"Intro. to Computer Science" .</a:t>
            </a:r>
            <a:br>
              <a:rPr lang="en-US" sz="2000" dirty="0"/>
            </a:br>
            <a:r>
              <a:rPr lang="en-US" sz="2000" dirty="0"/>
              <a:t>      ?</a:t>
            </a:r>
            <a:r>
              <a:rPr lang="en-US" sz="2000" dirty="0" err="1"/>
              <a:t>sid</a:t>
            </a:r>
            <a:r>
              <a:rPr lang="en-US" sz="2000" dirty="0"/>
              <a:t> </a:t>
            </a:r>
            <a:r>
              <a:rPr lang="en-US" sz="2000" dirty="0" err="1"/>
              <a:t>sec_</a:t>
            </a:r>
            <a:r>
              <a:rPr lang="en-US" sz="2000" i="1" dirty="0" err="1"/>
              <a:t>course</a:t>
            </a:r>
            <a:r>
              <a:rPr lang="en-US" sz="2000" i="1" dirty="0"/>
              <a:t> </a:t>
            </a:r>
            <a:r>
              <a:rPr lang="en-US" sz="2000" dirty="0"/>
              <a:t>?</a:t>
            </a:r>
            <a:r>
              <a:rPr lang="en-US" sz="2000" dirty="0" err="1"/>
              <a:t>cid</a:t>
            </a:r>
            <a:r>
              <a:rPr lang="en-US" sz="2000" dirty="0"/>
              <a:t> .</a:t>
            </a:r>
            <a:br>
              <a:rPr lang="en-US" sz="2000" dirty="0"/>
            </a:br>
            <a:r>
              <a:rPr lang="en-US" sz="2000" dirty="0"/>
              <a:t>      ?id </a:t>
            </a:r>
            <a:r>
              <a:rPr lang="en-US" sz="2000" i="1" dirty="0"/>
              <a:t>takes </a:t>
            </a:r>
            <a:r>
              <a:rPr lang="en-US" sz="2000" dirty="0"/>
              <a:t>?</a:t>
            </a:r>
            <a:r>
              <a:rPr lang="en-US" sz="2000" dirty="0" err="1"/>
              <a:t>sid</a:t>
            </a:r>
            <a:r>
              <a:rPr lang="en-US" sz="2000" dirty="0"/>
              <a:t> .</a:t>
            </a:r>
            <a:br>
              <a:rPr lang="en-US" sz="2000" dirty="0"/>
            </a:br>
            <a:r>
              <a:rPr lang="en-US" sz="2000" dirty="0"/>
              <a:t>      ?name </a:t>
            </a:r>
            <a:r>
              <a:rPr lang="en-US" sz="2000" i="1" dirty="0"/>
              <a:t>name </a:t>
            </a:r>
            <a:r>
              <a:rPr lang="en-US" sz="2000" dirty="0"/>
              <a:t>?id .</a:t>
            </a:r>
            <a:br>
              <a:rPr lang="en-US" sz="2000" dirty="0"/>
            </a:br>
            <a:r>
              <a:rPr lang="en-US" sz="2000" dirty="0"/>
              <a:t>} </a:t>
            </a:r>
          </a:p>
          <a:p>
            <a:pPr lvl="1"/>
            <a:r>
              <a:rPr lang="en-US" sz="2000" dirty="0"/>
              <a:t>Also supports </a:t>
            </a:r>
          </a:p>
          <a:p>
            <a:pPr lvl="2"/>
            <a:r>
              <a:rPr lang="en-US" sz="2000" dirty="0"/>
              <a:t>Aggregation, Optional joins (similar to </a:t>
            </a:r>
            <a:r>
              <a:rPr lang="en-US" sz="2000" dirty="0" err="1"/>
              <a:t>outerjoins</a:t>
            </a:r>
            <a:r>
              <a:rPr lang="en-US" sz="2000" dirty="0"/>
              <a:t>), Subqueries, etc.</a:t>
            </a:r>
          </a:p>
          <a:p>
            <a:pPr lvl="2"/>
            <a:r>
              <a:rPr lang="en-US" sz="2000" dirty="0"/>
              <a:t>Transitive closure on paths</a:t>
            </a:r>
          </a:p>
          <a:p>
            <a:pPr lvl="1"/>
            <a:endParaRPr lang="en-IN" sz="2000" dirty="0"/>
          </a:p>
        </p:txBody>
      </p:sp>
      <p:sp>
        <p:nvSpPr>
          <p:cNvPr id="5" name="TextBox 4">
            <a:extLst>
              <a:ext uri="{FF2B5EF4-FFF2-40B4-BE49-F238E27FC236}">
                <a16:creationId xmlns:a16="http://schemas.microsoft.com/office/drawing/2014/main" id="{444B1714-585F-46CF-B3FF-7E7566097E21}"/>
              </a:ext>
            </a:extLst>
          </p:cNvPr>
          <p:cNvSpPr txBox="1"/>
          <p:nvPr/>
        </p:nvSpPr>
        <p:spPr>
          <a:xfrm>
            <a:off x="768350" y="5104655"/>
            <a:ext cx="8077200" cy="1200329"/>
          </a:xfrm>
          <a:prstGeom prst="rect">
            <a:avLst/>
          </a:prstGeom>
          <a:noFill/>
        </p:spPr>
        <p:txBody>
          <a:bodyPr wrap="square">
            <a:spAutoFit/>
          </a:bodyPr>
          <a:lstStyle/>
          <a:p>
            <a:r>
              <a:rPr lang="en-US" sz="2400" dirty="0"/>
              <a:t>The following query retrieves </a:t>
            </a:r>
            <a:r>
              <a:rPr lang="en-US" sz="2400" b="1" dirty="0"/>
              <a:t>names of all students </a:t>
            </a:r>
            <a:r>
              <a:rPr lang="en-US" sz="2400" dirty="0"/>
              <a:t>who have </a:t>
            </a:r>
            <a:r>
              <a:rPr lang="en-US" sz="2400" b="1" dirty="0"/>
              <a:t>taken</a:t>
            </a:r>
            <a:r>
              <a:rPr lang="en-US" sz="2400" dirty="0"/>
              <a:t> </a:t>
            </a:r>
            <a:r>
              <a:rPr lang="en-US" sz="2400" b="1" dirty="0"/>
              <a:t>a section </a:t>
            </a:r>
            <a:r>
              <a:rPr lang="en-US" sz="2400" dirty="0"/>
              <a:t>whose </a:t>
            </a:r>
            <a:r>
              <a:rPr lang="en-US" sz="2400" b="1" dirty="0"/>
              <a:t>course is titled “Intro. to Computer Science”.</a:t>
            </a:r>
          </a:p>
        </p:txBody>
      </p:sp>
    </p:spTree>
    <p:extLst>
      <p:ext uri="{BB962C8B-B14F-4D97-AF65-F5344CB8AC3E}">
        <p14:creationId xmlns:p14="http://schemas.microsoft.com/office/powerpoint/2010/main" val="268869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70F0-D6DC-4098-AF90-855696BF6A9C}"/>
              </a:ext>
            </a:extLst>
          </p:cNvPr>
          <p:cNvSpPr>
            <a:spLocks noGrp="1"/>
          </p:cNvSpPr>
          <p:nvPr>
            <p:ph type="title"/>
          </p:nvPr>
        </p:nvSpPr>
        <p:spPr/>
        <p:txBody>
          <a:bodyPr/>
          <a:lstStyle/>
          <a:p>
            <a:r>
              <a:rPr lang="en-IN" dirty="0"/>
              <a:t>Graph View of RDF Data</a:t>
            </a:r>
          </a:p>
        </p:txBody>
      </p:sp>
      <p:sp>
        <p:nvSpPr>
          <p:cNvPr id="6" name="Content Placeholder 5">
            <a:extLst>
              <a:ext uri="{FF2B5EF4-FFF2-40B4-BE49-F238E27FC236}">
                <a16:creationId xmlns:a16="http://schemas.microsoft.com/office/drawing/2014/main" id="{D2D0A248-AF14-448C-BCC5-2BCF0106850A}"/>
              </a:ext>
            </a:extLst>
          </p:cNvPr>
          <p:cNvSpPr>
            <a:spLocks noGrp="1"/>
          </p:cNvSpPr>
          <p:nvPr>
            <p:ph idx="1"/>
          </p:nvPr>
        </p:nvSpPr>
        <p:spPr>
          <a:xfrm>
            <a:off x="656948" y="1102497"/>
            <a:ext cx="8188602" cy="609600"/>
          </a:xfrm>
        </p:spPr>
        <p:txBody>
          <a:bodyPr/>
          <a:lstStyle/>
          <a:p>
            <a:r>
              <a:rPr lang="en-IN" b="1" dirty="0">
                <a:solidFill>
                  <a:srgbClr val="002060"/>
                </a:solidFill>
              </a:rPr>
              <a:t>Knowledge graph</a:t>
            </a:r>
          </a:p>
        </p:txBody>
      </p:sp>
      <p:pic>
        <p:nvPicPr>
          <p:cNvPr id="7" name="Content Placeholder 4">
            <a:extLst>
              <a:ext uri="{FF2B5EF4-FFF2-40B4-BE49-F238E27FC236}">
                <a16:creationId xmlns:a16="http://schemas.microsoft.com/office/drawing/2014/main" id="{38A3F5D6-12D7-4B4D-A19E-CB8B20A565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952237" y="2120810"/>
            <a:ext cx="6670938" cy="36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5F3BA27-4AC0-4154-A1B5-FF47BCE71C08}"/>
              </a:ext>
            </a:extLst>
          </p:cNvPr>
          <p:cNvPicPr>
            <a:picLocks noChangeAspect="1"/>
          </p:cNvPicPr>
          <p:nvPr/>
        </p:nvPicPr>
        <p:blipFill>
          <a:blip r:embed="rId5"/>
          <a:stretch>
            <a:fillRect/>
          </a:stretch>
        </p:blipFill>
        <p:spPr>
          <a:xfrm>
            <a:off x="409152" y="1448105"/>
            <a:ext cx="8077900" cy="4980102"/>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28A76B32-7B3A-4163-A885-4493DC5462C2}"/>
                  </a:ext>
                </a:extLst>
              </p14:cNvPr>
              <p14:cNvContentPartPr/>
              <p14:nvPr/>
            </p14:nvContentPartPr>
            <p14:xfrm>
              <a:off x="4547535" y="4452513"/>
              <a:ext cx="171360" cy="2160"/>
            </p14:xfrm>
          </p:contentPart>
        </mc:Choice>
        <mc:Fallback xmlns="">
          <p:pic>
            <p:nvPicPr>
              <p:cNvPr id="3" name="Ink 2">
                <a:extLst>
                  <a:ext uri="{FF2B5EF4-FFF2-40B4-BE49-F238E27FC236}">
                    <a16:creationId xmlns:a16="http://schemas.microsoft.com/office/drawing/2014/main" id="{28A76B32-7B3A-4163-A885-4493DC5462C2}"/>
                  </a:ext>
                </a:extLst>
              </p:cNvPr>
              <p:cNvPicPr/>
              <p:nvPr/>
            </p:nvPicPr>
            <p:blipFill>
              <a:blip r:embed="rId7"/>
              <a:stretch>
                <a:fillRect/>
              </a:stretch>
            </p:blipFill>
            <p:spPr>
              <a:xfrm>
                <a:off x="4538535" y="4443513"/>
                <a:ext cx="189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53480E5-1781-4288-90A6-E08E66EE5D1E}"/>
                  </a:ext>
                </a:extLst>
              </p14:cNvPr>
              <p14:cNvContentPartPr/>
              <p14:nvPr/>
            </p14:nvContentPartPr>
            <p14:xfrm>
              <a:off x="1852935" y="4420473"/>
              <a:ext cx="484200" cy="5400"/>
            </p14:xfrm>
          </p:contentPart>
        </mc:Choice>
        <mc:Fallback xmlns="">
          <p:pic>
            <p:nvPicPr>
              <p:cNvPr id="5" name="Ink 4">
                <a:extLst>
                  <a:ext uri="{FF2B5EF4-FFF2-40B4-BE49-F238E27FC236}">
                    <a16:creationId xmlns:a16="http://schemas.microsoft.com/office/drawing/2014/main" id="{A53480E5-1781-4288-90A6-E08E66EE5D1E}"/>
                  </a:ext>
                </a:extLst>
              </p:cNvPr>
              <p:cNvPicPr/>
              <p:nvPr/>
            </p:nvPicPr>
            <p:blipFill>
              <a:blip r:embed="rId9"/>
              <a:stretch>
                <a:fillRect/>
              </a:stretch>
            </p:blipFill>
            <p:spPr>
              <a:xfrm>
                <a:off x="1843935" y="4411473"/>
                <a:ext cx="501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1045A26F-93C6-4F3A-850A-6969BB91B2CD}"/>
                  </a:ext>
                </a:extLst>
              </p14:cNvPr>
              <p14:cNvContentPartPr/>
              <p14:nvPr/>
            </p14:nvContentPartPr>
            <p14:xfrm>
              <a:off x="2219775" y="5099793"/>
              <a:ext cx="206640" cy="15840"/>
            </p14:xfrm>
          </p:contentPart>
        </mc:Choice>
        <mc:Fallback xmlns="">
          <p:pic>
            <p:nvPicPr>
              <p:cNvPr id="11" name="Ink 10">
                <a:extLst>
                  <a:ext uri="{FF2B5EF4-FFF2-40B4-BE49-F238E27FC236}">
                    <a16:creationId xmlns:a16="http://schemas.microsoft.com/office/drawing/2014/main" id="{1045A26F-93C6-4F3A-850A-6969BB91B2CD}"/>
                  </a:ext>
                </a:extLst>
              </p:cNvPr>
              <p:cNvPicPr/>
              <p:nvPr/>
            </p:nvPicPr>
            <p:blipFill>
              <a:blip r:embed="rId11"/>
              <a:stretch>
                <a:fillRect/>
              </a:stretch>
            </p:blipFill>
            <p:spPr>
              <a:xfrm>
                <a:off x="2211135" y="5090793"/>
                <a:ext cx="224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27BC16B8-C891-4167-B281-826EC09A0C13}"/>
                  </a:ext>
                </a:extLst>
              </p14:cNvPr>
              <p14:cNvContentPartPr/>
              <p14:nvPr/>
            </p14:nvContentPartPr>
            <p14:xfrm>
              <a:off x="1398255" y="5817993"/>
              <a:ext cx="1115640" cy="160200"/>
            </p14:xfrm>
          </p:contentPart>
        </mc:Choice>
        <mc:Fallback xmlns="">
          <p:pic>
            <p:nvPicPr>
              <p:cNvPr id="12" name="Ink 11">
                <a:extLst>
                  <a:ext uri="{FF2B5EF4-FFF2-40B4-BE49-F238E27FC236}">
                    <a16:creationId xmlns:a16="http://schemas.microsoft.com/office/drawing/2014/main" id="{27BC16B8-C891-4167-B281-826EC09A0C13}"/>
                  </a:ext>
                </a:extLst>
              </p:cNvPr>
              <p:cNvPicPr/>
              <p:nvPr/>
            </p:nvPicPr>
            <p:blipFill>
              <a:blip r:embed="rId13"/>
              <a:stretch>
                <a:fillRect/>
              </a:stretch>
            </p:blipFill>
            <p:spPr>
              <a:xfrm>
                <a:off x="1389255" y="5808993"/>
                <a:ext cx="1133280" cy="177840"/>
              </a:xfrm>
              <a:prstGeom prst="rect">
                <a:avLst/>
              </a:prstGeom>
            </p:spPr>
          </p:pic>
        </mc:Fallback>
      </mc:AlternateContent>
      <p:grpSp>
        <p:nvGrpSpPr>
          <p:cNvPr id="19" name="Group 18">
            <a:extLst>
              <a:ext uri="{FF2B5EF4-FFF2-40B4-BE49-F238E27FC236}">
                <a16:creationId xmlns:a16="http://schemas.microsoft.com/office/drawing/2014/main" id="{F774FFB1-C88D-4764-B26F-5DF55F6DEFE4}"/>
              </a:ext>
            </a:extLst>
          </p:cNvPr>
          <p:cNvGrpSpPr/>
          <p:nvPr/>
        </p:nvGrpSpPr>
        <p:grpSpPr>
          <a:xfrm>
            <a:off x="2210055" y="3264873"/>
            <a:ext cx="5018040" cy="1396080"/>
            <a:chOff x="2210055" y="3264873"/>
            <a:chExt cx="5018040" cy="1396080"/>
          </a:xfrm>
        </p:grpSpPr>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6E771502-D800-4604-9064-0907FAD25CFD}"/>
                    </a:ext>
                  </a:extLst>
                </p14:cNvPr>
                <p14:cNvContentPartPr/>
                <p14:nvPr/>
              </p14:nvContentPartPr>
              <p14:xfrm>
                <a:off x="2210055" y="4449273"/>
                <a:ext cx="2343600" cy="211680"/>
              </p14:xfrm>
            </p:contentPart>
          </mc:Choice>
          <mc:Fallback xmlns="">
            <p:pic>
              <p:nvPicPr>
                <p:cNvPr id="15" name="Ink 14">
                  <a:extLst>
                    <a:ext uri="{FF2B5EF4-FFF2-40B4-BE49-F238E27FC236}">
                      <a16:creationId xmlns:a16="http://schemas.microsoft.com/office/drawing/2014/main" id="{6E771502-D800-4604-9064-0907FAD25CFD}"/>
                    </a:ext>
                  </a:extLst>
                </p:cNvPr>
                <p:cNvPicPr/>
                <p:nvPr/>
              </p:nvPicPr>
              <p:blipFill>
                <a:blip r:embed="rId15"/>
                <a:stretch>
                  <a:fillRect/>
                </a:stretch>
              </p:blipFill>
              <p:spPr>
                <a:xfrm>
                  <a:off x="2201055" y="4440633"/>
                  <a:ext cx="2361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12F67F3F-CA6C-49D2-B519-8DB74BDA5750}"/>
                    </a:ext>
                  </a:extLst>
                </p14:cNvPr>
                <p14:cNvContentPartPr/>
                <p14:nvPr/>
              </p14:nvContentPartPr>
              <p14:xfrm>
                <a:off x="5461575" y="3264873"/>
                <a:ext cx="1766520" cy="1013760"/>
              </p14:xfrm>
            </p:contentPart>
          </mc:Choice>
          <mc:Fallback xmlns="">
            <p:pic>
              <p:nvPicPr>
                <p:cNvPr id="18" name="Ink 17">
                  <a:extLst>
                    <a:ext uri="{FF2B5EF4-FFF2-40B4-BE49-F238E27FC236}">
                      <a16:creationId xmlns:a16="http://schemas.microsoft.com/office/drawing/2014/main" id="{12F67F3F-CA6C-49D2-B519-8DB74BDA5750}"/>
                    </a:ext>
                  </a:extLst>
                </p:cNvPr>
                <p:cNvPicPr/>
                <p:nvPr/>
              </p:nvPicPr>
              <p:blipFill>
                <a:blip r:embed="rId17"/>
                <a:stretch>
                  <a:fillRect/>
                </a:stretch>
              </p:blipFill>
              <p:spPr>
                <a:xfrm>
                  <a:off x="5452935" y="3256233"/>
                  <a:ext cx="1784160" cy="1031400"/>
                </a:xfrm>
                <a:prstGeom prst="rect">
                  <a:avLst/>
                </a:prstGeom>
              </p:spPr>
            </p:pic>
          </mc:Fallback>
        </mc:AlternateContent>
      </p:grpSp>
      <p:grpSp>
        <p:nvGrpSpPr>
          <p:cNvPr id="22" name="Group 21">
            <a:extLst>
              <a:ext uri="{FF2B5EF4-FFF2-40B4-BE49-F238E27FC236}">
                <a16:creationId xmlns:a16="http://schemas.microsoft.com/office/drawing/2014/main" id="{057597AC-91A5-46CB-9F44-045524EFFC79}"/>
              </a:ext>
            </a:extLst>
          </p:cNvPr>
          <p:cNvGrpSpPr/>
          <p:nvPr/>
        </p:nvGrpSpPr>
        <p:grpSpPr>
          <a:xfrm>
            <a:off x="6136935" y="1894353"/>
            <a:ext cx="636120" cy="824400"/>
            <a:chOff x="6136935" y="1894353"/>
            <a:chExt cx="636120" cy="824400"/>
          </a:xfrm>
        </p:grpSpPr>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AF6184A9-6DBC-4871-AF4B-1AB52AC86753}"/>
                    </a:ext>
                  </a:extLst>
                </p14:cNvPr>
                <p14:cNvContentPartPr/>
                <p14:nvPr/>
              </p14:nvContentPartPr>
              <p14:xfrm>
                <a:off x="6492615" y="2401953"/>
                <a:ext cx="280440" cy="316800"/>
              </p14:xfrm>
            </p:contentPart>
          </mc:Choice>
          <mc:Fallback xmlns="">
            <p:pic>
              <p:nvPicPr>
                <p:cNvPr id="20" name="Ink 19">
                  <a:extLst>
                    <a:ext uri="{FF2B5EF4-FFF2-40B4-BE49-F238E27FC236}">
                      <a16:creationId xmlns:a16="http://schemas.microsoft.com/office/drawing/2014/main" id="{AF6184A9-6DBC-4871-AF4B-1AB52AC86753}"/>
                    </a:ext>
                  </a:extLst>
                </p:cNvPr>
                <p:cNvPicPr/>
                <p:nvPr/>
              </p:nvPicPr>
              <p:blipFill>
                <a:blip r:embed="rId19"/>
                <a:stretch>
                  <a:fillRect/>
                </a:stretch>
              </p:blipFill>
              <p:spPr>
                <a:xfrm>
                  <a:off x="6483615" y="2392953"/>
                  <a:ext cx="2980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3F739613-9CFC-4845-8F93-8D46952C79C4}"/>
                    </a:ext>
                  </a:extLst>
                </p14:cNvPr>
                <p14:cNvContentPartPr/>
                <p14:nvPr/>
              </p14:nvContentPartPr>
              <p14:xfrm>
                <a:off x="6136935" y="1894353"/>
                <a:ext cx="249480" cy="399240"/>
              </p14:xfrm>
            </p:contentPart>
          </mc:Choice>
          <mc:Fallback xmlns="">
            <p:pic>
              <p:nvPicPr>
                <p:cNvPr id="21" name="Ink 20">
                  <a:extLst>
                    <a:ext uri="{FF2B5EF4-FFF2-40B4-BE49-F238E27FC236}">
                      <a16:creationId xmlns:a16="http://schemas.microsoft.com/office/drawing/2014/main" id="{3F739613-9CFC-4845-8F93-8D46952C79C4}"/>
                    </a:ext>
                  </a:extLst>
                </p:cNvPr>
                <p:cNvPicPr/>
                <p:nvPr/>
              </p:nvPicPr>
              <p:blipFill>
                <a:blip r:embed="rId21"/>
                <a:stretch>
                  <a:fillRect/>
                </a:stretch>
              </p:blipFill>
              <p:spPr>
                <a:xfrm>
                  <a:off x="6128295" y="1885353"/>
                  <a:ext cx="267120" cy="416880"/>
                </a:xfrm>
                <a:prstGeom prst="rect">
                  <a:avLst/>
                </a:prstGeom>
              </p:spPr>
            </p:pic>
          </mc:Fallback>
        </mc:AlternateContent>
      </p:grpSp>
    </p:spTree>
    <p:extLst>
      <p:ext uri="{BB962C8B-B14F-4D97-AF65-F5344CB8AC3E}">
        <p14:creationId xmlns:p14="http://schemas.microsoft.com/office/powerpoint/2010/main" val="549096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B3CB27-77E8-41A1-9F98-5398CB3CAE9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1321CC2-098C-4CE3-BFCD-6E39A5E0F1CA}"/>
              </a:ext>
            </a:extLst>
          </p:cNvPr>
          <p:cNvPicPr>
            <a:picLocks noGrp="1" noChangeAspect="1"/>
          </p:cNvPicPr>
          <p:nvPr>
            <p:ph idx="4294967295"/>
          </p:nvPr>
        </p:nvPicPr>
        <p:blipFill rotWithShape="1">
          <a:blip r:embed="rId3"/>
          <a:srcRect r="971" b="47260"/>
          <a:stretch/>
        </p:blipFill>
        <p:spPr>
          <a:xfrm>
            <a:off x="156368" y="511175"/>
            <a:ext cx="8831263" cy="2917825"/>
          </a:xfrm>
        </p:spPr>
      </p:pic>
      <p:pic>
        <p:nvPicPr>
          <p:cNvPr id="6" name="Content Placeholder 4">
            <a:extLst>
              <a:ext uri="{FF2B5EF4-FFF2-40B4-BE49-F238E27FC236}">
                <a16:creationId xmlns:a16="http://schemas.microsoft.com/office/drawing/2014/main" id="{E69C3CE0-4289-4B20-8C40-691A88DFA2D4}"/>
              </a:ext>
            </a:extLst>
          </p:cNvPr>
          <p:cNvPicPr>
            <a:picLocks noChangeAspect="1"/>
          </p:cNvPicPr>
          <p:nvPr/>
        </p:nvPicPr>
        <p:blipFill rotWithShape="1">
          <a:blip r:embed="rId3"/>
          <a:srcRect l="53231" t="54805" r="4445" b="5080"/>
          <a:stretch/>
        </p:blipFill>
        <p:spPr bwMode="auto">
          <a:xfrm>
            <a:off x="4571999" y="3731816"/>
            <a:ext cx="4438062" cy="260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4F68176-5592-4D3C-A05F-AB791E94BC40}"/>
              </a:ext>
            </a:extLst>
          </p:cNvPr>
          <p:cNvSpPr txBox="1"/>
          <p:nvPr/>
        </p:nvSpPr>
        <p:spPr>
          <a:xfrm>
            <a:off x="340415" y="3553235"/>
            <a:ext cx="4572000" cy="3168240"/>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PREFIX </a:t>
            </a:r>
            <a:r>
              <a:rPr lang="en-US" sz="1800" dirty="0" err="1">
                <a:effectLst/>
                <a:latin typeface="Calibri" panose="020F0502020204030204" pitchFamily="34" charset="0"/>
                <a:ea typeface="Calibri" panose="020F0502020204030204" pitchFamily="34" charset="0"/>
                <a:cs typeface="Arial" panose="020B0604020202020204" pitchFamily="34" charset="0"/>
              </a:rPr>
              <a:t>br</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http://bedrock/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INSERT DATA {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dirty="0" err="1">
                <a:effectLst/>
                <a:latin typeface="Calibri" panose="020F0502020204030204" pitchFamily="34" charset="0"/>
                <a:ea typeface="Calibri" panose="020F0502020204030204" pitchFamily="34" charset="0"/>
                <a:cs typeface="Arial" panose="020B0604020202020204" pitchFamily="34" charset="0"/>
              </a:rPr>
              <a:t>fred</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hasSpouse</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wilma</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fred</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hasChild</a:t>
            </a:r>
            <a:r>
              <a:rPr lang="en-US" sz="1800" dirty="0">
                <a:effectLst/>
                <a:latin typeface="Calibri" panose="020F0502020204030204" pitchFamily="34" charset="0"/>
                <a:ea typeface="Calibri" panose="020F0502020204030204" pitchFamily="34" charset="0"/>
                <a:cs typeface="Arial" panose="020B0604020202020204" pitchFamily="34" charset="0"/>
              </a:rPr>
              <a:t> :pebbles .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dirty="0" err="1">
                <a:effectLst/>
                <a:latin typeface="Calibri" panose="020F0502020204030204" pitchFamily="34" charset="0"/>
                <a:ea typeface="Calibri" panose="020F0502020204030204" pitchFamily="34" charset="0"/>
                <a:cs typeface="Arial" panose="020B0604020202020204" pitchFamily="34" charset="0"/>
              </a:rPr>
              <a:t>wilma</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hasChild</a:t>
            </a:r>
            <a:r>
              <a:rPr lang="en-US" sz="1800" dirty="0">
                <a:effectLst/>
                <a:latin typeface="Calibri" panose="020F0502020204030204" pitchFamily="34" charset="0"/>
                <a:ea typeface="Calibri" panose="020F0502020204030204" pitchFamily="34" charset="0"/>
                <a:cs typeface="Arial" panose="020B0604020202020204" pitchFamily="34" charset="0"/>
              </a:rPr>
              <a:t> :pebbles .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:pebbles :</a:t>
            </a:r>
            <a:r>
              <a:rPr lang="en-US" sz="1800" dirty="0" err="1">
                <a:effectLst/>
                <a:latin typeface="Calibri" panose="020F0502020204030204" pitchFamily="34" charset="0"/>
                <a:ea typeface="Calibri" panose="020F0502020204030204" pitchFamily="34" charset="0"/>
                <a:cs typeface="Arial" panose="020B0604020202020204" pitchFamily="34" charset="0"/>
              </a:rPr>
              <a:t>hasSpouse</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bamm-bamm</a:t>
            </a:r>
            <a:r>
              <a:rPr lang="en-US" sz="1800" dirty="0">
                <a:effectLst/>
                <a:latin typeface="Calibri" panose="020F0502020204030204" pitchFamily="34" charset="0"/>
                <a:ea typeface="Calibri" panose="020F0502020204030204" pitchFamily="34" charset="0"/>
                <a:cs typeface="Arial" panose="020B0604020202020204" pitchFamily="34" charset="0"/>
              </a:rPr>
              <a:t> ;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dirty="0" err="1">
                <a:effectLst/>
                <a:latin typeface="Calibri" panose="020F0502020204030204" pitchFamily="34" charset="0"/>
                <a:ea typeface="Calibri" panose="020F0502020204030204" pitchFamily="34" charset="0"/>
                <a:cs typeface="Arial" panose="020B0604020202020204" pitchFamily="34" charset="0"/>
              </a:rPr>
              <a:t>hasChild</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roxy</a:t>
            </a:r>
            <a:r>
              <a:rPr lang="en-US" sz="1800" dirty="0">
                <a:effectLst/>
                <a:latin typeface="Calibri" panose="020F0502020204030204" pitchFamily="34" charset="0"/>
                <a:ea typeface="Calibri" panose="020F0502020204030204" pitchFamily="34" charset="0"/>
                <a:cs typeface="Arial" panose="020B0604020202020204" pitchFamily="34" charset="0"/>
              </a:rPr>
              <a:t>, :chip .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45542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B3CB27-77E8-41A1-9F98-5398CB3CAE91}"/>
              </a:ext>
            </a:extLst>
          </p:cNvPr>
          <p:cNvSpPr>
            <a:spLocks noGrp="1"/>
          </p:cNvSpPr>
          <p:nvPr>
            <p:ph type="title"/>
          </p:nvPr>
        </p:nvSpPr>
        <p:spPr/>
        <p:txBody>
          <a:bodyPr/>
          <a:lstStyle/>
          <a:p>
            <a:endParaRPr lang="en-US"/>
          </a:p>
        </p:txBody>
      </p:sp>
      <p:pic>
        <p:nvPicPr>
          <p:cNvPr id="6" name="Content Placeholder 4">
            <a:extLst>
              <a:ext uri="{FF2B5EF4-FFF2-40B4-BE49-F238E27FC236}">
                <a16:creationId xmlns:a16="http://schemas.microsoft.com/office/drawing/2014/main" id="{E69C3CE0-4289-4B20-8C40-691A88DFA2D4}"/>
              </a:ext>
            </a:extLst>
          </p:cNvPr>
          <p:cNvPicPr>
            <a:picLocks noChangeAspect="1"/>
          </p:cNvPicPr>
          <p:nvPr/>
        </p:nvPicPr>
        <p:blipFill rotWithShape="1">
          <a:blip r:embed="rId3"/>
          <a:srcRect l="53231" t="54805" r="4445" b="5080"/>
          <a:stretch/>
        </p:blipFill>
        <p:spPr bwMode="auto">
          <a:xfrm>
            <a:off x="4571999" y="3731816"/>
            <a:ext cx="4438062" cy="260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4F68176-5592-4D3C-A05F-AB791E94BC40}"/>
              </a:ext>
            </a:extLst>
          </p:cNvPr>
          <p:cNvSpPr txBox="1"/>
          <p:nvPr/>
        </p:nvSpPr>
        <p:spPr>
          <a:xfrm>
            <a:off x="340415" y="3553235"/>
            <a:ext cx="4572000" cy="3168240"/>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PREFIX </a:t>
            </a:r>
            <a:r>
              <a:rPr lang="en-US" sz="1800" dirty="0" err="1">
                <a:effectLst/>
                <a:latin typeface="Calibri" panose="020F0502020204030204" pitchFamily="34" charset="0"/>
                <a:ea typeface="Calibri" panose="020F0502020204030204" pitchFamily="34" charset="0"/>
                <a:cs typeface="Arial" panose="020B0604020202020204" pitchFamily="34" charset="0"/>
              </a:rPr>
              <a:t>br</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http://bedrock/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INSERT DATA {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dirty="0" err="1">
                <a:effectLst/>
                <a:latin typeface="Calibri" panose="020F0502020204030204" pitchFamily="34" charset="0"/>
                <a:ea typeface="Calibri" panose="020F0502020204030204" pitchFamily="34" charset="0"/>
                <a:cs typeface="Arial" panose="020B0604020202020204" pitchFamily="34" charset="0"/>
              </a:rPr>
              <a:t>fred</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hasSpouse</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wilma</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fred</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hasChild</a:t>
            </a:r>
            <a:r>
              <a:rPr lang="en-US" sz="1800" dirty="0">
                <a:effectLst/>
                <a:latin typeface="Calibri" panose="020F0502020204030204" pitchFamily="34" charset="0"/>
                <a:ea typeface="Calibri" panose="020F0502020204030204" pitchFamily="34" charset="0"/>
                <a:cs typeface="Arial" panose="020B0604020202020204" pitchFamily="34" charset="0"/>
              </a:rPr>
              <a:t> :pebbles .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dirty="0" err="1">
                <a:effectLst/>
                <a:latin typeface="Calibri" panose="020F0502020204030204" pitchFamily="34" charset="0"/>
                <a:ea typeface="Calibri" panose="020F0502020204030204" pitchFamily="34" charset="0"/>
                <a:cs typeface="Arial" panose="020B0604020202020204" pitchFamily="34" charset="0"/>
              </a:rPr>
              <a:t>wilma</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hasChild</a:t>
            </a:r>
            <a:r>
              <a:rPr lang="en-US" sz="1800" dirty="0">
                <a:effectLst/>
                <a:latin typeface="Calibri" panose="020F0502020204030204" pitchFamily="34" charset="0"/>
                <a:ea typeface="Calibri" panose="020F0502020204030204" pitchFamily="34" charset="0"/>
                <a:cs typeface="Arial" panose="020B0604020202020204" pitchFamily="34" charset="0"/>
              </a:rPr>
              <a:t> :pebbles .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:pebbles :</a:t>
            </a:r>
            <a:r>
              <a:rPr lang="en-US" sz="1800" dirty="0" err="1">
                <a:effectLst/>
                <a:latin typeface="Calibri" panose="020F0502020204030204" pitchFamily="34" charset="0"/>
                <a:ea typeface="Calibri" panose="020F0502020204030204" pitchFamily="34" charset="0"/>
                <a:cs typeface="Arial" panose="020B0604020202020204" pitchFamily="34" charset="0"/>
              </a:rPr>
              <a:t>hasSpouse</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bamm-bamm</a:t>
            </a:r>
            <a:r>
              <a:rPr lang="en-US" sz="1800" dirty="0">
                <a:effectLst/>
                <a:latin typeface="Calibri" panose="020F0502020204030204" pitchFamily="34" charset="0"/>
                <a:ea typeface="Calibri" panose="020F0502020204030204" pitchFamily="34" charset="0"/>
                <a:cs typeface="Arial" panose="020B0604020202020204" pitchFamily="34" charset="0"/>
              </a:rPr>
              <a:t> ;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dirty="0" err="1">
                <a:effectLst/>
                <a:latin typeface="Calibri" panose="020F0502020204030204" pitchFamily="34" charset="0"/>
                <a:ea typeface="Calibri" panose="020F0502020204030204" pitchFamily="34" charset="0"/>
                <a:cs typeface="Arial" panose="020B0604020202020204" pitchFamily="34" charset="0"/>
              </a:rPr>
              <a:t>hasChild</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roxy</a:t>
            </a:r>
            <a:r>
              <a:rPr lang="en-US" sz="1800" dirty="0">
                <a:effectLst/>
                <a:latin typeface="Calibri" panose="020F0502020204030204" pitchFamily="34" charset="0"/>
                <a:ea typeface="Calibri" panose="020F0502020204030204" pitchFamily="34" charset="0"/>
                <a:cs typeface="Arial" panose="020B0604020202020204" pitchFamily="34" charset="0"/>
              </a:rPr>
              <a:t>, :chip .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p>
        </p:txBody>
      </p:sp>
      <p:sp>
        <p:nvSpPr>
          <p:cNvPr id="9" name="TextBox 8">
            <a:extLst>
              <a:ext uri="{FF2B5EF4-FFF2-40B4-BE49-F238E27FC236}">
                <a16:creationId xmlns:a16="http://schemas.microsoft.com/office/drawing/2014/main" id="{047264A9-332E-4045-8637-6955DF1A966A}"/>
              </a:ext>
            </a:extLst>
          </p:cNvPr>
          <p:cNvSpPr txBox="1"/>
          <p:nvPr/>
        </p:nvSpPr>
        <p:spPr>
          <a:xfrm>
            <a:off x="340415" y="1187704"/>
            <a:ext cx="8302318" cy="1323439"/>
          </a:xfrm>
          <a:prstGeom prst="rect">
            <a:avLst/>
          </a:prstGeom>
          <a:noFill/>
        </p:spPr>
        <p:txBody>
          <a:bodyPr wrap="square">
            <a:spAutoFit/>
          </a:bodyPr>
          <a:lstStyle/>
          <a:p>
            <a:r>
              <a:rPr lang="en-US" sz="2000" b="0" i="0" dirty="0">
                <a:solidFill>
                  <a:srgbClr val="404040"/>
                </a:solidFill>
                <a:effectLst/>
                <a:latin typeface="Inter"/>
              </a:rPr>
              <a:t>In SPARQL, a </a:t>
            </a:r>
            <a:r>
              <a:rPr lang="en-US" sz="2000" b="1" i="0" dirty="0">
                <a:solidFill>
                  <a:srgbClr val="404040"/>
                </a:solidFill>
                <a:effectLst/>
                <a:latin typeface="Inter"/>
              </a:rPr>
              <a:t>prefix</a:t>
            </a:r>
            <a:r>
              <a:rPr lang="en-US" sz="2000" b="0" i="0" dirty="0">
                <a:solidFill>
                  <a:srgbClr val="404040"/>
                </a:solidFill>
                <a:effectLst/>
                <a:latin typeface="Inter"/>
              </a:rPr>
              <a:t> is a shorthand notation for a </a:t>
            </a:r>
            <a:r>
              <a:rPr lang="en-US" sz="2000" b="1" i="0" dirty="0">
                <a:solidFill>
                  <a:srgbClr val="404040"/>
                </a:solidFill>
                <a:effectLst/>
                <a:latin typeface="Inter"/>
              </a:rPr>
              <a:t>namespace URI</a:t>
            </a:r>
            <a:r>
              <a:rPr lang="en-US" sz="2000" b="0" i="0" dirty="0">
                <a:solidFill>
                  <a:srgbClr val="404040"/>
                </a:solidFill>
                <a:effectLst/>
                <a:latin typeface="Inter"/>
              </a:rPr>
              <a:t> (Uniform Resource Identifier). It simplifies writing and reading URIs in the query. For example:</a:t>
            </a:r>
          </a:p>
          <a:p>
            <a:endParaRPr lang="en-US" sz="2000" dirty="0"/>
          </a:p>
        </p:txBody>
      </p:sp>
    </p:spTree>
    <p:extLst>
      <p:ext uri="{BB962C8B-B14F-4D97-AF65-F5344CB8AC3E}">
        <p14:creationId xmlns:p14="http://schemas.microsoft.com/office/powerpoint/2010/main" val="305288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2CF7B3-AA32-4942-946C-4FBA559B5DBF}"/>
              </a:ext>
            </a:extLst>
          </p:cNvPr>
          <p:cNvPicPr>
            <a:picLocks noChangeAspect="1"/>
          </p:cNvPicPr>
          <p:nvPr/>
        </p:nvPicPr>
        <p:blipFill rotWithShape="1">
          <a:blip r:embed="rId2"/>
          <a:srcRect r="7635" b="43228"/>
          <a:stretch/>
        </p:blipFill>
        <p:spPr>
          <a:xfrm>
            <a:off x="76690" y="980009"/>
            <a:ext cx="9014528" cy="2903016"/>
          </a:xfrm>
          <a:prstGeom prst="rect">
            <a:avLst/>
          </a:prstGeom>
        </p:spPr>
      </p:pic>
      <p:pic>
        <p:nvPicPr>
          <p:cNvPr id="6" name="Picture 5">
            <a:extLst>
              <a:ext uri="{FF2B5EF4-FFF2-40B4-BE49-F238E27FC236}">
                <a16:creationId xmlns:a16="http://schemas.microsoft.com/office/drawing/2014/main" id="{B1BB3CB1-738B-4FB9-B097-860FF6C4D618}"/>
              </a:ext>
            </a:extLst>
          </p:cNvPr>
          <p:cNvPicPr>
            <a:picLocks noChangeAspect="1"/>
          </p:cNvPicPr>
          <p:nvPr/>
        </p:nvPicPr>
        <p:blipFill rotWithShape="1">
          <a:blip r:embed="rId2"/>
          <a:srcRect l="5188" t="59792" r="3318"/>
          <a:stretch/>
        </p:blipFill>
        <p:spPr>
          <a:xfrm>
            <a:off x="76690" y="4021811"/>
            <a:ext cx="9085310" cy="2091902"/>
          </a:xfrm>
          <a:prstGeom prst="rect">
            <a:avLst/>
          </a:prstGeom>
        </p:spPr>
      </p:pic>
      <p:pic>
        <p:nvPicPr>
          <p:cNvPr id="7" name="Picture 6">
            <a:extLst>
              <a:ext uri="{FF2B5EF4-FFF2-40B4-BE49-F238E27FC236}">
                <a16:creationId xmlns:a16="http://schemas.microsoft.com/office/drawing/2014/main" id="{FCF60255-D9A4-46D4-A855-D15CC17DB8C8}"/>
              </a:ext>
            </a:extLst>
          </p:cNvPr>
          <p:cNvPicPr>
            <a:picLocks noChangeAspect="1"/>
          </p:cNvPicPr>
          <p:nvPr/>
        </p:nvPicPr>
        <p:blipFill rotWithShape="1">
          <a:blip r:embed="rId2"/>
          <a:srcRect l="7286" t="64997" r="57983" b="7460"/>
          <a:stretch/>
        </p:blipFill>
        <p:spPr>
          <a:xfrm>
            <a:off x="76690" y="4139672"/>
            <a:ext cx="4467264" cy="1856180"/>
          </a:xfrm>
          <a:prstGeom prst="rect">
            <a:avLst/>
          </a:prstGeom>
        </p:spPr>
      </p:pic>
    </p:spTree>
    <p:extLst>
      <p:ext uri="{BB962C8B-B14F-4D97-AF65-F5344CB8AC3E}">
        <p14:creationId xmlns:p14="http://schemas.microsoft.com/office/powerpoint/2010/main" val="536029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8EC955-FEF0-4F83-A735-92177FE5EA43}"/>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2A9B6E52-3C00-45AA-B02E-729A16054BB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81A2935-FF39-41DF-98D4-B5B13F456F88}"/>
              </a:ext>
            </a:extLst>
          </p:cNvPr>
          <p:cNvPicPr>
            <a:picLocks noChangeAspect="1"/>
          </p:cNvPicPr>
          <p:nvPr/>
        </p:nvPicPr>
        <p:blipFill>
          <a:blip r:embed="rId3"/>
          <a:stretch>
            <a:fillRect/>
          </a:stretch>
        </p:blipFill>
        <p:spPr>
          <a:xfrm>
            <a:off x="127000" y="1102497"/>
            <a:ext cx="8890000" cy="4803204"/>
          </a:xfrm>
          <a:prstGeom prst="rect">
            <a:avLst/>
          </a:prstGeom>
        </p:spPr>
      </p:pic>
      <p:pic>
        <p:nvPicPr>
          <p:cNvPr id="6" name="Picture 5">
            <a:extLst>
              <a:ext uri="{FF2B5EF4-FFF2-40B4-BE49-F238E27FC236}">
                <a16:creationId xmlns:a16="http://schemas.microsoft.com/office/drawing/2014/main" id="{61687950-93AD-4F8E-B1CD-239FAF01B3D2}"/>
              </a:ext>
            </a:extLst>
          </p:cNvPr>
          <p:cNvPicPr>
            <a:picLocks noChangeAspect="1"/>
          </p:cNvPicPr>
          <p:nvPr/>
        </p:nvPicPr>
        <p:blipFill rotWithShape="1">
          <a:blip r:embed="rId3"/>
          <a:srcRect l="15429" t="63508" r="40661" b="3173"/>
          <a:stretch/>
        </p:blipFill>
        <p:spPr>
          <a:xfrm>
            <a:off x="0" y="3833962"/>
            <a:ext cx="5969000" cy="2447161"/>
          </a:xfrm>
          <a:prstGeom prst="rect">
            <a:avLst/>
          </a:prstGeom>
        </p:spPr>
      </p:pic>
    </p:spTree>
    <p:extLst>
      <p:ext uri="{BB962C8B-B14F-4D97-AF65-F5344CB8AC3E}">
        <p14:creationId xmlns:p14="http://schemas.microsoft.com/office/powerpoint/2010/main" val="34814798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E91BFE-E9FA-4FF3-BFDA-B33FC4C1AC04}"/>
              </a:ext>
            </a:extLst>
          </p:cNvPr>
          <p:cNvPicPr>
            <a:picLocks noChangeAspect="1"/>
          </p:cNvPicPr>
          <p:nvPr/>
        </p:nvPicPr>
        <p:blipFill>
          <a:blip r:embed="rId2"/>
          <a:stretch>
            <a:fillRect/>
          </a:stretch>
        </p:blipFill>
        <p:spPr>
          <a:xfrm>
            <a:off x="281568" y="1192336"/>
            <a:ext cx="8580864" cy="4473328"/>
          </a:xfrm>
          <a:prstGeom prst="rect">
            <a:avLst/>
          </a:prstGeom>
        </p:spPr>
      </p:pic>
    </p:spTree>
    <p:extLst>
      <p:ext uri="{BB962C8B-B14F-4D97-AF65-F5344CB8AC3E}">
        <p14:creationId xmlns:p14="http://schemas.microsoft.com/office/powerpoint/2010/main" val="340807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1CB68582-BBE2-4F64-8E5F-7C76410784FB}"/>
              </a:ext>
            </a:extLst>
          </p:cNvPr>
          <p:cNvSpPr>
            <a:spLocks noGrp="1" noChangeArrowheads="1"/>
          </p:cNvSpPr>
          <p:nvPr>
            <p:ph type="ctrTitle"/>
          </p:nvPr>
        </p:nvSpPr>
        <p:spPr/>
        <p:txBody>
          <a:bodyPr/>
          <a:lstStyle/>
          <a:p>
            <a:pPr>
              <a:defRPr/>
            </a:pPr>
            <a:r>
              <a:rPr lang="en-US" altLang="en-US" dirty="0">
                <a:effectLst>
                  <a:outerShdw blurRad="38100" dist="38100" dir="2700000" algn="tl">
                    <a:srgbClr val="C0C0C0"/>
                  </a:outerShdw>
                </a:effectLst>
              </a:rPr>
              <a:t>Chapter 8:</a:t>
            </a:r>
            <a:r>
              <a:rPr lang="en-US" dirty="0"/>
              <a:t> Complex Data Types</a:t>
            </a:r>
            <a:endParaRPr lang="en-US" altLang="en-US" dirty="0">
              <a:effectLst>
                <a:outerShdw blurRad="38100" dist="38100" dir="2700000" algn="tl">
                  <a:srgbClr val="C0C0C0"/>
                </a:outerShdw>
              </a:effectLst>
            </a:endParaRPr>
          </a:p>
        </p:txBody>
      </p:sp>
    </p:spTree>
    <p:extLst>
      <p:ext uri="{BB962C8B-B14F-4D97-AF65-F5344CB8AC3E}">
        <p14:creationId xmlns:p14="http://schemas.microsoft.com/office/powerpoint/2010/main" val="4209242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E108-C986-4FC2-ACC1-AFC341CB7C4E}"/>
              </a:ext>
            </a:extLst>
          </p:cNvPr>
          <p:cNvSpPr>
            <a:spLocks noGrp="1"/>
          </p:cNvSpPr>
          <p:nvPr>
            <p:ph type="title"/>
          </p:nvPr>
        </p:nvSpPr>
        <p:spPr/>
        <p:txBody>
          <a:bodyPr/>
          <a:lstStyle/>
          <a:p>
            <a:r>
              <a:rPr lang="en-IN" dirty="0"/>
              <a:t>RDF Representation (Cont.)</a:t>
            </a:r>
          </a:p>
        </p:txBody>
      </p:sp>
      <p:sp>
        <p:nvSpPr>
          <p:cNvPr id="3" name="Content Placeholder 2">
            <a:extLst>
              <a:ext uri="{FF2B5EF4-FFF2-40B4-BE49-F238E27FC236}">
                <a16:creationId xmlns:a16="http://schemas.microsoft.com/office/drawing/2014/main" id="{8C2F847A-D69E-427F-817F-78B8269FAA87}"/>
              </a:ext>
            </a:extLst>
          </p:cNvPr>
          <p:cNvSpPr>
            <a:spLocks noGrp="1"/>
          </p:cNvSpPr>
          <p:nvPr>
            <p:ph idx="1"/>
          </p:nvPr>
        </p:nvSpPr>
        <p:spPr>
          <a:xfrm>
            <a:off x="149225" y="997131"/>
            <a:ext cx="8845550" cy="5743394"/>
          </a:xfrm>
        </p:spPr>
        <p:txBody>
          <a:bodyPr/>
          <a:lstStyle/>
          <a:p>
            <a:r>
              <a:rPr lang="en-IN" sz="2400" dirty="0"/>
              <a:t>RDF widely used as knowledge base representation</a:t>
            </a:r>
          </a:p>
          <a:p>
            <a:pPr lvl="1"/>
            <a:r>
              <a:rPr lang="en-IN" sz="2400" b="1" dirty="0" err="1"/>
              <a:t>DBPedia</a:t>
            </a:r>
            <a:r>
              <a:rPr lang="en-IN" sz="2400" dirty="0"/>
              <a:t>, </a:t>
            </a:r>
            <a:r>
              <a:rPr lang="en-IN" sz="2400" b="1" dirty="0" err="1"/>
              <a:t>Yago</a:t>
            </a:r>
            <a:r>
              <a:rPr lang="en-IN" sz="2400" dirty="0"/>
              <a:t>, </a:t>
            </a:r>
            <a:r>
              <a:rPr lang="en-IN" sz="2400" b="1" dirty="0"/>
              <a:t>Freebase</a:t>
            </a:r>
            <a:r>
              <a:rPr lang="en-IN" sz="2400" dirty="0"/>
              <a:t>, </a:t>
            </a:r>
            <a:r>
              <a:rPr lang="en-IN" sz="2400" b="1" dirty="0" err="1"/>
              <a:t>WikiData</a:t>
            </a:r>
            <a:r>
              <a:rPr lang="en-IN" sz="2400" dirty="0"/>
              <a:t>, ..</a:t>
            </a:r>
          </a:p>
          <a:p>
            <a:r>
              <a:rPr lang="en-IN" sz="2400" b="1" dirty="0">
                <a:solidFill>
                  <a:srgbClr val="002060"/>
                </a:solidFill>
              </a:rPr>
              <a:t>Linked open data </a:t>
            </a:r>
            <a:r>
              <a:rPr lang="en-IN" sz="2400" dirty="0"/>
              <a:t>project aims to connect different knowledge graphs to allow queries to span databases</a:t>
            </a:r>
          </a:p>
        </p:txBody>
      </p:sp>
    </p:spTree>
    <p:extLst>
      <p:ext uri="{BB962C8B-B14F-4D97-AF65-F5344CB8AC3E}">
        <p14:creationId xmlns:p14="http://schemas.microsoft.com/office/powerpoint/2010/main" val="4076233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DAD04-1913-476F-A0F4-4362F9E8A1CD}"/>
              </a:ext>
            </a:extLst>
          </p:cNvPr>
          <p:cNvSpPr>
            <a:spLocks noGrp="1"/>
          </p:cNvSpPr>
          <p:nvPr>
            <p:ph type="title"/>
          </p:nvPr>
        </p:nvSpPr>
        <p:spPr/>
        <p:txBody>
          <a:bodyPr/>
          <a:lstStyle/>
          <a:p>
            <a:r>
              <a:rPr lang="en-US" dirty="0"/>
              <a:t>RDF DATA STORES:</a:t>
            </a:r>
          </a:p>
        </p:txBody>
      </p:sp>
      <p:pic>
        <p:nvPicPr>
          <p:cNvPr id="5" name="Content Placeholder 4">
            <a:extLst>
              <a:ext uri="{FF2B5EF4-FFF2-40B4-BE49-F238E27FC236}">
                <a16:creationId xmlns:a16="http://schemas.microsoft.com/office/drawing/2014/main" id="{0C1BDA69-65A1-41D4-86BF-7826A42752EC}"/>
              </a:ext>
            </a:extLst>
          </p:cNvPr>
          <p:cNvPicPr>
            <a:picLocks noGrp="1" noChangeAspect="1"/>
          </p:cNvPicPr>
          <p:nvPr>
            <p:ph idx="1"/>
          </p:nvPr>
        </p:nvPicPr>
        <p:blipFill>
          <a:blip r:embed="rId3"/>
          <a:stretch>
            <a:fillRect/>
          </a:stretch>
        </p:blipFill>
        <p:spPr>
          <a:xfrm>
            <a:off x="371552" y="1481007"/>
            <a:ext cx="7914358" cy="5034093"/>
          </a:xfrm>
        </p:spPr>
      </p:pic>
      <p:pic>
        <p:nvPicPr>
          <p:cNvPr id="7" name="Picture 6">
            <a:extLst>
              <a:ext uri="{FF2B5EF4-FFF2-40B4-BE49-F238E27FC236}">
                <a16:creationId xmlns:a16="http://schemas.microsoft.com/office/drawing/2014/main" id="{E0CCD8CC-E36A-41E6-B2E2-4B6CFEA6C50F}"/>
              </a:ext>
            </a:extLst>
          </p:cNvPr>
          <p:cNvPicPr>
            <a:picLocks noChangeAspect="1"/>
          </p:cNvPicPr>
          <p:nvPr/>
        </p:nvPicPr>
        <p:blipFill>
          <a:blip r:embed="rId4"/>
          <a:stretch>
            <a:fillRect/>
          </a:stretch>
        </p:blipFill>
        <p:spPr>
          <a:xfrm>
            <a:off x="639737" y="906558"/>
            <a:ext cx="7902625" cy="5121084"/>
          </a:xfrm>
          <a:prstGeom prst="rect">
            <a:avLst/>
          </a:prstGeom>
        </p:spPr>
      </p:pic>
    </p:spTree>
    <p:extLst>
      <p:ext uri="{BB962C8B-B14F-4D97-AF65-F5344CB8AC3E}">
        <p14:creationId xmlns:p14="http://schemas.microsoft.com/office/powerpoint/2010/main" val="3038997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a:t>Object Orientation</a:t>
            </a:r>
          </a:p>
        </p:txBody>
      </p:sp>
      <p:sp>
        <p:nvSpPr>
          <p:cNvPr id="8195" name="Rectangle 3"/>
          <p:cNvSpPr>
            <a:spLocks noGrp="1" noChangeArrowheads="1"/>
          </p:cNvSpPr>
          <p:nvPr>
            <p:ph idx="1"/>
          </p:nvPr>
        </p:nvSpPr>
        <p:spPr>
          <a:xfrm>
            <a:off x="88900" y="889000"/>
            <a:ext cx="8890000" cy="5581469"/>
          </a:xfrm>
        </p:spPr>
        <p:txBody>
          <a:bodyPr/>
          <a:lstStyle/>
          <a:p>
            <a:r>
              <a:rPr lang="en-US" altLang="en-US" sz="2800" b="1" dirty="0">
                <a:solidFill>
                  <a:srgbClr val="002060"/>
                </a:solidFill>
              </a:rPr>
              <a:t>Object-relational data model </a:t>
            </a:r>
            <a:r>
              <a:rPr lang="en-US" altLang="en-US" sz="2800" dirty="0"/>
              <a:t>provides richer type system </a:t>
            </a:r>
          </a:p>
          <a:p>
            <a:pPr lvl="1"/>
            <a:r>
              <a:rPr lang="en-US" altLang="en-US" sz="2800" dirty="0"/>
              <a:t>with complex data types and object orientation</a:t>
            </a:r>
          </a:p>
          <a:p>
            <a:r>
              <a:rPr lang="en-US" altLang="en-US" sz="2800" dirty="0"/>
              <a:t>Applications are often written in </a:t>
            </a:r>
            <a:r>
              <a:rPr lang="en-US" altLang="en-US" sz="2800" b="1" dirty="0"/>
              <a:t>object-oriented programming languages</a:t>
            </a:r>
          </a:p>
          <a:p>
            <a:pPr lvl="1"/>
            <a:r>
              <a:rPr lang="en-US" altLang="en-US" sz="2800" dirty="0"/>
              <a:t>Type system does not match relational type system</a:t>
            </a:r>
          </a:p>
          <a:p>
            <a:pPr lvl="1"/>
            <a:r>
              <a:rPr lang="en-US" altLang="en-US" sz="2800" dirty="0"/>
              <a:t>Switching between imperative language and SQL is troublesome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a:t>Object Orientation</a:t>
            </a:r>
          </a:p>
        </p:txBody>
      </p:sp>
      <p:sp>
        <p:nvSpPr>
          <p:cNvPr id="8195" name="Rectangle 3"/>
          <p:cNvSpPr>
            <a:spLocks noGrp="1" noChangeArrowheads="1"/>
          </p:cNvSpPr>
          <p:nvPr>
            <p:ph idx="1"/>
          </p:nvPr>
        </p:nvSpPr>
        <p:spPr>
          <a:xfrm>
            <a:off x="88900" y="889000"/>
            <a:ext cx="8890000" cy="5581469"/>
          </a:xfrm>
        </p:spPr>
        <p:txBody>
          <a:bodyPr/>
          <a:lstStyle/>
          <a:p>
            <a:r>
              <a:rPr lang="en-US" altLang="en-US" sz="2800" dirty="0"/>
              <a:t>Approaches for integrating object-orientation with databases</a:t>
            </a:r>
          </a:p>
          <a:p>
            <a:pPr lvl="1"/>
            <a:r>
              <a:rPr lang="en-US" altLang="en-US" sz="2800" dirty="0"/>
              <a:t>Build an </a:t>
            </a:r>
            <a:r>
              <a:rPr lang="en-US" altLang="en-US" sz="2800" b="1" dirty="0">
                <a:solidFill>
                  <a:srgbClr val="002060"/>
                </a:solidFill>
              </a:rPr>
              <a:t>object-relational</a:t>
            </a:r>
            <a:r>
              <a:rPr lang="en-US" altLang="en-US" sz="2800" b="1" dirty="0"/>
              <a:t> </a:t>
            </a:r>
            <a:r>
              <a:rPr lang="en-US" altLang="en-US" sz="2800" b="1" dirty="0">
                <a:solidFill>
                  <a:srgbClr val="002060"/>
                </a:solidFill>
              </a:rPr>
              <a:t>database</a:t>
            </a:r>
            <a:r>
              <a:rPr lang="en-US" altLang="en-US" sz="2800" dirty="0"/>
              <a:t>, adding object-oriented features to a relational database</a:t>
            </a:r>
          </a:p>
          <a:p>
            <a:pPr lvl="1"/>
            <a:r>
              <a:rPr lang="en-US" altLang="en-US" sz="2800" dirty="0"/>
              <a:t>Automatically convert data between programming language model and relational model; data conversion specified by </a:t>
            </a:r>
            <a:r>
              <a:rPr lang="en-US" altLang="en-US" sz="2800" b="1" dirty="0">
                <a:solidFill>
                  <a:srgbClr val="002060"/>
                </a:solidFill>
              </a:rPr>
              <a:t>object-relational mapping</a:t>
            </a:r>
          </a:p>
          <a:p>
            <a:pPr lvl="1"/>
            <a:r>
              <a:rPr lang="en-US" altLang="en-US" sz="2800" dirty="0"/>
              <a:t>Build an </a:t>
            </a:r>
            <a:r>
              <a:rPr lang="en-US" altLang="en-US" sz="2800" b="1" dirty="0">
                <a:solidFill>
                  <a:srgbClr val="002060"/>
                </a:solidFill>
              </a:rPr>
              <a:t>object-oriented database </a:t>
            </a:r>
            <a:r>
              <a:rPr lang="en-US" altLang="en-US" sz="2800" dirty="0"/>
              <a:t>that natively supports object-oriented data and direct access from programming language</a:t>
            </a:r>
          </a:p>
        </p:txBody>
      </p:sp>
    </p:spTree>
    <p:extLst>
      <p:ext uri="{BB962C8B-B14F-4D97-AF65-F5344CB8AC3E}">
        <p14:creationId xmlns:p14="http://schemas.microsoft.com/office/powerpoint/2010/main" val="529857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3A79-1DB2-4C5D-AD29-CFCDBF2FEC1C}"/>
              </a:ext>
            </a:extLst>
          </p:cNvPr>
          <p:cNvSpPr>
            <a:spLocks noGrp="1"/>
          </p:cNvSpPr>
          <p:nvPr>
            <p:ph type="title"/>
          </p:nvPr>
        </p:nvSpPr>
        <p:spPr/>
        <p:txBody>
          <a:bodyPr/>
          <a:lstStyle/>
          <a:p>
            <a:r>
              <a:rPr lang="en-US" dirty="0"/>
              <a:t>O</a:t>
            </a:r>
            <a:r>
              <a:rPr lang="en-US" b="1" i="0" dirty="0">
                <a:solidFill>
                  <a:srgbClr val="111111"/>
                </a:solidFill>
                <a:effectLst/>
                <a:latin typeface="-apple-system"/>
              </a:rPr>
              <a:t>bject-Oriented Programming and Databases</a:t>
            </a:r>
            <a:endParaRPr lang="en-US" dirty="0"/>
          </a:p>
        </p:txBody>
      </p:sp>
      <p:sp>
        <p:nvSpPr>
          <p:cNvPr id="3" name="Content Placeholder 2">
            <a:extLst>
              <a:ext uri="{FF2B5EF4-FFF2-40B4-BE49-F238E27FC236}">
                <a16:creationId xmlns:a16="http://schemas.microsoft.com/office/drawing/2014/main" id="{14BC0B58-6BE7-4470-B6A5-00DD7D2619AC}"/>
              </a:ext>
            </a:extLst>
          </p:cNvPr>
          <p:cNvSpPr>
            <a:spLocks noGrp="1"/>
          </p:cNvSpPr>
          <p:nvPr>
            <p:ph idx="1"/>
          </p:nvPr>
        </p:nvSpPr>
        <p:spPr/>
        <p:txBody>
          <a:bodyPr/>
          <a:lstStyle/>
          <a:p>
            <a:pPr algn="l">
              <a:buFont typeface="Arial" panose="020B0604020202020204" pitchFamily="34" charset="0"/>
              <a:buChar char="•"/>
            </a:pPr>
            <a:r>
              <a:rPr lang="en-US" sz="2800" b="1" i="0" dirty="0">
                <a:solidFill>
                  <a:srgbClr val="111111"/>
                </a:solidFill>
                <a:effectLst/>
                <a:latin typeface="-apple-system"/>
              </a:rPr>
              <a:t>Point 1</a:t>
            </a:r>
            <a:r>
              <a:rPr lang="en-US" sz="2800" b="0" i="0" dirty="0">
                <a:solidFill>
                  <a:srgbClr val="111111"/>
                </a:solidFill>
                <a:effectLst/>
                <a:latin typeface="-apple-system"/>
              </a:rPr>
              <a:t>: Many database </a:t>
            </a:r>
            <a:r>
              <a:rPr lang="en-US" sz="2800" b="1" i="0" dirty="0">
                <a:solidFill>
                  <a:srgbClr val="111111"/>
                </a:solidFill>
                <a:effectLst/>
                <a:latin typeface="-apple-system"/>
              </a:rPr>
              <a:t>applications are written using an object-oriented</a:t>
            </a:r>
            <a:r>
              <a:rPr lang="en-US" sz="2800" b="0" i="0" dirty="0">
                <a:solidFill>
                  <a:srgbClr val="111111"/>
                </a:solidFill>
                <a:effectLst/>
                <a:latin typeface="-apple-system"/>
              </a:rPr>
              <a:t> programming language.</a:t>
            </a:r>
          </a:p>
          <a:p>
            <a:pPr marL="742950" lvl="1" indent="-285750" algn="l">
              <a:buFont typeface="Arial" panose="020B0604020202020204" pitchFamily="34" charset="0"/>
              <a:buChar char="•"/>
            </a:pPr>
            <a:r>
              <a:rPr lang="en-US" sz="2800" b="0" i="0" dirty="0">
                <a:solidFill>
                  <a:srgbClr val="111111"/>
                </a:solidFill>
                <a:effectLst/>
                <a:latin typeface="-apple-system"/>
              </a:rPr>
              <a:t>Examples: Java, Python, C++</a:t>
            </a:r>
          </a:p>
          <a:p>
            <a:pPr algn="l">
              <a:buFont typeface="Arial" panose="020B0604020202020204" pitchFamily="34" charset="0"/>
              <a:buChar char="•"/>
            </a:pPr>
            <a:r>
              <a:rPr lang="en-US" sz="2800" b="1" i="0" dirty="0">
                <a:solidFill>
                  <a:srgbClr val="111111"/>
                </a:solidFill>
                <a:effectLst/>
                <a:latin typeface="-apple-system"/>
              </a:rPr>
              <a:t>Point 2</a:t>
            </a:r>
            <a:r>
              <a:rPr lang="en-US" sz="2800" b="0" i="0" dirty="0">
                <a:solidFill>
                  <a:srgbClr val="111111"/>
                </a:solidFill>
                <a:effectLst/>
                <a:latin typeface="-apple-system"/>
              </a:rPr>
              <a:t>: These </a:t>
            </a:r>
            <a:r>
              <a:rPr lang="en-US" sz="2800" b="1" i="0" dirty="0">
                <a:solidFill>
                  <a:srgbClr val="111111"/>
                </a:solidFill>
                <a:effectLst/>
                <a:latin typeface="-apple-system"/>
              </a:rPr>
              <a:t>applications need to store and fetch data </a:t>
            </a:r>
            <a:r>
              <a:rPr lang="en-US" sz="2800" b="0" i="0" dirty="0">
                <a:solidFill>
                  <a:srgbClr val="111111"/>
                </a:solidFill>
                <a:effectLst/>
                <a:latin typeface="-apple-system"/>
              </a:rPr>
              <a:t>from databases.</a:t>
            </a:r>
          </a:p>
          <a:p>
            <a:pPr algn="l">
              <a:buFont typeface="Arial" panose="020B0604020202020204" pitchFamily="34" charset="0"/>
              <a:buChar char="•"/>
            </a:pPr>
            <a:r>
              <a:rPr lang="en-US" sz="2800" b="1" i="0" dirty="0">
                <a:solidFill>
                  <a:srgbClr val="111111"/>
                </a:solidFill>
                <a:effectLst/>
                <a:latin typeface="-apple-system"/>
              </a:rPr>
              <a:t>Point 3</a:t>
            </a:r>
            <a:r>
              <a:rPr lang="en-US" sz="2800" b="0" i="0" dirty="0">
                <a:solidFill>
                  <a:srgbClr val="111111"/>
                </a:solidFill>
                <a:effectLst/>
                <a:latin typeface="-apple-system"/>
              </a:rPr>
              <a:t>: There is a type difference between the native type system of the object-oriented programming language and the relational model supported by databases.</a:t>
            </a:r>
          </a:p>
          <a:p>
            <a:pPr algn="l">
              <a:buFont typeface="Arial" panose="020B0604020202020204" pitchFamily="34" charset="0"/>
              <a:buChar char="•"/>
            </a:pPr>
            <a:r>
              <a:rPr lang="en-US" sz="2800" b="1" i="0" dirty="0">
                <a:solidFill>
                  <a:srgbClr val="111111"/>
                </a:solidFill>
                <a:effectLst/>
                <a:latin typeface="-apple-system"/>
              </a:rPr>
              <a:t>Point 4</a:t>
            </a:r>
            <a:r>
              <a:rPr lang="en-US" sz="2800" b="0" i="0" dirty="0">
                <a:solidFill>
                  <a:srgbClr val="111111"/>
                </a:solidFill>
                <a:effectLst/>
                <a:latin typeface="-apple-system"/>
              </a:rPr>
              <a:t>: Data need to be translated between the two models whenever they are fetched or stored.</a:t>
            </a:r>
          </a:p>
        </p:txBody>
      </p:sp>
    </p:spTree>
    <p:extLst>
      <p:ext uri="{BB962C8B-B14F-4D97-AF65-F5344CB8AC3E}">
        <p14:creationId xmlns:p14="http://schemas.microsoft.com/office/powerpoint/2010/main" val="1245859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39B6-C7D5-41DC-AC2D-83CFC019C6D1}"/>
              </a:ext>
            </a:extLst>
          </p:cNvPr>
          <p:cNvSpPr>
            <a:spLocks noGrp="1"/>
          </p:cNvSpPr>
          <p:nvPr>
            <p:ph type="title"/>
          </p:nvPr>
        </p:nvSpPr>
        <p:spPr/>
        <p:txBody>
          <a:bodyPr/>
          <a:lstStyle/>
          <a:p>
            <a:r>
              <a:rPr lang="en-IN" dirty="0"/>
              <a:t>Object-Relational Database Systems</a:t>
            </a:r>
          </a:p>
        </p:txBody>
      </p:sp>
      <p:sp>
        <p:nvSpPr>
          <p:cNvPr id="3" name="Content Placeholder 2">
            <a:extLst>
              <a:ext uri="{FF2B5EF4-FFF2-40B4-BE49-F238E27FC236}">
                <a16:creationId xmlns:a16="http://schemas.microsoft.com/office/drawing/2014/main" id="{E146B8D0-35C5-434A-8C42-AEEF06BC3001}"/>
              </a:ext>
            </a:extLst>
          </p:cNvPr>
          <p:cNvSpPr>
            <a:spLocks noGrp="1"/>
          </p:cNvSpPr>
          <p:nvPr>
            <p:ph idx="1"/>
          </p:nvPr>
        </p:nvSpPr>
        <p:spPr>
          <a:xfrm>
            <a:off x="127000" y="939800"/>
            <a:ext cx="8718550" cy="5530669"/>
          </a:xfrm>
        </p:spPr>
        <p:txBody>
          <a:bodyPr/>
          <a:lstStyle/>
          <a:p>
            <a:r>
              <a:rPr lang="en-US" sz="2400" dirty="0"/>
              <a:t>SQL allow creation of structured user-defined types:</a:t>
            </a:r>
            <a:endParaRPr lang="en-IN" sz="2400" dirty="0"/>
          </a:p>
          <a:p>
            <a:pPr lvl="1"/>
            <a:r>
              <a:rPr lang="en-US" sz="2400" b="1" dirty="0"/>
              <a:t>create type </a:t>
            </a:r>
            <a:r>
              <a:rPr lang="en-US" sz="2400" i="1" dirty="0"/>
              <a:t>Person</a:t>
            </a:r>
            <a:br>
              <a:rPr lang="en-US" sz="2400" i="1" dirty="0"/>
            </a:br>
            <a:r>
              <a:rPr lang="en-US" sz="2400" i="1" dirty="0"/>
              <a:t>    </a:t>
            </a:r>
            <a:r>
              <a:rPr lang="en-US" sz="2400" dirty="0"/>
              <a:t>(</a:t>
            </a:r>
            <a:r>
              <a:rPr lang="en-US" sz="2400" i="1" dirty="0"/>
              <a:t>ID </a:t>
            </a:r>
            <a:r>
              <a:rPr lang="en-US" sz="2400" b="1" dirty="0"/>
              <a:t>varchar</a:t>
            </a:r>
            <a:r>
              <a:rPr lang="en-US" sz="2400" dirty="0"/>
              <a:t>(20) </a:t>
            </a:r>
            <a:r>
              <a:rPr lang="en-US" sz="2400" b="1" dirty="0"/>
              <a:t>primary key</a:t>
            </a:r>
            <a:r>
              <a:rPr lang="en-US" sz="2400" dirty="0"/>
              <a:t>,</a:t>
            </a:r>
            <a:br>
              <a:rPr lang="en-US" sz="2400" dirty="0"/>
            </a:br>
            <a:r>
              <a:rPr lang="en-US" sz="2400" dirty="0"/>
              <a:t>     </a:t>
            </a:r>
            <a:r>
              <a:rPr lang="en-US" sz="2400" i="1" dirty="0"/>
              <a:t>name </a:t>
            </a:r>
            <a:r>
              <a:rPr lang="en-US" sz="2400" b="1" dirty="0"/>
              <a:t>varchar</a:t>
            </a:r>
            <a:r>
              <a:rPr lang="en-US" sz="2400" dirty="0"/>
              <a:t>(20),</a:t>
            </a:r>
            <a:br>
              <a:rPr lang="en-US" sz="2400" dirty="0"/>
            </a:br>
            <a:r>
              <a:rPr lang="en-US" sz="2400" dirty="0"/>
              <a:t>     </a:t>
            </a:r>
            <a:r>
              <a:rPr lang="en-US" sz="2400" i="1" dirty="0"/>
              <a:t>address </a:t>
            </a:r>
            <a:r>
              <a:rPr lang="en-US" sz="2400" b="1" dirty="0"/>
              <a:t>varchar</a:t>
            </a:r>
            <a:r>
              <a:rPr lang="en-US" sz="2400" dirty="0"/>
              <a:t>(20))  </a:t>
            </a:r>
            <a:r>
              <a:rPr lang="en-US" sz="2400" b="1" dirty="0"/>
              <a:t>ref from</a:t>
            </a:r>
            <a:r>
              <a:rPr lang="en-US" sz="2400" dirty="0"/>
              <a:t>(</a:t>
            </a:r>
            <a:r>
              <a:rPr lang="en-US" sz="2400" i="1" dirty="0"/>
              <a:t>ID</a:t>
            </a:r>
            <a:r>
              <a:rPr lang="en-US" sz="2400" dirty="0"/>
              <a:t>); </a:t>
            </a:r>
          </a:p>
          <a:p>
            <a:pPr lvl="1"/>
            <a:r>
              <a:rPr lang="en-US" sz="2400" b="1" dirty="0"/>
              <a:t>create table </a:t>
            </a:r>
            <a:r>
              <a:rPr lang="en-US" sz="2400" i="1" dirty="0"/>
              <a:t>people </a:t>
            </a:r>
            <a:r>
              <a:rPr lang="en-US" sz="2400" b="1" dirty="0"/>
              <a:t>of </a:t>
            </a:r>
            <a:r>
              <a:rPr lang="en-US" sz="2400" i="1" dirty="0"/>
              <a:t>Person</a:t>
            </a:r>
            <a:r>
              <a:rPr lang="en-US" sz="2400" dirty="0"/>
              <a:t>;</a:t>
            </a:r>
          </a:p>
          <a:p>
            <a:r>
              <a:rPr lang="en-US" sz="2400" dirty="0"/>
              <a:t>Then we create a new person as follows:</a:t>
            </a:r>
          </a:p>
          <a:p>
            <a:pPr lvl="1"/>
            <a:r>
              <a:rPr lang="en-US" sz="2400" b="1" dirty="0"/>
              <a:t>insert into </a:t>
            </a:r>
            <a:r>
              <a:rPr lang="en-US" sz="2400" dirty="0"/>
              <a:t>people (ID, name, address) </a:t>
            </a:r>
            <a:r>
              <a:rPr lang="en-US" sz="2400" b="1" dirty="0"/>
              <a:t>values</a:t>
            </a:r>
            <a:r>
              <a:rPr lang="en-US" sz="2400" dirty="0"/>
              <a:t> ('12345', 'Srinivasan', '23 Coyote Run')</a:t>
            </a:r>
            <a:br>
              <a:rPr lang="en-US" sz="2400" dirty="0"/>
            </a:br>
            <a:endParaRPr lang="en-IN" sz="2400" dirty="0"/>
          </a:p>
        </p:txBody>
      </p:sp>
    </p:spTree>
    <p:extLst>
      <p:ext uri="{BB962C8B-B14F-4D97-AF65-F5344CB8AC3E}">
        <p14:creationId xmlns:p14="http://schemas.microsoft.com/office/powerpoint/2010/main" val="9783135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39B6-C7D5-41DC-AC2D-83CFC019C6D1}"/>
              </a:ext>
            </a:extLst>
          </p:cNvPr>
          <p:cNvSpPr>
            <a:spLocks noGrp="1"/>
          </p:cNvSpPr>
          <p:nvPr>
            <p:ph type="title"/>
          </p:nvPr>
        </p:nvSpPr>
        <p:spPr/>
        <p:txBody>
          <a:bodyPr/>
          <a:lstStyle/>
          <a:p>
            <a:r>
              <a:rPr lang="en-IN" dirty="0"/>
              <a:t>Object-Relational Database Systems</a:t>
            </a:r>
          </a:p>
        </p:txBody>
      </p:sp>
      <p:sp>
        <p:nvSpPr>
          <p:cNvPr id="3" name="Content Placeholder 2">
            <a:extLst>
              <a:ext uri="{FF2B5EF4-FFF2-40B4-BE49-F238E27FC236}">
                <a16:creationId xmlns:a16="http://schemas.microsoft.com/office/drawing/2014/main" id="{E146B8D0-35C5-434A-8C42-AEEF06BC3001}"/>
              </a:ext>
            </a:extLst>
          </p:cNvPr>
          <p:cNvSpPr>
            <a:spLocks noGrp="1"/>
          </p:cNvSpPr>
          <p:nvPr>
            <p:ph idx="1"/>
          </p:nvPr>
        </p:nvSpPr>
        <p:spPr>
          <a:xfrm>
            <a:off x="120374" y="800652"/>
            <a:ext cx="9017000" cy="5939873"/>
          </a:xfrm>
        </p:spPr>
        <p:txBody>
          <a:bodyPr/>
          <a:lstStyle/>
          <a:p>
            <a:r>
              <a:rPr lang="en-US" sz="2800" dirty="0"/>
              <a:t>Table user types</a:t>
            </a:r>
            <a:endParaRPr lang="en-US" sz="2800" b="1" dirty="0"/>
          </a:p>
          <a:p>
            <a:pPr lvl="1"/>
            <a:r>
              <a:rPr lang="en-US" sz="2800" b="1" dirty="0"/>
              <a:t> create type </a:t>
            </a:r>
            <a:r>
              <a:rPr lang="en-US" sz="2800" i="1" u="sng" dirty="0"/>
              <a:t>interest</a:t>
            </a:r>
            <a:r>
              <a:rPr lang="en-US" sz="2800" i="1" dirty="0"/>
              <a:t> </a:t>
            </a:r>
            <a:r>
              <a:rPr lang="fa-IR" sz="2800" i="1" dirty="0"/>
              <a:t> </a:t>
            </a:r>
            <a:r>
              <a:rPr lang="en-US" sz="2800" b="1" dirty="0"/>
              <a:t>as table </a:t>
            </a:r>
            <a:r>
              <a:rPr lang="en-US" sz="2800" dirty="0"/>
              <a:t>(</a:t>
            </a:r>
            <a:br>
              <a:rPr lang="en-US" sz="2800" dirty="0"/>
            </a:br>
            <a:r>
              <a:rPr lang="en-US" sz="2800" dirty="0"/>
              <a:t>     </a:t>
            </a:r>
            <a:r>
              <a:rPr lang="en-US" sz="2800" i="1" dirty="0"/>
              <a:t>topic </a:t>
            </a:r>
            <a:r>
              <a:rPr lang="en-US" sz="2800" b="1" dirty="0"/>
              <a:t>varchar</a:t>
            </a:r>
            <a:r>
              <a:rPr lang="en-US" sz="2800" dirty="0"/>
              <a:t>(20),</a:t>
            </a:r>
            <a:br>
              <a:rPr lang="en-US" sz="2800" dirty="0"/>
            </a:br>
            <a:r>
              <a:rPr lang="en-US" sz="2800" dirty="0"/>
              <a:t>     </a:t>
            </a:r>
            <a:r>
              <a:rPr lang="en-US" sz="2800" i="1" dirty="0" err="1"/>
              <a:t>degree_of_interest</a:t>
            </a:r>
            <a:r>
              <a:rPr lang="en-US" sz="2800" i="1" dirty="0"/>
              <a:t> </a:t>
            </a:r>
            <a:r>
              <a:rPr lang="fa-IR" sz="2800" i="1" dirty="0"/>
              <a:t> </a:t>
            </a:r>
            <a:r>
              <a:rPr lang="en-US" sz="2800" b="1" dirty="0"/>
              <a:t>int</a:t>
            </a:r>
            <a:r>
              <a:rPr lang="en-US" sz="2800" dirty="0"/>
              <a:t>);</a:t>
            </a:r>
            <a:endParaRPr lang="fa-IR" sz="2800" dirty="0"/>
          </a:p>
          <a:p>
            <a:pPr lvl="1"/>
            <a:r>
              <a:rPr lang="en-US" sz="2800" dirty="0"/>
              <a:t>SQL Server allows table-valued types(e.g., </a:t>
            </a:r>
            <a:r>
              <a:rPr lang="en-US" sz="2800" u="sng" dirty="0"/>
              <a:t>interest </a:t>
            </a:r>
            <a:r>
              <a:rPr lang="en-US" sz="2800" dirty="0"/>
              <a:t>type) to be declared as shown in the following example:</a:t>
            </a:r>
            <a:br>
              <a:rPr lang="en-US" sz="2800" dirty="0"/>
            </a:br>
            <a:r>
              <a:rPr lang="en-US" sz="2800" b="1" dirty="0"/>
              <a:t>create table </a:t>
            </a:r>
            <a:r>
              <a:rPr lang="en-US" sz="2800" i="1" dirty="0"/>
              <a:t>users </a:t>
            </a:r>
            <a:r>
              <a:rPr lang="en-US" sz="2800" dirty="0"/>
              <a:t>(</a:t>
            </a:r>
            <a:br>
              <a:rPr lang="en-US" sz="2800" dirty="0"/>
            </a:br>
            <a:r>
              <a:rPr lang="en-US" sz="2800" dirty="0"/>
              <a:t>     </a:t>
            </a:r>
            <a:r>
              <a:rPr lang="en-US" sz="2800" i="1" dirty="0"/>
              <a:t>ID </a:t>
            </a:r>
            <a:r>
              <a:rPr lang="en-US" sz="2800" b="1" dirty="0"/>
              <a:t>varchar</a:t>
            </a:r>
            <a:r>
              <a:rPr lang="en-US" sz="2800" dirty="0"/>
              <a:t>(20),</a:t>
            </a:r>
            <a:br>
              <a:rPr lang="en-US" sz="2800" dirty="0"/>
            </a:br>
            <a:r>
              <a:rPr lang="en-US" sz="2800" dirty="0"/>
              <a:t>     </a:t>
            </a:r>
            <a:r>
              <a:rPr lang="en-US" sz="2800" i="1" dirty="0"/>
              <a:t>name </a:t>
            </a:r>
            <a:r>
              <a:rPr lang="en-US" sz="2800" b="1" dirty="0"/>
              <a:t>varchar</a:t>
            </a:r>
            <a:r>
              <a:rPr lang="en-US" sz="2800" dirty="0"/>
              <a:t>(20),</a:t>
            </a:r>
            <a:br>
              <a:rPr lang="en-US" sz="2800" dirty="0"/>
            </a:br>
            <a:r>
              <a:rPr lang="en-US" sz="2800" dirty="0"/>
              <a:t>     </a:t>
            </a:r>
            <a:r>
              <a:rPr lang="en-US" sz="2800" i="1" dirty="0"/>
              <a:t>interests </a:t>
            </a:r>
            <a:r>
              <a:rPr lang="en-US" sz="2800" b="1" i="1" u="sng" dirty="0"/>
              <a:t>interest</a:t>
            </a:r>
            <a:r>
              <a:rPr lang="en-US" sz="2800" dirty="0"/>
              <a:t>); </a:t>
            </a:r>
          </a:p>
          <a:p>
            <a:r>
              <a:rPr lang="en-US" sz="2800" dirty="0"/>
              <a:t>Array, multiset data types also supported by many databases</a:t>
            </a:r>
            <a:br>
              <a:rPr lang="en-US" sz="2800" dirty="0"/>
            </a:br>
            <a:br>
              <a:rPr lang="en-US" sz="2800" dirty="0"/>
            </a:br>
            <a:endParaRPr lang="en-IN" sz="2800" dirty="0"/>
          </a:p>
        </p:txBody>
      </p:sp>
    </p:spTree>
    <p:extLst>
      <p:ext uri="{BB962C8B-B14F-4D97-AF65-F5344CB8AC3E}">
        <p14:creationId xmlns:p14="http://schemas.microsoft.com/office/powerpoint/2010/main" val="13470264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90A0-F43B-40E1-9110-A29687F6EACA}"/>
              </a:ext>
            </a:extLst>
          </p:cNvPr>
          <p:cNvSpPr>
            <a:spLocks noGrp="1"/>
          </p:cNvSpPr>
          <p:nvPr>
            <p:ph type="title"/>
          </p:nvPr>
        </p:nvSpPr>
        <p:spPr/>
        <p:txBody>
          <a:bodyPr/>
          <a:lstStyle/>
          <a:p>
            <a:r>
              <a:rPr lang="en-IN" dirty="0"/>
              <a:t>Type and Table Inheritance</a:t>
            </a:r>
          </a:p>
        </p:txBody>
      </p:sp>
      <p:sp>
        <p:nvSpPr>
          <p:cNvPr id="3" name="Content Placeholder 2">
            <a:extLst>
              <a:ext uri="{FF2B5EF4-FFF2-40B4-BE49-F238E27FC236}">
                <a16:creationId xmlns:a16="http://schemas.microsoft.com/office/drawing/2014/main" id="{F60B3812-4BFE-4790-8FE3-3C4A03413E0F}"/>
              </a:ext>
            </a:extLst>
          </p:cNvPr>
          <p:cNvSpPr>
            <a:spLocks noGrp="1"/>
          </p:cNvSpPr>
          <p:nvPr>
            <p:ph idx="1"/>
          </p:nvPr>
        </p:nvSpPr>
        <p:spPr>
          <a:xfrm>
            <a:off x="88900" y="888999"/>
            <a:ext cx="8953500" cy="5581469"/>
          </a:xfrm>
        </p:spPr>
        <p:txBody>
          <a:bodyPr/>
          <a:lstStyle/>
          <a:p>
            <a:r>
              <a:rPr lang="en-IN" sz="2400" dirty="0"/>
              <a:t>Type </a:t>
            </a:r>
            <a:r>
              <a:rPr lang="en-IN" sz="2400" b="1" dirty="0"/>
              <a:t>inheritance</a:t>
            </a:r>
          </a:p>
          <a:p>
            <a:pPr lvl="1"/>
            <a:r>
              <a:rPr lang="en-US" sz="2400" b="1" dirty="0"/>
              <a:t>create type </a:t>
            </a:r>
            <a:r>
              <a:rPr lang="en-US" sz="2400" i="1" dirty="0"/>
              <a:t>Person</a:t>
            </a:r>
            <a:br>
              <a:rPr lang="en-US" sz="2400" i="1" dirty="0"/>
            </a:br>
            <a:r>
              <a:rPr lang="en-US" sz="2400" i="1" dirty="0"/>
              <a:t>    </a:t>
            </a:r>
            <a:r>
              <a:rPr lang="en-US" sz="2400" dirty="0"/>
              <a:t>(</a:t>
            </a:r>
            <a:r>
              <a:rPr lang="en-US" sz="2400" i="1" dirty="0"/>
              <a:t>ID </a:t>
            </a:r>
            <a:r>
              <a:rPr lang="en-US" sz="2400" b="1" dirty="0"/>
              <a:t>varchar</a:t>
            </a:r>
            <a:r>
              <a:rPr lang="en-US" sz="2400" dirty="0"/>
              <a:t>(20) </a:t>
            </a:r>
            <a:r>
              <a:rPr lang="en-US" sz="2400" b="1" dirty="0"/>
              <a:t>primary key</a:t>
            </a:r>
            <a:r>
              <a:rPr lang="en-US" sz="2400" dirty="0"/>
              <a:t>,</a:t>
            </a:r>
            <a:br>
              <a:rPr lang="en-US" sz="2400" dirty="0"/>
            </a:br>
            <a:r>
              <a:rPr lang="en-US" sz="2400" dirty="0"/>
              <a:t>     </a:t>
            </a:r>
            <a:r>
              <a:rPr lang="en-US" sz="2400" i="1" dirty="0"/>
              <a:t>name </a:t>
            </a:r>
            <a:r>
              <a:rPr lang="en-US" sz="2400" b="1" dirty="0"/>
              <a:t>varchar</a:t>
            </a:r>
            <a:r>
              <a:rPr lang="en-US" sz="2400" dirty="0"/>
              <a:t>(20),</a:t>
            </a:r>
            <a:br>
              <a:rPr lang="en-US" sz="2400" dirty="0"/>
            </a:br>
            <a:r>
              <a:rPr lang="en-US" sz="2400" dirty="0"/>
              <a:t>     </a:t>
            </a:r>
            <a:r>
              <a:rPr lang="en-US" sz="2400" i="1" dirty="0"/>
              <a:t>address </a:t>
            </a:r>
            <a:r>
              <a:rPr lang="en-US" sz="2400" b="1" dirty="0"/>
              <a:t>varchar</a:t>
            </a:r>
            <a:r>
              <a:rPr lang="en-US" sz="2400" dirty="0"/>
              <a:t>(20))  </a:t>
            </a:r>
            <a:r>
              <a:rPr lang="en-US" sz="2400" b="1" dirty="0"/>
              <a:t>ref from</a:t>
            </a:r>
            <a:r>
              <a:rPr lang="en-US" sz="2400" dirty="0"/>
              <a:t>(</a:t>
            </a:r>
            <a:r>
              <a:rPr lang="en-US" sz="2400" i="1" dirty="0"/>
              <a:t>ID</a:t>
            </a:r>
            <a:r>
              <a:rPr lang="en-US" sz="2400" dirty="0"/>
              <a:t>);  </a:t>
            </a:r>
            <a:br>
              <a:rPr lang="en-US" sz="2400" dirty="0"/>
            </a:br>
            <a:r>
              <a:rPr lang="en-US" sz="2400" dirty="0"/>
              <a:t>We want to store extra information in the database about people who are students</a:t>
            </a:r>
            <a:endParaRPr lang="en-IN" sz="2400" dirty="0"/>
          </a:p>
          <a:p>
            <a:pPr lvl="1"/>
            <a:r>
              <a:rPr lang="en-US" sz="2400" b="1" dirty="0"/>
              <a:t>create type </a:t>
            </a:r>
            <a:r>
              <a:rPr lang="en-US" sz="2400" i="1" dirty="0"/>
              <a:t>Student </a:t>
            </a:r>
            <a:r>
              <a:rPr lang="en-US" sz="2400" b="1" dirty="0"/>
              <a:t>under </a:t>
            </a:r>
            <a:r>
              <a:rPr lang="en-US" sz="2400" i="1" dirty="0"/>
              <a:t>Person</a:t>
            </a:r>
            <a:br>
              <a:rPr lang="en-US" sz="2400" i="1" dirty="0"/>
            </a:br>
            <a:r>
              <a:rPr lang="en-US" sz="2400" dirty="0"/>
              <a:t>(</a:t>
            </a:r>
            <a:r>
              <a:rPr lang="en-US" sz="2400" i="1" dirty="0"/>
              <a:t>degree </a:t>
            </a:r>
            <a:r>
              <a:rPr lang="en-US" sz="2400" b="1" dirty="0"/>
              <a:t>varchar</a:t>
            </a:r>
            <a:r>
              <a:rPr lang="en-US" sz="2400" dirty="0"/>
              <a:t>(20)) ;</a:t>
            </a:r>
            <a:br>
              <a:rPr lang="en-US" sz="2400" dirty="0"/>
            </a:br>
            <a:r>
              <a:rPr lang="en-US" sz="2400" b="1" dirty="0"/>
              <a:t>create type </a:t>
            </a:r>
            <a:r>
              <a:rPr lang="en-US" sz="2400" i="1" dirty="0"/>
              <a:t>Teacher </a:t>
            </a:r>
            <a:r>
              <a:rPr lang="en-US" sz="2400" b="1" dirty="0"/>
              <a:t>under </a:t>
            </a:r>
            <a:r>
              <a:rPr lang="en-US" sz="2400" i="1" dirty="0"/>
              <a:t>Person</a:t>
            </a:r>
            <a:br>
              <a:rPr lang="en-US" sz="2400" i="1" dirty="0"/>
            </a:br>
            <a:r>
              <a:rPr lang="en-US" sz="2400" dirty="0"/>
              <a:t>(</a:t>
            </a:r>
            <a:r>
              <a:rPr lang="en-US" sz="2400" i="1" dirty="0"/>
              <a:t>salary </a:t>
            </a:r>
            <a:r>
              <a:rPr lang="en-US" sz="2400" b="1" dirty="0"/>
              <a:t>integer</a:t>
            </a:r>
            <a:r>
              <a:rPr lang="en-US" sz="2400" dirty="0"/>
              <a:t>);</a:t>
            </a:r>
          </a:p>
          <a:p>
            <a:pPr lvl="1"/>
            <a:r>
              <a:rPr lang="en-US" sz="2400" dirty="0"/>
              <a:t>Both Student and Teacher inherit the attributes of Person</a:t>
            </a:r>
            <a:br>
              <a:rPr lang="en-US" sz="2400" dirty="0"/>
            </a:br>
            <a:endParaRPr lang="en-IN" sz="2400" dirty="0"/>
          </a:p>
        </p:txBody>
      </p:sp>
    </p:spTree>
    <p:extLst>
      <p:ext uri="{BB962C8B-B14F-4D97-AF65-F5344CB8AC3E}">
        <p14:creationId xmlns:p14="http://schemas.microsoft.com/office/powerpoint/2010/main" val="971133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90A0-F43B-40E1-9110-A29687F6EACA}"/>
              </a:ext>
            </a:extLst>
          </p:cNvPr>
          <p:cNvSpPr>
            <a:spLocks noGrp="1"/>
          </p:cNvSpPr>
          <p:nvPr>
            <p:ph type="title"/>
          </p:nvPr>
        </p:nvSpPr>
        <p:spPr/>
        <p:txBody>
          <a:bodyPr/>
          <a:lstStyle/>
          <a:p>
            <a:r>
              <a:rPr lang="en-IN" dirty="0"/>
              <a:t>Type and Table Inheritance</a:t>
            </a:r>
          </a:p>
        </p:txBody>
      </p:sp>
      <p:sp>
        <p:nvSpPr>
          <p:cNvPr id="3" name="Content Placeholder 2">
            <a:extLst>
              <a:ext uri="{FF2B5EF4-FFF2-40B4-BE49-F238E27FC236}">
                <a16:creationId xmlns:a16="http://schemas.microsoft.com/office/drawing/2014/main" id="{F60B3812-4BFE-4790-8FE3-3C4A03413E0F}"/>
              </a:ext>
            </a:extLst>
          </p:cNvPr>
          <p:cNvSpPr>
            <a:spLocks noGrp="1"/>
          </p:cNvSpPr>
          <p:nvPr>
            <p:ph idx="1"/>
          </p:nvPr>
        </p:nvSpPr>
        <p:spPr>
          <a:xfrm>
            <a:off x="88900" y="888999"/>
            <a:ext cx="8953500" cy="5581469"/>
          </a:xfrm>
        </p:spPr>
        <p:txBody>
          <a:bodyPr/>
          <a:lstStyle/>
          <a:p>
            <a:r>
              <a:rPr lang="en-US" sz="2400"/>
              <a:t>Table inheritance syntax in PostgreSQL and oracle</a:t>
            </a:r>
          </a:p>
          <a:p>
            <a:pPr lvl="1"/>
            <a:r>
              <a:rPr lang="en-US" sz="2400" b="1"/>
              <a:t>create table </a:t>
            </a:r>
            <a:r>
              <a:rPr lang="en-US" sz="2400" i="1"/>
              <a:t>students</a:t>
            </a:r>
            <a:br>
              <a:rPr lang="en-US" sz="2400" i="1"/>
            </a:br>
            <a:r>
              <a:rPr lang="en-US" sz="2400" i="1"/>
              <a:t>    </a:t>
            </a:r>
            <a:r>
              <a:rPr lang="en-US" sz="2400"/>
              <a:t>(</a:t>
            </a:r>
            <a:r>
              <a:rPr lang="en-US" sz="2400" i="1"/>
              <a:t>degree </a:t>
            </a:r>
            <a:r>
              <a:rPr lang="en-US" sz="2400" b="1"/>
              <a:t>varchar</a:t>
            </a:r>
            <a:r>
              <a:rPr lang="en-US" sz="2400"/>
              <a:t>(20))</a:t>
            </a:r>
            <a:br>
              <a:rPr lang="en-US" sz="2400"/>
            </a:br>
            <a:r>
              <a:rPr lang="en-US" sz="2400"/>
              <a:t>    </a:t>
            </a:r>
            <a:r>
              <a:rPr lang="en-US" sz="2400" b="1"/>
              <a:t>inherits </a:t>
            </a:r>
            <a:r>
              <a:rPr lang="en-US" sz="2400" i="1"/>
              <a:t>people</a:t>
            </a:r>
            <a:r>
              <a:rPr lang="en-US" sz="2400"/>
              <a:t>;</a:t>
            </a:r>
            <a:br>
              <a:rPr lang="en-US" sz="2400"/>
            </a:br>
            <a:r>
              <a:rPr lang="en-US" sz="2400" b="1"/>
              <a:t>create table </a:t>
            </a:r>
            <a:r>
              <a:rPr lang="en-US" sz="2400" i="1"/>
              <a:t>teachers</a:t>
            </a:r>
            <a:br>
              <a:rPr lang="en-US" sz="2400" i="1"/>
            </a:br>
            <a:r>
              <a:rPr lang="en-US" sz="2400" i="1"/>
              <a:t>    </a:t>
            </a:r>
            <a:r>
              <a:rPr lang="en-US" sz="2400"/>
              <a:t>(</a:t>
            </a:r>
            <a:r>
              <a:rPr lang="en-US" sz="2400" i="1"/>
              <a:t>salary </a:t>
            </a:r>
            <a:r>
              <a:rPr lang="en-US" sz="2400" b="1"/>
              <a:t>integer</a:t>
            </a:r>
            <a:r>
              <a:rPr lang="en-US" sz="2400"/>
              <a:t>)</a:t>
            </a:r>
            <a:br>
              <a:rPr lang="en-US" sz="2400"/>
            </a:br>
            <a:r>
              <a:rPr lang="en-US" sz="2400"/>
              <a:t>    </a:t>
            </a:r>
            <a:r>
              <a:rPr lang="en-US" sz="2400" b="1"/>
              <a:t>inherits </a:t>
            </a:r>
            <a:r>
              <a:rPr lang="en-US" sz="2400" i="1"/>
              <a:t>people</a:t>
            </a:r>
            <a:r>
              <a:rPr lang="en-US" sz="2400"/>
              <a:t>; </a:t>
            </a:r>
          </a:p>
          <a:p>
            <a:pPr lvl="1"/>
            <a:r>
              <a:rPr lang="en-US" sz="2400" b="1"/>
              <a:t>create table </a:t>
            </a:r>
            <a:r>
              <a:rPr lang="en-US" sz="2400" i="1"/>
              <a:t>people </a:t>
            </a:r>
            <a:r>
              <a:rPr lang="en-US" sz="2400" b="1"/>
              <a:t>of </a:t>
            </a:r>
            <a:r>
              <a:rPr lang="en-US" sz="2400" i="1"/>
              <a:t>Person</a:t>
            </a:r>
            <a:r>
              <a:rPr lang="en-US" sz="2400"/>
              <a:t>;</a:t>
            </a:r>
            <a:br>
              <a:rPr lang="en-US" sz="2400"/>
            </a:br>
            <a:r>
              <a:rPr lang="en-US" sz="2400" b="1"/>
              <a:t>create table </a:t>
            </a:r>
            <a:r>
              <a:rPr lang="en-US" sz="2400" i="1"/>
              <a:t>students </a:t>
            </a:r>
            <a:r>
              <a:rPr lang="en-US" sz="2400" b="1"/>
              <a:t>of </a:t>
            </a:r>
            <a:r>
              <a:rPr lang="en-US" sz="2400" i="1"/>
              <a:t>Student</a:t>
            </a:r>
            <a:br>
              <a:rPr lang="en-US" sz="2400" i="1"/>
            </a:br>
            <a:r>
              <a:rPr lang="en-US" sz="2400" i="1"/>
              <a:t>    </a:t>
            </a:r>
            <a:r>
              <a:rPr lang="en-US" sz="2400" b="1"/>
              <a:t>under </a:t>
            </a:r>
            <a:r>
              <a:rPr lang="en-US" sz="2400" i="1"/>
              <a:t>people</a:t>
            </a:r>
            <a:r>
              <a:rPr lang="en-US" sz="2400"/>
              <a:t>;</a:t>
            </a:r>
            <a:br>
              <a:rPr lang="en-US" sz="2400"/>
            </a:br>
            <a:r>
              <a:rPr lang="en-US" sz="2400" b="1"/>
              <a:t>create table </a:t>
            </a:r>
            <a:r>
              <a:rPr lang="en-US" sz="2400" i="1"/>
              <a:t>teachers </a:t>
            </a:r>
            <a:r>
              <a:rPr lang="en-US" sz="2400" b="1"/>
              <a:t>of </a:t>
            </a:r>
            <a:r>
              <a:rPr lang="en-US" sz="2400" i="1"/>
              <a:t>Teacher</a:t>
            </a:r>
            <a:br>
              <a:rPr lang="en-US" sz="2400" i="1"/>
            </a:br>
            <a:r>
              <a:rPr lang="en-US" sz="2400" i="1"/>
              <a:t>    </a:t>
            </a:r>
            <a:r>
              <a:rPr lang="en-US" sz="2400" b="1"/>
              <a:t>under </a:t>
            </a:r>
            <a:r>
              <a:rPr lang="en-US" sz="2400" i="1"/>
              <a:t>people</a:t>
            </a:r>
            <a:r>
              <a:rPr lang="en-US" sz="2400"/>
              <a:t>; </a:t>
            </a:r>
            <a:br>
              <a:rPr lang="en-US" sz="2400"/>
            </a:br>
            <a:br>
              <a:rPr lang="en-US" sz="2400"/>
            </a:br>
            <a:endParaRPr lang="en-IN" sz="2400" dirty="0"/>
          </a:p>
        </p:txBody>
      </p:sp>
      <p:sp>
        <p:nvSpPr>
          <p:cNvPr id="5" name="Content Placeholder 2">
            <a:extLst>
              <a:ext uri="{FF2B5EF4-FFF2-40B4-BE49-F238E27FC236}">
                <a16:creationId xmlns:a16="http://schemas.microsoft.com/office/drawing/2014/main" id="{1B30FC76-306B-4A93-B420-82D5F6D6DCAB}"/>
              </a:ext>
            </a:extLst>
          </p:cNvPr>
          <p:cNvSpPr txBox="1">
            <a:spLocks/>
          </p:cNvSpPr>
          <p:nvPr/>
        </p:nvSpPr>
        <p:spPr bwMode="auto">
          <a:xfrm>
            <a:off x="88900" y="5724631"/>
            <a:ext cx="8953500" cy="74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lr>
                <a:srgbClr val="002060"/>
              </a:buClr>
              <a:buSzPct val="110000"/>
              <a:buFont typeface="Wingdings" panose="05000000000000000000" pitchFamily="2" charset="2"/>
              <a:buChar char="§"/>
              <a:defRPr kumimoji="1" sz="1700">
                <a:solidFill>
                  <a:schemeClr val="tx1"/>
                </a:solidFill>
                <a:latin typeface="+mn-lt"/>
                <a:ea typeface="MS PGothic" charset="0"/>
                <a:cs typeface="MS PGothic" charset="0"/>
              </a:defRPr>
            </a:lvl1pPr>
            <a:lvl2pPr marL="742950" indent="-285750" algn="l" rtl="0" eaLnBrk="1" fontAlgn="base" hangingPunct="1">
              <a:spcBef>
                <a:spcPct val="35000"/>
              </a:spcBef>
              <a:spcAft>
                <a:spcPct val="0"/>
              </a:spcAft>
              <a:buClr>
                <a:srgbClr val="FF9933"/>
              </a:buClr>
              <a:buSzPct val="110000"/>
              <a:buFont typeface="Arial" panose="020B0604020202020204" pitchFamily="34" charset="0"/>
              <a:buChar char="•"/>
              <a:defRPr kumimoji="1" sz="1700">
                <a:solidFill>
                  <a:schemeClr val="tx1"/>
                </a:solidFill>
                <a:latin typeface="+mn-lt"/>
                <a:ea typeface="MS PGothic" charset="0"/>
                <a:cs typeface="MS PGothic" charset="0"/>
              </a:defRPr>
            </a:lvl2pPr>
            <a:lvl3pPr marL="1085850" indent="-228600" algn="l" rtl="0" eaLnBrk="1" fontAlgn="base" hangingPunct="1">
              <a:spcBef>
                <a:spcPct val="35000"/>
              </a:spcBef>
              <a:spcAft>
                <a:spcPct val="0"/>
              </a:spcAft>
              <a:buClr>
                <a:srgbClr val="33CC33"/>
              </a:buClr>
              <a:buSzPct val="100000"/>
              <a:buFont typeface="Wingdings" panose="05000000000000000000" pitchFamily="2" charset="2"/>
              <a:buChar char="§"/>
              <a:defRPr kumimoji="1" sz="1700">
                <a:solidFill>
                  <a:schemeClr val="tx1"/>
                </a:solidFill>
                <a:latin typeface="+mn-lt"/>
                <a:ea typeface="MS PGothic" charset="0"/>
                <a:cs typeface="MS PGothic" charset="0"/>
              </a:defRPr>
            </a:lvl3pPr>
            <a:lvl4pPr marL="1428750" indent="-228600" algn="l" rtl="0" eaLnBrk="1" fontAlgn="base" hangingPunct="1">
              <a:spcBef>
                <a:spcPct val="35000"/>
              </a:spcBef>
              <a:spcAft>
                <a:spcPct val="0"/>
              </a:spcAft>
              <a:buClr>
                <a:schemeClr val="hlink"/>
              </a:buClr>
              <a:buFont typeface="Arial" panose="020B0604020202020204" pitchFamily="34" charset="0"/>
              <a:buChar char="•"/>
              <a:defRPr kumimoji="1" sz="1700">
                <a:solidFill>
                  <a:schemeClr val="tx1"/>
                </a:solidFill>
                <a:latin typeface="+mn-lt"/>
                <a:ea typeface="MS PGothic" charset="0"/>
                <a:cs typeface="MS PGothic" charset="0"/>
              </a:defRPr>
            </a:lvl4pPr>
            <a:lvl5pPr marL="1771650" indent="-228600" algn="l" rtl="0" eaLnBrk="1" fontAlgn="base" hangingPunct="1">
              <a:spcBef>
                <a:spcPct val="35000"/>
              </a:spcBef>
              <a:spcAft>
                <a:spcPct val="0"/>
              </a:spcAft>
              <a:buClr>
                <a:schemeClr val="tx2"/>
              </a:buClr>
              <a:buSzPct val="100000"/>
              <a:buFont typeface="Wingdings" panose="05000000000000000000" pitchFamily="2" charset="2"/>
              <a:buChar char="§"/>
              <a:defRPr kumimoji="1" sz="1700">
                <a:solidFill>
                  <a:schemeClr val="tx1"/>
                </a:solidFill>
                <a:latin typeface="+mn-lt"/>
                <a:ea typeface="MS PGothic" charset="0"/>
                <a:cs typeface="MS PGothic" charset="0"/>
              </a:defRPr>
            </a:lvl5pPr>
            <a:lvl6pPr marL="22288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9pPr>
          </a:lstStyle>
          <a:p>
            <a:r>
              <a:rPr lang="en-US" sz="2400" kern="0"/>
              <a:t>As a result, every attribute present in the table people is also present in the subtables students and teachers.</a:t>
            </a:r>
            <a:endParaRPr lang="en-IN" sz="2400" kern="0" dirty="0"/>
          </a:p>
        </p:txBody>
      </p:sp>
    </p:spTree>
    <p:extLst>
      <p:ext uri="{BB962C8B-B14F-4D97-AF65-F5344CB8AC3E}">
        <p14:creationId xmlns:p14="http://schemas.microsoft.com/office/powerpoint/2010/main" val="1897596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B6C4-5B51-452A-85DB-34E127B275E9}"/>
              </a:ext>
            </a:extLst>
          </p:cNvPr>
          <p:cNvSpPr>
            <a:spLocks noGrp="1"/>
          </p:cNvSpPr>
          <p:nvPr>
            <p:ph type="title"/>
          </p:nvPr>
        </p:nvSpPr>
        <p:spPr/>
        <p:txBody>
          <a:bodyPr/>
          <a:lstStyle/>
          <a:p>
            <a:r>
              <a:rPr lang="en-IN" dirty="0"/>
              <a:t>Reference Types</a:t>
            </a:r>
          </a:p>
        </p:txBody>
      </p:sp>
      <p:sp>
        <p:nvSpPr>
          <p:cNvPr id="3" name="Content Placeholder 2">
            <a:extLst>
              <a:ext uri="{FF2B5EF4-FFF2-40B4-BE49-F238E27FC236}">
                <a16:creationId xmlns:a16="http://schemas.microsoft.com/office/drawing/2014/main" id="{C7E871C4-D7E5-4920-B96F-3BE9D666FDE4}"/>
              </a:ext>
            </a:extLst>
          </p:cNvPr>
          <p:cNvSpPr>
            <a:spLocks noGrp="1"/>
          </p:cNvSpPr>
          <p:nvPr>
            <p:ph idx="1"/>
          </p:nvPr>
        </p:nvSpPr>
        <p:spPr>
          <a:xfrm>
            <a:off x="165100" y="900545"/>
            <a:ext cx="8826500" cy="5569924"/>
          </a:xfrm>
        </p:spPr>
        <p:txBody>
          <a:bodyPr/>
          <a:lstStyle/>
          <a:p>
            <a:r>
              <a:rPr lang="en-US" sz="2800" dirty="0"/>
              <a:t>For example, we could define the Person type as follows, with a reference-type declaration:</a:t>
            </a:r>
          </a:p>
          <a:p>
            <a:r>
              <a:rPr lang="en-IN" sz="2800" dirty="0"/>
              <a:t>Creating reference types</a:t>
            </a:r>
          </a:p>
          <a:p>
            <a:pPr lvl="1"/>
            <a:r>
              <a:rPr lang="en-US" sz="2800" b="1" dirty="0"/>
              <a:t>create type </a:t>
            </a:r>
            <a:r>
              <a:rPr lang="en-US" sz="2800" i="1" dirty="0"/>
              <a:t>Person</a:t>
            </a:r>
            <a:br>
              <a:rPr lang="en-US" sz="2800" i="1" dirty="0"/>
            </a:br>
            <a:r>
              <a:rPr lang="en-US" sz="2800" i="1" dirty="0"/>
              <a:t>    </a:t>
            </a:r>
            <a:r>
              <a:rPr lang="en-US" sz="2800" dirty="0"/>
              <a:t>(</a:t>
            </a:r>
            <a:r>
              <a:rPr lang="en-US" sz="2800" i="1" dirty="0"/>
              <a:t>ID </a:t>
            </a:r>
            <a:r>
              <a:rPr lang="en-US" sz="2800" b="1" dirty="0"/>
              <a:t>varchar</a:t>
            </a:r>
            <a:r>
              <a:rPr lang="en-US" sz="2800" dirty="0"/>
              <a:t>(20) </a:t>
            </a:r>
            <a:r>
              <a:rPr lang="en-US" sz="2800" b="1" dirty="0"/>
              <a:t>primary key</a:t>
            </a:r>
            <a:r>
              <a:rPr lang="en-US" sz="2800" dirty="0"/>
              <a:t>,</a:t>
            </a:r>
            <a:br>
              <a:rPr lang="en-US" sz="2800" dirty="0"/>
            </a:br>
            <a:r>
              <a:rPr lang="en-US" sz="2800" dirty="0"/>
              <a:t>     </a:t>
            </a:r>
            <a:r>
              <a:rPr lang="en-US" sz="2800" i="1" dirty="0"/>
              <a:t>name </a:t>
            </a:r>
            <a:r>
              <a:rPr lang="en-US" sz="2800" b="1" dirty="0"/>
              <a:t>varchar</a:t>
            </a:r>
            <a:r>
              <a:rPr lang="en-US" sz="2800" dirty="0"/>
              <a:t>(20),</a:t>
            </a:r>
            <a:br>
              <a:rPr lang="en-US" sz="2800" dirty="0"/>
            </a:br>
            <a:r>
              <a:rPr lang="en-US" sz="2800" dirty="0"/>
              <a:t>     </a:t>
            </a:r>
            <a:r>
              <a:rPr lang="en-US" sz="2800" i="1" dirty="0"/>
              <a:t>address </a:t>
            </a:r>
            <a:r>
              <a:rPr lang="en-US" sz="2800" b="1" dirty="0"/>
              <a:t>varchar</a:t>
            </a:r>
            <a:r>
              <a:rPr lang="en-US" sz="2800" dirty="0"/>
              <a:t>(20))</a:t>
            </a:r>
            <a:br>
              <a:rPr lang="en-US" sz="2800" dirty="0"/>
            </a:br>
            <a:r>
              <a:rPr lang="en-US" sz="2800" dirty="0"/>
              <a:t>     </a:t>
            </a:r>
            <a:r>
              <a:rPr lang="en-US" sz="2800" b="1" dirty="0"/>
              <a:t>ref from</a:t>
            </a:r>
            <a:r>
              <a:rPr lang="en-US" sz="2800" dirty="0"/>
              <a:t>(</a:t>
            </a:r>
            <a:r>
              <a:rPr lang="en-US" sz="2800" i="1" dirty="0"/>
              <a:t>ID</a:t>
            </a:r>
            <a:r>
              <a:rPr lang="en-US" sz="2800" dirty="0"/>
              <a:t>);</a:t>
            </a:r>
            <a:br>
              <a:rPr lang="en-US" sz="2800" dirty="0"/>
            </a:br>
            <a:r>
              <a:rPr lang="en-US" sz="2800" b="1" dirty="0"/>
              <a:t>create table </a:t>
            </a:r>
            <a:r>
              <a:rPr lang="en-US" sz="2800" i="1" dirty="0"/>
              <a:t>people </a:t>
            </a:r>
            <a:r>
              <a:rPr lang="en-US" sz="2800" b="1" dirty="0"/>
              <a:t>of </a:t>
            </a:r>
            <a:r>
              <a:rPr lang="en-US" sz="2800" i="1" dirty="0"/>
              <a:t>Person</a:t>
            </a:r>
            <a:r>
              <a:rPr lang="en-US" sz="2800" dirty="0"/>
              <a:t>; </a:t>
            </a:r>
            <a:br>
              <a:rPr lang="en-US" sz="2800" dirty="0"/>
            </a:br>
            <a:endParaRPr lang="en-US" sz="2800" dirty="0"/>
          </a:p>
        </p:txBody>
      </p:sp>
    </p:spTree>
    <p:extLst>
      <p:ext uri="{BB962C8B-B14F-4D97-AF65-F5344CB8AC3E}">
        <p14:creationId xmlns:p14="http://schemas.microsoft.com/office/powerpoint/2010/main" val="377756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a:t>Outline</a:t>
            </a:r>
          </a:p>
        </p:txBody>
      </p:sp>
      <p:sp>
        <p:nvSpPr>
          <p:cNvPr id="6147" name="Rectangle 3"/>
          <p:cNvSpPr>
            <a:spLocks noGrp="1" noChangeArrowheads="1"/>
          </p:cNvSpPr>
          <p:nvPr>
            <p:ph idx="1"/>
          </p:nvPr>
        </p:nvSpPr>
        <p:spPr>
          <a:xfrm>
            <a:off x="674703" y="1102497"/>
            <a:ext cx="7759084" cy="4836664"/>
          </a:xfrm>
        </p:spPr>
        <p:txBody>
          <a:bodyPr/>
          <a:lstStyle/>
          <a:p>
            <a:r>
              <a:rPr lang="en-US" altLang="en-US" sz="2800" dirty="0"/>
              <a:t>Semi-Structured Data</a:t>
            </a:r>
          </a:p>
          <a:p>
            <a:r>
              <a:rPr lang="en-US" altLang="en-US" sz="2800" dirty="0"/>
              <a:t>Object Orientation</a:t>
            </a:r>
          </a:p>
          <a:p>
            <a:r>
              <a:rPr lang="en-US" altLang="en-US" sz="2800" dirty="0"/>
              <a:t>Textual Data</a:t>
            </a:r>
          </a:p>
          <a:p>
            <a:r>
              <a:rPr lang="en-US" altLang="en-US" sz="2800" dirty="0"/>
              <a:t>Spatial Data</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B6C4-5B51-452A-85DB-34E127B275E9}"/>
              </a:ext>
            </a:extLst>
          </p:cNvPr>
          <p:cNvSpPr>
            <a:spLocks noGrp="1"/>
          </p:cNvSpPr>
          <p:nvPr>
            <p:ph type="title"/>
          </p:nvPr>
        </p:nvSpPr>
        <p:spPr/>
        <p:txBody>
          <a:bodyPr/>
          <a:lstStyle/>
          <a:p>
            <a:r>
              <a:rPr lang="en-IN" dirty="0"/>
              <a:t>Reference Types</a:t>
            </a:r>
          </a:p>
        </p:txBody>
      </p:sp>
      <p:sp>
        <p:nvSpPr>
          <p:cNvPr id="3" name="Content Placeholder 2">
            <a:extLst>
              <a:ext uri="{FF2B5EF4-FFF2-40B4-BE49-F238E27FC236}">
                <a16:creationId xmlns:a16="http://schemas.microsoft.com/office/drawing/2014/main" id="{C7E871C4-D7E5-4920-B96F-3BE9D666FDE4}"/>
              </a:ext>
            </a:extLst>
          </p:cNvPr>
          <p:cNvSpPr>
            <a:spLocks noGrp="1"/>
          </p:cNvSpPr>
          <p:nvPr>
            <p:ph idx="1"/>
          </p:nvPr>
        </p:nvSpPr>
        <p:spPr>
          <a:xfrm>
            <a:off x="165100" y="900545"/>
            <a:ext cx="8826500" cy="5569924"/>
          </a:xfrm>
        </p:spPr>
        <p:txBody>
          <a:bodyPr/>
          <a:lstStyle/>
          <a:p>
            <a:r>
              <a:rPr lang="en-US" sz="2400" dirty="0"/>
              <a:t>a type Department with a field name and a field head that is a reference to the type Person. </a:t>
            </a:r>
          </a:p>
          <a:p>
            <a:r>
              <a:rPr lang="en-US" sz="2400" b="1" dirty="0"/>
              <a:t>create type </a:t>
            </a:r>
            <a:r>
              <a:rPr lang="en-US" sz="2400" i="1" dirty="0"/>
              <a:t>Department </a:t>
            </a:r>
            <a:r>
              <a:rPr lang="en-US" sz="2400" dirty="0"/>
              <a:t>(</a:t>
            </a:r>
            <a:br>
              <a:rPr lang="en-US" sz="2400" dirty="0"/>
            </a:br>
            <a:r>
              <a:rPr lang="en-US" sz="2400" dirty="0"/>
              <a:t>     </a:t>
            </a:r>
            <a:r>
              <a:rPr lang="en-US" sz="2400" i="1" dirty="0"/>
              <a:t>dept_name </a:t>
            </a:r>
            <a:r>
              <a:rPr lang="en-US" sz="2400" b="1" dirty="0"/>
              <a:t>varchar(20)</a:t>
            </a:r>
            <a:r>
              <a:rPr lang="en-US" sz="2400" dirty="0"/>
              <a:t>,</a:t>
            </a:r>
            <a:br>
              <a:rPr lang="en-US" sz="2400" dirty="0"/>
            </a:br>
            <a:r>
              <a:rPr lang="en-US" sz="2400" dirty="0"/>
              <a:t>     </a:t>
            </a:r>
            <a:r>
              <a:rPr lang="en-US" sz="2400" i="1" dirty="0">
                <a:solidFill>
                  <a:srgbClr val="C00000"/>
                </a:solidFill>
              </a:rPr>
              <a:t>head </a:t>
            </a:r>
            <a:r>
              <a:rPr lang="en-US" sz="2400" b="1" dirty="0">
                <a:solidFill>
                  <a:srgbClr val="C00000"/>
                </a:solidFill>
              </a:rPr>
              <a:t>ref</a:t>
            </a:r>
            <a:r>
              <a:rPr lang="en-US" sz="2400" dirty="0">
                <a:solidFill>
                  <a:srgbClr val="C00000"/>
                </a:solidFill>
              </a:rPr>
              <a:t>(</a:t>
            </a:r>
            <a:r>
              <a:rPr lang="en-US" sz="2400" i="1" dirty="0">
                <a:solidFill>
                  <a:srgbClr val="C00000"/>
                </a:solidFill>
              </a:rPr>
              <a:t>Person</a:t>
            </a:r>
            <a:r>
              <a:rPr lang="en-US" sz="2400" dirty="0">
                <a:solidFill>
                  <a:srgbClr val="C00000"/>
                </a:solidFill>
              </a:rPr>
              <a:t>) </a:t>
            </a:r>
            <a:r>
              <a:rPr lang="en-US" sz="2400" b="1" dirty="0">
                <a:solidFill>
                  <a:srgbClr val="C00000"/>
                </a:solidFill>
              </a:rPr>
              <a:t>scope </a:t>
            </a:r>
            <a:r>
              <a:rPr lang="en-US" sz="2400" i="1" dirty="0">
                <a:solidFill>
                  <a:srgbClr val="C00000"/>
                </a:solidFill>
              </a:rPr>
              <a:t>people</a:t>
            </a:r>
            <a:r>
              <a:rPr lang="en-US" sz="2400" dirty="0"/>
              <a:t>);</a:t>
            </a:r>
            <a:br>
              <a:rPr lang="en-US" sz="2400" dirty="0"/>
            </a:br>
            <a:r>
              <a:rPr lang="en-US" sz="2400" b="1" dirty="0"/>
              <a:t>create table </a:t>
            </a:r>
            <a:r>
              <a:rPr lang="en-US" sz="2400" i="1" dirty="0"/>
              <a:t>departments </a:t>
            </a:r>
            <a:r>
              <a:rPr lang="en-US" sz="2400" b="1" dirty="0"/>
              <a:t>of </a:t>
            </a:r>
            <a:r>
              <a:rPr lang="en-US" sz="2400" i="1" dirty="0"/>
              <a:t>Department</a:t>
            </a:r>
            <a:r>
              <a:rPr lang="en-US" sz="2400" dirty="0"/>
              <a:t> </a:t>
            </a:r>
            <a:br>
              <a:rPr lang="en-US" sz="2400" dirty="0"/>
            </a:br>
            <a:endParaRPr lang="en-US" sz="2400" dirty="0"/>
          </a:p>
          <a:p>
            <a:endParaRPr lang="en-US" sz="2400" dirty="0"/>
          </a:p>
          <a:p>
            <a:r>
              <a:rPr lang="en-US" sz="2400" dirty="0"/>
              <a:t>scope clause above completes </a:t>
            </a:r>
            <a:r>
              <a:rPr lang="en-US" sz="2400" b="1" dirty="0"/>
              <a:t>the definition of the foreign </a:t>
            </a:r>
            <a:r>
              <a:rPr lang="en-US" sz="2400" dirty="0"/>
              <a:t>key from </a:t>
            </a:r>
            <a:r>
              <a:rPr lang="en-US" sz="2400" dirty="0" err="1"/>
              <a:t>departments.head</a:t>
            </a:r>
            <a:r>
              <a:rPr lang="en-US" sz="2400" dirty="0"/>
              <a:t> to the people relation.</a:t>
            </a:r>
          </a:p>
          <a:p>
            <a:endParaRPr lang="en-US" sz="2400" dirty="0"/>
          </a:p>
        </p:txBody>
      </p:sp>
      <p:sp>
        <p:nvSpPr>
          <p:cNvPr id="5" name="TextBox 4">
            <a:extLst>
              <a:ext uri="{FF2B5EF4-FFF2-40B4-BE49-F238E27FC236}">
                <a16:creationId xmlns:a16="http://schemas.microsoft.com/office/drawing/2014/main" id="{7EEC89CB-308D-4990-81D5-79CE462D8603}"/>
              </a:ext>
            </a:extLst>
          </p:cNvPr>
          <p:cNvSpPr txBox="1"/>
          <p:nvPr/>
        </p:nvSpPr>
        <p:spPr>
          <a:xfrm>
            <a:off x="677729" y="3429000"/>
            <a:ext cx="6475343" cy="400110"/>
          </a:xfrm>
          <a:prstGeom prst="rect">
            <a:avLst/>
          </a:prstGeom>
          <a:noFill/>
        </p:spPr>
        <p:txBody>
          <a:bodyPr wrap="square">
            <a:spAutoFit/>
          </a:bodyPr>
          <a:lstStyle/>
          <a:p>
            <a:r>
              <a:rPr lang="en-US" sz="2000" b="1" dirty="0"/>
              <a:t>insert into </a:t>
            </a:r>
            <a:r>
              <a:rPr lang="en-US" sz="2000" i="1" dirty="0"/>
              <a:t>departments </a:t>
            </a:r>
            <a:r>
              <a:rPr lang="en-US" sz="2000" b="1" dirty="0"/>
              <a:t>values </a:t>
            </a:r>
            <a:r>
              <a:rPr lang="en-US" sz="2000" dirty="0"/>
              <a:t>('CS', '12345’) </a:t>
            </a:r>
          </a:p>
        </p:txBody>
      </p:sp>
    </p:spTree>
    <p:extLst>
      <p:ext uri="{BB962C8B-B14F-4D97-AF65-F5344CB8AC3E}">
        <p14:creationId xmlns:p14="http://schemas.microsoft.com/office/powerpoint/2010/main" val="296885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FE87-A01F-4A88-AB01-B12DC017334D}"/>
              </a:ext>
            </a:extLst>
          </p:cNvPr>
          <p:cNvSpPr>
            <a:spLocks noGrp="1"/>
          </p:cNvSpPr>
          <p:nvPr>
            <p:ph type="title"/>
          </p:nvPr>
        </p:nvSpPr>
        <p:spPr/>
        <p:txBody>
          <a:bodyPr/>
          <a:lstStyle/>
          <a:p>
            <a:r>
              <a:rPr lang="en-IN" dirty="0"/>
              <a:t>Object-Relational Mapping</a:t>
            </a:r>
          </a:p>
        </p:txBody>
      </p:sp>
      <p:sp>
        <p:nvSpPr>
          <p:cNvPr id="3" name="Content Placeholder 2">
            <a:extLst>
              <a:ext uri="{FF2B5EF4-FFF2-40B4-BE49-F238E27FC236}">
                <a16:creationId xmlns:a16="http://schemas.microsoft.com/office/drawing/2014/main" id="{064D21A6-E1F6-4BC2-BEB8-8612876237A9}"/>
              </a:ext>
            </a:extLst>
          </p:cNvPr>
          <p:cNvSpPr>
            <a:spLocks noGrp="1"/>
          </p:cNvSpPr>
          <p:nvPr>
            <p:ph idx="1"/>
          </p:nvPr>
        </p:nvSpPr>
        <p:spPr>
          <a:xfrm>
            <a:off x="0" y="879656"/>
            <a:ext cx="8845550" cy="5860869"/>
          </a:xfrm>
        </p:spPr>
        <p:txBody>
          <a:bodyPr/>
          <a:lstStyle/>
          <a:p>
            <a:r>
              <a:rPr lang="en-IN" sz="2400" b="1" dirty="0"/>
              <a:t>Object-relational mapping </a:t>
            </a:r>
            <a:r>
              <a:rPr lang="en-IN" sz="2400" dirty="0"/>
              <a:t>(ORM) systems allow </a:t>
            </a:r>
          </a:p>
          <a:p>
            <a:pPr lvl="1"/>
            <a:r>
              <a:rPr lang="en-IN" sz="2400" dirty="0"/>
              <a:t>Specification of </a:t>
            </a:r>
            <a:r>
              <a:rPr lang="en-IN" sz="2400" b="1" dirty="0"/>
              <a:t>mapping</a:t>
            </a:r>
            <a:r>
              <a:rPr lang="en-IN" sz="2400" dirty="0"/>
              <a:t> between </a:t>
            </a:r>
            <a:r>
              <a:rPr lang="en-IN" sz="2400" b="1" dirty="0"/>
              <a:t>programming</a:t>
            </a:r>
            <a:r>
              <a:rPr lang="en-IN" sz="2400" dirty="0"/>
              <a:t> </a:t>
            </a:r>
            <a:r>
              <a:rPr lang="en-IN" sz="2400" b="1" dirty="0"/>
              <a:t>language</a:t>
            </a:r>
            <a:r>
              <a:rPr lang="en-IN" sz="2400" dirty="0"/>
              <a:t> </a:t>
            </a:r>
            <a:r>
              <a:rPr lang="en-IN" sz="2400" b="1" dirty="0"/>
              <a:t>objects</a:t>
            </a:r>
            <a:r>
              <a:rPr lang="en-IN" sz="2400" dirty="0"/>
              <a:t> and </a:t>
            </a:r>
            <a:r>
              <a:rPr lang="en-IN" sz="2400" b="1" dirty="0"/>
              <a:t>database tuples </a:t>
            </a:r>
          </a:p>
          <a:p>
            <a:pPr lvl="1"/>
            <a:r>
              <a:rPr lang="en-IN" sz="2400" b="1" dirty="0"/>
              <a:t>Automatic</a:t>
            </a:r>
            <a:r>
              <a:rPr lang="en-IN" sz="2400" dirty="0"/>
              <a:t> </a:t>
            </a:r>
            <a:r>
              <a:rPr lang="en-IN" sz="2400" b="1" dirty="0"/>
              <a:t>creation</a:t>
            </a:r>
            <a:r>
              <a:rPr lang="en-IN" sz="2400" dirty="0"/>
              <a:t> of </a:t>
            </a:r>
            <a:r>
              <a:rPr lang="en-IN" sz="2400" b="1" dirty="0"/>
              <a:t>database</a:t>
            </a:r>
            <a:r>
              <a:rPr lang="en-IN" sz="2400" dirty="0"/>
              <a:t> tuples </a:t>
            </a:r>
            <a:r>
              <a:rPr lang="en-IN" sz="2400" b="1" dirty="0"/>
              <a:t>upon</a:t>
            </a:r>
            <a:r>
              <a:rPr lang="en-IN" sz="2400" dirty="0"/>
              <a:t> </a:t>
            </a:r>
            <a:r>
              <a:rPr lang="en-IN" sz="2400" b="1" dirty="0"/>
              <a:t>creation</a:t>
            </a:r>
            <a:r>
              <a:rPr lang="en-IN" sz="2400" dirty="0"/>
              <a:t> of </a:t>
            </a:r>
            <a:r>
              <a:rPr lang="en-IN" sz="2400" b="1" dirty="0"/>
              <a:t>objects</a:t>
            </a:r>
            <a:r>
              <a:rPr lang="en-IN" sz="2400" dirty="0"/>
              <a:t> </a:t>
            </a:r>
          </a:p>
          <a:p>
            <a:pPr lvl="1"/>
            <a:r>
              <a:rPr lang="en-IN" sz="2400" dirty="0"/>
              <a:t>Automatic </a:t>
            </a:r>
            <a:r>
              <a:rPr lang="en-IN" sz="2400" b="1" dirty="0"/>
              <a:t>update/delete </a:t>
            </a:r>
            <a:r>
              <a:rPr lang="en-IN" sz="2400" dirty="0"/>
              <a:t>of database tuples when objects are update/deleted</a:t>
            </a:r>
          </a:p>
          <a:p>
            <a:pPr lvl="1"/>
            <a:r>
              <a:rPr lang="en-IN" sz="2400" b="1" dirty="0"/>
              <a:t>Interface</a:t>
            </a:r>
            <a:r>
              <a:rPr lang="en-IN" sz="2400" dirty="0"/>
              <a:t> to </a:t>
            </a:r>
            <a:r>
              <a:rPr lang="en-IN" sz="2400" b="1" dirty="0"/>
              <a:t>retrieve objects </a:t>
            </a:r>
            <a:r>
              <a:rPr lang="en-IN" sz="2400" dirty="0"/>
              <a:t>satisfying specified conditions</a:t>
            </a:r>
          </a:p>
          <a:p>
            <a:r>
              <a:rPr lang="en-IN" sz="2400" dirty="0"/>
              <a:t>Details in Section 9.6.2</a:t>
            </a:r>
          </a:p>
          <a:p>
            <a:pPr lvl="1"/>
            <a:r>
              <a:rPr lang="en-IN" sz="2400" dirty="0"/>
              <a:t>Hibernate ORM for Java</a:t>
            </a:r>
          </a:p>
          <a:p>
            <a:pPr lvl="1"/>
            <a:r>
              <a:rPr lang="en-IN" sz="2400" dirty="0"/>
              <a:t>Django ORM for Python</a:t>
            </a:r>
          </a:p>
        </p:txBody>
      </p:sp>
    </p:spTree>
    <p:extLst>
      <p:ext uri="{BB962C8B-B14F-4D97-AF65-F5344CB8AC3E}">
        <p14:creationId xmlns:p14="http://schemas.microsoft.com/office/powerpoint/2010/main" val="1773035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D20AE-5A62-4F46-993B-E3A4949D41CD}"/>
              </a:ext>
            </a:extLst>
          </p:cNvPr>
          <p:cNvSpPr>
            <a:spLocks noGrp="1"/>
          </p:cNvSpPr>
          <p:nvPr>
            <p:ph type="title"/>
          </p:nvPr>
        </p:nvSpPr>
        <p:spPr>
          <a:xfrm>
            <a:off x="533400" y="-146413"/>
            <a:ext cx="8077200" cy="609600"/>
          </a:xfrm>
        </p:spPr>
        <p:txBody>
          <a:bodyPr/>
          <a:lstStyle/>
          <a:p>
            <a:r>
              <a:rPr lang="en-US" b="1" i="0" dirty="0">
                <a:solidFill>
                  <a:srgbClr val="111111"/>
                </a:solidFill>
                <a:effectLst/>
                <a:latin typeface="-apple-system"/>
              </a:rPr>
              <a:t>ORM benefits </a:t>
            </a:r>
            <a:endParaRPr lang="en-US" dirty="0"/>
          </a:p>
        </p:txBody>
      </p:sp>
      <p:sp>
        <p:nvSpPr>
          <p:cNvPr id="3" name="Content Placeholder 2">
            <a:extLst>
              <a:ext uri="{FF2B5EF4-FFF2-40B4-BE49-F238E27FC236}">
                <a16:creationId xmlns:a16="http://schemas.microsoft.com/office/drawing/2014/main" id="{DB1A07AE-26BA-45BD-B68B-7F5681A83578}"/>
              </a:ext>
            </a:extLst>
          </p:cNvPr>
          <p:cNvSpPr>
            <a:spLocks noGrp="1"/>
          </p:cNvSpPr>
          <p:nvPr>
            <p:ph idx="1"/>
          </p:nvPr>
        </p:nvSpPr>
        <p:spPr>
          <a:xfrm>
            <a:off x="372093" y="331394"/>
            <a:ext cx="8771907" cy="5850641"/>
          </a:xfrm>
        </p:spPr>
        <p:txBody>
          <a:bodyPr/>
          <a:lstStyle/>
          <a:p>
            <a:r>
              <a:rPr lang="en-US" sz="2800" b="1" i="0" dirty="0">
                <a:solidFill>
                  <a:srgbClr val="111111"/>
                </a:solidFill>
                <a:effectLst/>
                <a:latin typeface="-apple-system"/>
              </a:rPr>
              <a:t>Simplify </a:t>
            </a:r>
            <a:r>
              <a:rPr lang="en-US" sz="2800" b="0" i="0" dirty="0">
                <a:solidFill>
                  <a:srgbClr val="111111"/>
                </a:solidFill>
                <a:effectLst/>
                <a:latin typeface="-apple-system"/>
              </a:rPr>
              <a:t>the </a:t>
            </a:r>
            <a:r>
              <a:rPr lang="en-US" sz="2800" b="1" i="0" dirty="0">
                <a:solidFill>
                  <a:srgbClr val="111111"/>
                </a:solidFill>
                <a:effectLst/>
                <a:latin typeface="-apple-system"/>
              </a:rPr>
              <a:t>job</a:t>
            </a:r>
            <a:r>
              <a:rPr lang="en-US" sz="2800" b="0" i="0" dirty="0">
                <a:solidFill>
                  <a:srgbClr val="111111"/>
                </a:solidFill>
                <a:effectLst/>
                <a:latin typeface="-apple-system"/>
              </a:rPr>
              <a:t> of </a:t>
            </a:r>
            <a:r>
              <a:rPr lang="en-US" sz="2800" b="1" i="0" dirty="0">
                <a:solidFill>
                  <a:srgbClr val="111111"/>
                </a:solidFill>
                <a:effectLst/>
                <a:latin typeface="-apple-system"/>
              </a:rPr>
              <a:t>developers</a:t>
            </a:r>
            <a:r>
              <a:rPr lang="en-US" sz="2800" b="0" i="0" dirty="0">
                <a:solidFill>
                  <a:srgbClr val="111111"/>
                </a:solidFill>
                <a:effectLst/>
                <a:latin typeface="-apple-system"/>
              </a:rPr>
              <a:t> by providing an </a:t>
            </a:r>
            <a:r>
              <a:rPr lang="en-US" sz="2800" b="1" i="0" dirty="0">
                <a:solidFill>
                  <a:srgbClr val="111111"/>
                </a:solidFill>
                <a:effectLst/>
                <a:latin typeface="-apple-system"/>
              </a:rPr>
              <a:t>object model, </a:t>
            </a:r>
            <a:r>
              <a:rPr lang="en-US" sz="2800" b="0" i="0" dirty="0">
                <a:solidFill>
                  <a:srgbClr val="111111"/>
                </a:solidFill>
                <a:effectLst/>
                <a:latin typeface="-apple-system"/>
              </a:rPr>
              <a:t>while still leveraging the power of a robust relational database.</a:t>
            </a:r>
          </a:p>
          <a:p>
            <a:r>
              <a:rPr lang="en-US" sz="2800" b="0" i="0" dirty="0">
                <a:solidFill>
                  <a:srgbClr val="111111"/>
                </a:solidFill>
                <a:effectLst/>
                <a:latin typeface="-apple-system"/>
              </a:rPr>
              <a:t>ORM systems can offer significant </a:t>
            </a:r>
            <a:r>
              <a:rPr lang="en-US" sz="2800" b="1" i="0" dirty="0">
                <a:solidFill>
                  <a:srgbClr val="111111"/>
                </a:solidFill>
                <a:effectLst/>
                <a:latin typeface="-apple-system"/>
              </a:rPr>
              <a:t>performance improvements </a:t>
            </a:r>
            <a:r>
              <a:rPr lang="en-US" sz="2800" b="0" i="0" dirty="0">
                <a:solidFill>
                  <a:srgbClr val="111111"/>
                </a:solidFill>
                <a:effectLst/>
                <a:latin typeface="-apple-system"/>
              </a:rPr>
              <a:t>when </a:t>
            </a:r>
            <a:r>
              <a:rPr lang="en-US" sz="2800" b="1" i="0" dirty="0">
                <a:solidFill>
                  <a:srgbClr val="111111"/>
                </a:solidFill>
                <a:effectLst/>
                <a:latin typeface="-apple-system"/>
              </a:rPr>
              <a:t>operating on objects cached in memory</a:t>
            </a:r>
            <a:r>
              <a:rPr lang="en-US" sz="2800" b="0" i="0" dirty="0">
                <a:solidFill>
                  <a:srgbClr val="111111"/>
                </a:solidFill>
                <a:effectLst/>
                <a:latin typeface="-apple-system"/>
              </a:rPr>
              <a:t>, compared </a:t>
            </a:r>
            <a:r>
              <a:rPr lang="en-US" sz="2800" b="1" i="0" dirty="0">
                <a:solidFill>
                  <a:srgbClr val="111111"/>
                </a:solidFill>
                <a:effectLst/>
                <a:latin typeface="-apple-system"/>
              </a:rPr>
              <a:t>to direct access </a:t>
            </a:r>
            <a:r>
              <a:rPr lang="en-US" sz="2800" b="0" i="0" dirty="0">
                <a:solidFill>
                  <a:srgbClr val="111111"/>
                </a:solidFill>
                <a:effectLst/>
                <a:latin typeface="-apple-system"/>
              </a:rPr>
              <a:t>to the underlying database.</a:t>
            </a:r>
          </a:p>
          <a:p>
            <a:r>
              <a:rPr lang="en-US" sz="2800" b="0" i="0" dirty="0">
                <a:solidFill>
                  <a:srgbClr val="111111"/>
                </a:solidFill>
                <a:effectLst/>
                <a:latin typeface="-apple-system"/>
              </a:rPr>
              <a:t>ORM can </a:t>
            </a:r>
            <a:r>
              <a:rPr lang="en-US" sz="2800" b="1" i="0" dirty="0">
                <a:solidFill>
                  <a:srgbClr val="111111"/>
                </a:solidFill>
                <a:effectLst/>
                <a:latin typeface="-apple-system"/>
              </a:rPr>
              <a:t>use any number of databases </a:t>
            </a:r>
            <a:r>
              <a:rPr lang="en-US" sz="2800" b="0" i="0" dirty="0">
                <a:solidFill>
                  <a:srgbClr val="111111"/>
                </a:solidFill>
                <a:effectLst/>
                <a:latin typeface="-apple-system"/>
              </a:rPr>
              <a:t>to store data, </a:t>
            </a:r>
            <a:r>
              <a:rPr lang="en-US" sz="2800" b="1" i="0" dirty="0">
                <a:solidFill>
                  <a:srgbClr val="111111"/>
                </a:solidFill>
                <a:effectLst/>
                <a:latin typeface="-apple-system"/>
              </a:rPr>
              <a:t>all with the same high-level code.</a:t>
            </a:r>
          </a:p>
          <a:p>
            <a:r>
              <a:rPr lang="en-US" sz="2800" b="0" i="0" dirty="0">
                <a:solidFill>
                  <a:srgbClr val="111111"/>
                </a:solidFill>
                <a:effectLst/>
                <a:latin typeface="-apple-system"/>
              </a:rPr>
              <a:t>ORM systems </a:t>
            </a:r>
            <a:r>
              <a:rPr lang="en-US" sz="2800" b="1" i="0" dirty="0">
                <a:solidFill>
                  <a:srgbClr val="111111"/>
                </a:solidFill>
                <a:effectLst/>
                <a:latin typeface="-apple-system"/>
              </a:rPr>
              <a:t>abstract away minor SQL differences </a:t>
            </a:r>
            <a:r>
              <a:rPr lang="en-US" sz="2800" b="0" i="0" dirty="0">
                <a:solidFill>
                  <a:srgbClr val="111111"/>
                </a:solidFill>
                <a:effectLst/>
                <a:latin typeface="-apple-system"/>
              </a:rPr>
              <a:t>between databases. This makes migration from one database to another relatively straightforward when using an ORM, as opposed to the significant challenges posed by SQL differences.</a:t>
            </a:r>
            <a:endParaRPr lang="en-US" sz="2800" dirty="0"/>
          </a:p>
        </p:txBody>
      </p:sp>
    </p:spTree>
    <p:extLst>
      <p:ext uri="{BB962C8B-B14F-4D97-AF65-F5344CB8AC3E}">
        <p14:creationId xmlns:p14="http://schemas.microsoft.com/office/powerpoint/2010/main" val="2073085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D20AE-5A62-4F46-993B-E3A4949D41CD}"/>
              </a:ext>
            </a:extLst>
          </p:cNvPr>
          <p:cNvSpPr>
            <a:spLocks noGrp="1"/>
          </p:cNvSpPr>
          <p:nvPr>
            <p:ph type="title"/>
          </p:nvPr>
        </p:nvSpPr>
        <p:spPr>
          <a:xfrm>
            <a:off x="533400" y="-146413"/>
            <a:ext cx="8077200" cy="609600"/>
          </a:xfrm>
        </p:spPr>
        <p:txBody>
          <a:bodyPr/>
          <a:lstStyle/>
          <a:p>
            <a:r>
              <a:rPr lang="en-US" b="1" i="0" dirty="0">
                <a:solidFill>
                  <a:srgbClr val="111111"/>
                </a:solidFill>
                <a:effectLst/>
                <a:latin typeface="-apple-system"/>
              </a:rPr>
              <a:t>ORM EXAMPLE</a:t>
            </a:r>
          </a:p>
        </p:txBody>
      </p:sp>
      <p:sp>
        <p:nvSpPr>
          <p:cNvPr id="3" name="Content Placeholder 2">
            <a:extLst>
              <a:ext uri="{FF2B5EF4-FFF2-40B4-BE49-F238E27FC236}">
                <a16:creationId xmlns:a16="http://schemas.microsoft.com/office/drawing/2014/main" id="{DB1A07AE-26BA-45BD-B68B-7F5681A83578}"/>
              </a:ext>
            </a:extLst>
          </p:cNvPr>
          <p:cNvSpPr>
            <a:spLocks noGrp="1"/>
          </p:cNvSpPr>
          <p:nvPr>
            <p:ph idx="1"/>
          </p:nvPr>
        </p:nvSpPr>
        <p:spPr>
          <a:xfrm>
            <a:off x="116601" y="865304"/>
            <a:ext cx="9027399" cy="5873026"/>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F1F1F"/>
                </a:solidFill>
                <a:effectLst/>
                <a:latin typeface="Google Sans"/>
              </a:rPr>
              <a:t>Imagine you're building an online store. You need to manage data like products, customers, and orders.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1F1F1F"/>
                </a:solidFill>
                <a:effectLst/>
                <a:latin typeface="Google Sans"/>
              </a:rPr>
              <a:t>Without ORM:</a:t>
            </a:r>
            <a:endParaRPr kumimoji="0" lang="en-US" altLang="en-US" sz="2400" b="0" i="0" u="none" strike="noStrike" cap="none" normalizeH="0" baseline="0" dirty="0">
              <a:ln>
                <a:noFill/>
              </a:ln>
              <a:solidFill>
                <a:srgbClr val="1F1F1F"/>
              </a:solidFill>
              <a:effectLst/>
              <a:latin typeface="Google Sans"/>
            </a:endParaRPr>
          </a:p>
          <a:p>
            <a:pPr marL="400050" lvl="1" indent="0" eaLnBrk="0" hangingPunct="0">
              <a:spcBef>
                <a:spcPct val="0"/>
              </a:spcBef>
              <a:buClrTx/>
              <a:buSzTx/>
              <a:buFontTx/>
              <a:buChar char="•"/>
            </a:pPr>
            <a:r>
              <a:rPr kumimoji="0" lang="en-US" altLang="en-US" sz="2000" b="0" i="0" u="none" strike="noStrike" cap="none" normalizeH="0" baseline="0" dirty="0">
                <a:ln>
                  <a:noFill/>
                </a:ln>
                <a:solidFill>
                  <a:srgbClr val="1F1F1F"/>
                </a:solidFill>
                <a:effectLst/>
                <a:latin typeface="Google Sans"/>
              </a:rPr>
              <a:t>You'd </a:t>
            </a:r>
            <a:r>
              <a:rPr kumimoji="0" lang="en-US" altLang="en-US" sz="2000" b="1" i="0" u="none" strike="noStrike" cap="none" normalizeH="0" baseline="0" dirty="0">
                <a:ln>
                  <a:noFill/>
                </a:ln>
                <a:solidFill>
                  <a:srgbClr val="1F1F1F"/>
                </a:solidFill>
                <a:effectLst/>
                <a:latin typeface="Google Sans"/>
              </a:rPr>
              <a:t>write complex SQL queries</a:t>
            </a:r>
            <a:r>
              <a:rPr kumimoji="0" lang="en-US" altLang="en-US" sz="2000" b="0" i="0" u="none" strike="noStrike" cap="none" normalizeH="0" baseline="0" dirty="0">
                <a:ln>
                  <a:noFill/>
                </a:ln>
                <a:solidFill>
                  <a:srgbClr val="1F1F1F"/>
                </a:solidFill>
                <a:effectLst/>
                <a:latin typeface="Google Sans"/>
              </a:rPr>
              <a:t> to interact with the database: </a:t>
            </a:r>
            <a:r>
              <a:rPr kumimoji="0" lang="en-US" altLang="en-US" sz="2000" b="1" i="0" u="none" strike="noStrike" cap="none" normalizeH="0" baseline="0" dirty="0">
                <a:ln>
                  <a:noFill/>
                </a:ln>
                <a:solidFill>
                  <a:srgbClr val="1F1F1F"/>
                </a:solidFill>
                <a:effectLst/>
                <a:latin typeface="Google Sans"/>
              </a:rPr>
              <a:t>add new products</a:t>
            </a:r>
            <a:r>
              <a:rPr kumimoji="0" lang="en-US" altLang="en-US" sz="2000" b="0" i="0" u="none" strike="noStrike" cap="none" normalizeH="0" baseline="0" dirty="0">
                <a:ln>
                  <a:noFill/>
                </a:ln>
                <a:solidFill>
                  <a:srgbClr val="1F1F1F"/>
                </a:solidFill>
                <a:effectLst/>
                <a:latin typeface="Google Sans"/>
              </a:rPr>
              <a:t>, </a:t>
            </a:r>
            <a:r>
              <a:rPr kumimoji="0" lang="en-US" altLang="en-US" sz="2000" b="1" i="0" u="none" strike="noStrike" cap="none" normalizeH="0" baseline="0" dirty="0">
                <a:ln>
                  <a:noFill/>
                </a:ln>
                <a:solidFill>
                  <a:srgbClr val="1F1F1F"/>
                </a:solidFill>
                <a:effectLst/>
                <a:latin typeface="Google Sans"/>
              </a:rPr>
              <a:t>update</a:t>
            </a:r>
            <a:r>
              <a:rPr kumimoji="0" lang="en-US" altLang="en-US" sz="2000" b="0" i="0" u="none" strike="noStrike" cap="none" normalizeH="0" baseline="0" dirty="0">
                <a:ln>
                  <a:noFill/>
                </a:ln>
                <a:solidFill>
                  <a:srgbClr val="1F1F1F"/>
                </a:solidFill>
                <a:effectLst/>
                <a:latin typeface="Google Sans"/>
              </a:rPr>
              <a:t> </a:t>
            </a:r>
            <a:r>
              <a:rPr kumimoji="0" lang="en-US" altLang="en-US" sz="2000" b="1" i="0" u="none" strike="noStrike" cap="none" normalizeH="0" baseline="0" dirty="0">
                <a:ln>
                  <a:noFill/>
                </a:ln>
                <a:solidFill>
                  <a:srgbClr val="1F1F1F"/>
                </a:solidFill>
                <a:effectLst/>
                <a:latin typeface="Google Sans"/>
              </a:rPr>
              <a:t>order</a:t>
            </a:r>
            <a:r>
              <a:rPr kumimoji="0" lang="en-US" altLang="en-US" sz="2000" b="0" i="0" u="none" strike="noStrike" cap="none" normalizeH="0" baseline="0" dirty="0">
                <a:ln>
                  <a:noFill/>
                </a:ln>
                <a:solidFill>
                  <a:srgbClr val="1F1F1F"/>
                </a:solidFill>
                <a:effectLst/>
                <a:latin typeface="Google Sans"/>
              </a:rPr>
              <a:t> details, etc. </a:t>
            </a:r>
          </a:p>
          <a:p>
            <a:pPr marL="400050" lvl="1" indent="0" eaLnBrk="0" hangingPunct="0">
              <a:spcBef>
                <a:spcPct val="0"/>
              </a:spcBef>
              <a:buClrTx/>
              <a:buSzTx/>
              <a:buFontTx/>
              <a:buChar char="•"/>
            </a:pPr>
            <a:r>
              <a:rPr kumimoji="0" lang="en-US" altLang="en-US" sz="2000" b="0" i="0" u="none" strike="noStrike" cap="none" normalizeH="0" baseline="0" dirty="0">
                <a:ln>
                  <a:noFill/>
                </a:ln>
                <a:solidFill>
                  <a:srgbClr val="1F1F1F"/>
                </a:solidFill>
                <a:effectLst/>
                <a:latin typeface="Google Sans"/>
              </a:rPr>
              <a:t>You'd need to </a:t>
            </a:r>
            <a:r>
              <a:rPr kumimoji="0" lang="en-US" altLang="en-US" sz="2000" b="1" i="0" u="none" strike="noStrike" cap="none" normalizeH="0" baseline="0" dirty="0">
                <a:ln>
                  <a:noFill/>
                </a:ln>
                <a:solidFill>
                  <a:srgbClr val="1F1F1F"/>
                </a:solidFill>
                <a:effectLst/>
                <a:latin typeface="Google Sans"/>
              </a:rPr>
              <a:t>understand</a:t>
            </a:r>
            <a:r>
              <a:rPr kumimoji="0" lang="en-US" altLang="en-US" sz="2000" b="0" i="0" u="none" strike="noStrike" cap="none" normalizeH="0" baseline="0" dirty="0">
                <a:ln>
                  <a:noFill/>
                </a:ln>
                <a:solidFill>
                  <a:srgbClr val="1F1F1F"/>
                </a:solidFill>
                <a:effectLst/>
                <a:latin typeface="Google Sans"/>
              </a:rPr>
              <a:t> the </a:t>
            </a:r>
            <a:r>
              <a:rPr kumimoji="0" lang="en-US" altLang="en-US" sz="2000" b="1" i="0" u="none" strike="noStrike" cap="none" normalizeH="0" baseline="0" dirty="0">
                <a:ln>
                  <a:noFill/>
                </a:ln>
                <a:solidFill>
                  <a:srgbClr val="1F1F1F"/>
                </a:solidFill>
                <a:effectLst/>
                <a:latin typeface="Google Sans"/>
              </a:rPr>
              <a:t>specific syntax for your chosen database </a:t>
            </a:r>
            <a:r>
              <a:rPr kumimoji="0" lang="en-US" altLang="en-US" sz="2000" b="0" i="0" u="none" strike="noStrike" cap="none" normalizeH="0" baseline="0" dirty="0">
                <a:ln>
                  <a:noFill/>
                </a:ln>
                <a:solidFill>
                  <a:srgbClr val="1F1F1F"/>
                </a:solidFill>
                <a:effectLst/>
                <a:latin typeface="Google Sans"/>
              </a:rPr>
              <a:t>(MySQL, PostgreSQL, etc.). </a:t>
            </a:r>
          </a:p>
          <a:p>
            <a:pPr marL="400050" lvl="1" indent="0" eaLnBrk="0" hangingPunct="0">
              <a:spcBef>
                <a:spcPct val="0"/>
              </a:spcBef>
              <a:buClrTx/>
              <a:buSzTx/>
              <a:buFontTx/>
              <a:buChar char="•"/>
            </a:pPr>
            <a:r>
              <a:rPr kumimoji="0" lang="en-US" altLang="en-US" sz="2000" b="1" i="0" u="none" strike="noStrike" cap="none" normalizeH="0" baseline="0" dirty="0">
                <a:ln>
                  <a:noFill/>
                </a:ln>
                <a:solidFill>
                  <a:srgbClr val="1F1F1F"/>
                </a:solidFill>
                <a:effectLst/>
                <a:latin typeface="Google Sans"/>
              </a:rPr>
              <a:t>Switching databases would require rewriting most or all of your SQL </a:t>
            </a:r>
            <a:r>
              <a:rPr kumimoji="0" lang="en-US" altLang="en-US" sz="2000" b="0" i="0" u="none" strike="noStrike" cap="none" normalizeH="0" baseline="0" dirty="0">
                <a:ln>
                  <a:noFill/>
                </a:ln>
                <a:solidFill>
                  <a:srgbClr val="1F1F1F"/>
                </a:solidFill>
                <a:effectLst/>
                <a:latin typeface="Google Sans"/>
              </a:rPr>
              <a:t>code, due to different syntax and functionalities.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1F1F1F"/>
                </a:solidFill>
                <a:effectLst/>
                <a:latin typeface="Google Sans"/>
              </a:rPr>
              <a:t>With ORM:</a:t>
            </a:r>
            <a:endParaRPr kumimoji="0" lang="en-US" altLang="en-US" sz="2000" b="0" i="0" u="none" strike="noStrike" cap="none" normalizeH="0" baseline="0" dirty="0">
              <a:ln>
                <a:noFill/>
              </a:ln>
              <a:solidFill>
                <a:srgbClr val="1F1F1F"/>
              </a:solidFill>
              <a:effectLst/>
              <a:latin typeface="Google Sans"/>
            </a:endParaRPr>
          </a:p>
          <a:p>
            <a:pPr marL="400050" lvl="1" indent="0" eaLnBrk="0" hangingPunct="0">
              <a:spcBef>
                <a:spcPct val="0"/>
              </a:spcBef>
              <a:buClrTx/>
              <a:buSzTx/>
              <a:buFontTx/>
              <a:buChar char="•"/>
            </a:pPr>
            <a:r>
              <a:rPr kumimoji="0" lang="en-US" altLang="en-US" sz="2000" b="0" i="0" u="none" strike="noStrike" cap="none" normalizeH="0" baseline="0" dirty="0">
                <a:ln>
                  <a:noFill/>
                </a:ln>
                <a:solidFill>
                  <a:srgbClr val="1F1F1F"/>
                </a:solidFill>
                <a:effectLst/>
                <a:latin typeface="Google Sans"/>
              </a:rPr>
              <a:t>You'd </a:t>
            </a:r>
            <a:r>
              <a:rPr kumimoji="0" lang="en-US" altLang="en-US" sz="2000" b="1" i="0" u="none" strike="noStrike" cap="none" normalizeH="0" baseline="0" dirty="0">
                <a:ln>
                  <a:noFill/>
                </a:ln>
                <a:solidFill>
                  <a:srgbClr val="1F1F1F"/>
                </a:solidFill>
                <a:effectLst/>
                <a:latin typeface="Google Sans"/>
              </a:rPr>
              <a:t>define your data structures as objects (Product, Customer, Order). </a:t>
            </a:r>
          </a:p>
          <a:p>
            <a:pPr marL="400050" lvl="1" indent="0" eaLnBrk="0" hangingPunct="0">
              <a:spcBef>
                <a:spcPct val="0"/>
              </a:spcBef>
              <a:buClrTx/>
              <a:buSzTx/>
              <a:buFontTx/>
              <a:buChar char="•"/>
            </a:pPr>
            <a:r>
              <a:rPr kumimoji="0" lang="en-US" altLang="en-US" sz="2000" b="0" i="0" u="none" strike="noStrike" cap="none" normalizeH="0" baseline="0" dirty="0">
                <a:ln>
                  <a:noFill/>
                </a:ln>
                <a:solidFill>
                  <a:srgbClr val="1F1F1F"/>
                </a:solidFill>
                <a:effectLst/>
                <a:latin typeface="Google Sans"/>
              </a:rPr>
              <a:t>You'd use simple, object-oriented methods to interact with your data:</a:t>
            </a:r>
          </a:p>
          <a:p>
            <a:pPr marL="742950" lvl="2" indent="0" eaLnBrk="0" hangingPunct="0">
              <a:spcBef>
                <a:spcPct val="0"/>
              </a:spcBef>
              <a:buClrTx/>
              <a:buSzTx/>
              <a:buFontTx/>
              <a:buChar char="•"/>
            </a:pPr>
            <a:r>
              <a:rPr kumimoji="0" lang="en-US" altLang="en-US" sz="2000" b="0" i="0" u="none" strike="noStrike" cap="none" normalizeH="0" baseline="0" dirty="0" err="1">
                <a:ln>
                  <a:noFill/>
                </a:ln>
                <a:solidFill>
                  <a:srgbClr val="444746"/>
                </a:solidFill>
                <a:effectLst/>
                <a:latin typeface="Google Sans Mono"/>
              </a:rPr>
              <a:t>product.save</a:t>
            </a:r>
            <a:r>
              <a:rPr kumimoji="0" lang="en-US" altLang="en-US" sz="2000" b="0" i="0" u="none" strike="noStrike" cap="none" normalizeH="0" baseline="0" dirty="0">
                <a:ln>
                  <a:noFill/>
                </a:ln>
                <a:solidFill>
                  <a:srgbClr val="444746"/>
                </a:solidFill>
                <a:effectLst/>
                <a:latin typeface="Google Sans Mono"/>
              </a:rPr>
              <a:t>()</a:t>
            </a:r>
            <a:r>
              <a:rPr kumimoji="0" lang="en-US" altLang="en-US" sz="2000" b="0" i="0" u="none" strike="noStrike" cap="none" normalizeH="0" baseline="0" dirty="0">
                <a:ln>
                  <a:noFill/>
                </a:ln>
                <a:solidFill>
                  <a:srgbClr val="1F1F1F"/>
                </a:solidFill>
                <a:effectLst/>
                <a:latin typeface="Google Sans"/>
              </a:rPr>
              <a:t>, </a:t>
            </a:r>
            <a:r>
              <a:rPr kumimoji="0" lang="en-US" altLang="en-US" sz="2000" b="0" i="0" u="none" strike="noStrike" cap="none" normalizeH="0" baseline="0" dirty="0" err="1">
                <a:ln>
                  <a:noFill/>
                </a:ln>
                <a:solidFill>
                  <a:srgbClr val="444746"/>
                </a:solidFill>
                <a:effectLst/>
                <a:latin typeface="Google Sans Mono"/>
              </a:rPr>
              <a:t>order.update_status</a:t>
            </a:r>
            <a:r>
              <a:rPr kumimoji="0" lang="en-US" altLang="en-US" sz="2000" b="0" i="0" u="none" strike="noStrike" cap="none" normalizeH="0" baseline="0" dirty="0">
                <a:ln>
                  <a:noFill/>
                </a:ln>
                <a:solidFill>
                  <a:srgbClr val="444746"/>
                </a:solidFill>
                <a:effectLst/>
                <a:latin typeface="Google Sans Mono"/>
              </a:rPr>
              <a:t>()</a:t>
            </a:r>
            <a:r>
              <a:rPr kumimoji="0" lang="en-US" altLang="en-US" sz="2000" b="0" i="0" u="none" strike="noStrike" cap="none" normalizeH="0" baseline="0" dirty="0">
                <a:ln>
                  <a:noFill/>
                </a:ln>
                <a:solidFill>
                  <a:srgbClr val="1F1F1F"/>
                </a:solidFill>
                <a:effectLst/>
                <a:latin typeface="Google Sans"/>
              </a:rPr>
              <a:t>. </a:t>
            </a:r>
          </a:p>
          <a:p>
            <a:pPr marL="400050" lvl="1" indent="0" eaLnBrk="0" hangingPunct="0">
              <a:spcBef>
                <a:spcPct val="0"/>
              </a:spcBef>
              <a:buClrTx/>
              <a:buSzTx/>
              <a:buFontTx/>
              <a:buChar char="•"/>
            </a:pPr>
            <a:r>
              <a:rPr kumimoji="0" lang="en-US" altLang="en-US" sz="2000" b="0" i="0" u="none" strike="noStrike" cap="none" normalizeH="0" baseline="0" dirty="0">
                <a:ln>
                  <a:noFill/>
                </a:ln>
                <a:solidFill>
                  <a:srgbClr val="1F1F1F"/>
                </a:solidFill>
                <a:effectLst/>
                <a:latin typeface="Google Sans"/>
              </a:rPr>
              <a:t>The ORM system translates these object operations into the appropriate SQL queries </a:t>
            </a:r>
          </a:p>
          <a:p>
            <a:pPr marL="400050" lvl="1" indent="0" eaLnBrk="0" hangingPunct="0">
              <a:spcBef>
                <a:spcPct val="0"/>
              </a:spcBef>
              <a:buClrTx/>
              <a:buSzTx/>
              <a:buFontTx/>
              <a:buChar char="•"/>
            </a:pPr>
            <a:r>
              <a:rPr kumimoji="0" lang="en-US" altLang="en-US" sz="2000" b="0" i="0" u="none" strike="noStrike" cap="none" normalizeH="0" baseline="0" dirty="0">
                <a:ln>
                  <a:noFill/>
                </a:ln>
                <a:solidFill>
                  <a:srgbClr val="1F1F1F"/>
                </a:solidFill>
                <a:effectLst/>
                <a:latin typeface="Google Sans"/>
              </a:rPr>
              <a:t>Switching databases might involve some configuration changes within the ORM, but most of your code would remain the same. </a:t>
            </a:r>
          </a:p>
        </p:txBody>
      </p:sp>
    </p:spTree>
    <p:extLst>
      <p:ext uri="{BB962C8B-B14F-4D97-AF65-F5344CB8AC3E}">
        <p14:creationId xmlns:p14="http://schemas.microsoft.com/office/powerpoint/2010/main" val="41609198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67152-BA09-4D04-B0FD-A3796283D298}"/>
              </a:ext>
            </a:extLst>
          </p:cNvPr>
          <p:cNvSpPr>
            <a:spLocks noGrp="1"/>
          </p:cNvSpPr>
          <p:nvPr>
            <p:ph type="title"/>
          </p:nvPr>
        </p:nvSpPr>
        <p:spPr/>
        <p:txBody>
          <a:bodyPr/>
          <a:lstStyle/>
          <a:p>
            <a:r>
              <a:rPr lang="en-US" dirty="0"/>
              <a:t>Performance issue of ORM</a:t>
            </a:r>
          </a:p>
        </p:txBody>
      </p:sp>
      <p:sp>
        <p:nvSpPr>
          <p:cNvPr id="3" name="Content Placeholder 2">
            <a:extLst>
              <a:ext uri="{FF2B5EF4-FFF2-40B4-BE49-F238E27FC236}">
                <a16:creationId xmlns:a16="http://schemas.microsoft.com/office/drawing/2014/main" id="{20D3FDFD-1390-4C69-A29D-8CF3851649E0}"/>
              </a:ext>
            </a:extLst>
          </p:cNvPr>
          <p:cNvSpPr>
            <a:spLocks noGrp="1"/>
          </p:cNvSpPr>
          <p:nvPr>
            <p:ph idx="1"/>
          </p:nvPr>
        </p:nvSpPr>
        <p:spPr>
          <a:xfrm>
            <a:off x="69574" y="934278"/>
            <a:ext cx="8775976" cy="5536191"/>
          </a:xfrm>
        </p:spPr>
        <p:txBody>
          <a:bodyPr/>
          <a:lstStyle/>
          <a:p>
            <a:r>
              <a:rPr lang="en-US" sz="2000" dirty="0">
                <a:solidFill>
                  <a:srgbClr val="111111"/>
                </a:solidFill>
                <a:latin typeface="-apple-system"/>
              </a:rPr>
              <a:t>We have a User table in a database and we are using an ORM system in our application.</a:t>
            </a:r>
          </a:p>
          <a:p>
            <a:r>
              <a:rPr lang="en-US" sz="2000" b="0" i="0" dirty="0">
                <a:solidFill>
                  <a:srgbClr val="111111"/>
                </a:solidFill>
                <a:effectLst/>
                <a:latin typeface="-apple-system"/>
              </a:rPr>
              <a:t>we want to update the </a:t>
            </a:r>
            <a:r>
              <a:rPr lang="en-US" sz="2000" dirty="0"/>
              <a:t>status</a:t>
            </a:r>
            <a:r>
              <a:rPr lang="en-US" sz="2000" b="0" i="0" dirty="0">
                <a:solidFill>
                  <a:srgbClr val="111111"/>
                </a:solidFill>
                <a:effectLst/>
                <a:latin typeface="-apple-system"/>
              </a:rPr>
              <a:t> of all users to </a:t>
            </a:r>
            <a:r>
              <a:rPr lang="en-US" sz="2000" dirty="0"/>
              <a:t>inactive</a:t>
            </a:r>
            <a:r>
              <a:rPr lang="en-US" sz="2000" b="0" i="0" dirty="0">
                <a:solidFill>
                  <a:srgbClr val="111111"/>
                </a:solidFill>
                <a:effectLst/>
                <a:latin typeface="-apple-system"/>
              </a:rPr>
              <a:t>.</a:t>
            </a:r>
          </a:p>
          <a:p>
            <a:endParaRPr lang="en-US" sz="2000" dirty="0">
              <a:solidFill>
                <a:srgbClr val="111111"/>
              </a:solidFill>
              <a:latin typeface="-apple-system"/>
            </a:endParaRPr>
          </a:p>
          <a:p>
            <a:endParaRPr lang="en-US" sz="2000" b="0" i="0" dirty="0">
              <a:solidFill>
                <a:srgbClr val="111111"/>
              </a:solidFill>
              <a:effectLst/>
              <a:latin typeface="-apple-system"/>
            </a:endParaRPr>
          </a:p>
          <a:p>
            <a:endParaRPr lang="en-US" sz="2000" b="0" i="0" dirty="0">
              <a:solidFill>
                <a:srgbClr val="111111"/>
              </a:solidFill>
              <a:effectLst/>
              <a:latin typeface="-apple-system"/>
            </a:endParaRPr>
          </a:p>
          <a:p>
            <a:pPr marL="0" indent="0">
              <a:buNone/>
            </a:pPr>
            <a:endParaRPr lang="en-US" sz="2000" dirty="0"/>
          </a:p>
          <a:p>
            <a:pPr lvl="1"/>
            <a:r>
              <a:rPr lang="en-US" sz="2000" b="0" i="0" dirty="0">
                <a:solidFill>
                  <a:srgbClr val="111111"/>
                </a:solidFill>
                <a:effectLst/>
                <a:latin typeface="-apple-system"/>
              </a:rPr>
              <a:t>This result in a </a:t>
            </a:r>
            <a:r>
              <a:rPr lang="en-US" sz="2000" b="1" i="0" dirty="0">
                <a:solidFill>
                  <a:srgbClr val="111111"/>
                </a:solidFill>
                <a:effectLst/>
                <a:latin typeface="-apple-system"/>
              </a:rPr>
              <a:t>separate</a:t>
            </a:r>
            <a:r>
              <a:rPr lang="en-US" sz="2000" b="0" i="0" dirty="0">
                <a:solidFill>
                  <a:srgbClr val="111111"/>
                </a:solidFill>
                <a:effectLst/>
                <a:latin typeface="-apple-system"/>
              </a:rPr>
              <a:t> </a:t>
            </a:r>
            <a:r>
              <a:rPr lang="en-US" sz="2000" b="1" dirty="0"/>
              <a:t>UPDATE</a:t>
            </a:r>
            <a:r>
              <a:rPr lang="en-US" sz="2000" b="1" i="0" dirty="0">
                <a:solidFill>
                  <a:srgbClr val="111111"/>
                </a:solidFill>
                <a:effectLst/>
                <a:latin typeface="-apple-system"/>
              </a:rPr>
              <a:t> statement for each user</a:t>
            </a:r>
            <a:r>
              <a:rPr lang="en-US" sz="2000" b="0" i="0" dirty="0">
                <a:solidFill>
                  <a:srgbClr val="111111"/>
                </a:solidFill>
                <a:effectLst/>
                <a:latin typeface="-apple-system"/>
              </a:rPr>
              <a:t>, which could be very inefficient if there are a large number of users.</a:t>
            </a:r>
          </a:p>
          <a:p>
            <a:r>
              <a:rPr lang="en-US" sz="2000" b="0" i="0" dirty="0">
                <a:solidFill>
                  <a:srgbClr val="111111"/>
                </a:solidFill>
                <a:effectLst/>
                <a:latin typeface="-apple-system"/>
              </a:rPr>
              <a:t> Alternative where we bypass the ORM and write the update directly in SQL</a:t>
            </a:r>
          </a:p>
          <a:p>
            <a:endParaRPr lang="en-US" sz="2000" b="0" i="0" dirty="0">
              <a:solidFill>
                <a:srgbClr val="111111"/>
              </a:solidFill>
              <a:effectLst/>
              <a:latin typeface="-apple-system"/>
            </a:endParaRPr>
          </a:p>
          <a:p>
            <a:endParaRPr lang="en-US" sz="2000" b="0" i="0" dirty="0">
              <a:solidFill>
                <a:srgbClr val="111111"/>
              </a:solidFill>
              <a:effectLst/>
              <a:latin typeface="-apple-system"/>
            </a:endParaRPr>
          </a:p>
          <a:p>
            <a:pPr lvl="1"/>
            <a:r>
              <a:rPr lang="en-US" sz="2000" dirty="0"/>
              <a:t>Executing a single UPDATE statement for all users is significantly more efficient than issuing individual statements for each user.</a:t>
            </a:r>
          </a:p>
          <a:p>
            <a:endParaRPr lang="en-US" sz="2000" dirty="0"/>
          </a:p>
        </p:txBody>
      </p:sp>
      <p:pic>
        <p:nvPicPr>
          <p:cNvPr id="7" name="Picture 6">
            <a:extLst>
              <a:ext uri="{FF2B5EF4-FFF2-40B4-BE49-F238E27FC236}">
                <a16:creationId xmlns:a16="http://schemas.microsoft.com/office/drawing/2014/main" id="{7A4C1115-0148-4DB2-89DC-B298868CC7DD}"/>
              </a:ext>
            </a:extLst>
          </p:cNvPr>
          <p:cNvPicPr>
            <a:picLocks noChangeAspect="1"/>
          </p:cNvPicPr>
          <p:nvPr/>
        </p:nvPicPr>
        <p:blipFill>
          <a:blip r:embed="rId3"/>
          <a:stretch>
            <a:fillRect/>
          </a:stretch>
        </p:blipFill>
        <p:spPr>
          <a:xfrm>
            <a:off x="665254" y="2018893"/>
            <a:ext cx="6287868" cy="1623228"/>
          </a:xfrm>
          <a:prstGeom prst="rect">
            <a:avLst/>
          </a:prstGeom>
        </p:spPr>
      </p:pic>
      <p:pic>
        <p:nvPicPr>
          <p:cNvPr id="13" name="Picture 12">
            <a:extLst>
              <a:ext uri="{FF2B5EF4-FFF2-40B4-BE49-F238E27FC236}">
                <a16:creationId xmlns:a16="http://schemas.microsoft.com/office/drawing/2014/main" id="{3BAFA965-2676-4E9E-989D-E3AE2A25ABE0}"/>
              </a:ext>
            </a:extLst>
          </p:cNvPr>
          <p:cNvPicPr>
            <a:picLocks noChangeAspect="1"/>
          </p:cNvPicPr>
          <p:nvPr/>
        </p:nvPicPr>
        <p:blipFill>
          <a:blip r:embed="rId4"/>
          <a:stretch>
            <a:fillRect/>
          </a:stretch>
        </p:blipFill>
        <p:spPr>
          <a:xfrm>
            <a:off x="665255" y="4938074"/>
            <a:ext cx="7926424" cy="608524"/>
          </a:xfrm>
          <a:prstGeom prst="rect">
            <a:avLst/>
          </a:prstGeom>
        </p:spPr>
      </p:pic>
    </p:spTree>
    <p:extLst>
      <p:ext uri="{BB962C8B-B14F-4D97-AF65-F5344CB8AC3E}">
        <p14:creationId xmlns:p14="http://schemas.microsoft.com/office/powerpoint/2010/main" val="13981654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a:t>Textual Data</a:t>
            </a:r>
          </a:p>
        </p:txBody>
      </p:sp>
      <p:sp>
        <p:nvSpPr>
          <p:cNvPr id="9219" name="Rectangle 3"/>
          <p:cNvSpPr>
            <a:spLocks noGrp="1" noChangeArrowheads="1"/>
          </p:cNvSpPr>
          <p:nvPr>
            <p:ph idx="1"/>
          </p:nvPr>
        </p:nvSpPr>
        <p:spPr>
          <a:xfrm>
            <a:off x="190243" y="1427222"/>
            <a:ext cx="8904661" cy="5430778"/>
          </a:xfrm>
        </p:spPr>
        <p:txBody>
          <a:bodyPr>
            <a:normAutofit/>
          </a:bodyPr>
          <a:lstStyle/>
          <a:p>
            <a:pPr algn="l"/>
            <a:r>
              <a:rPr lang="en-US" sz="3200" b="1" i="0" dirty="0">
                <a:solidFill>
                  <a:srgbClr val="000000"/>
                </a:solidFill>
                <a:effectLst/>
              </a:rPr>
              <a:t>Information Retrieval Definition</a:t>
            </a:r>
            <a:r>
              <a:rPr lang="en-US" sz="3200" b="0" i="0" dirty="0">
                <a:solidFill>
                  <a:srgbClr val="000000"/>
                </a:solidFill>
                <a:effectLst/>
              </a:rPr>
              <a:t>: </a:t>
            </a:r>
          </a:p>
          <a:p>
            <a:pPr lvl="1"/>
            <a:r>
              <a:rPr lang="en-US" sz="2800" b="0" i="0" dirty="0">
                <a:solidFill>
                  <a:srgbClr val="000000"/>
                </a:solidFill>
                <a:effectLst/>
              </a:rPr>
              <a:t>Information retrieval is the process of querying unstructured textual data. Which is used in</a:t>
            </a:r>
          </a:p>
          <a:p>
            <a:pPr lvl="1"/>
            <a:r>
              <a:rPr lang="en-US" sz="2800" b="1" i="0" dirty="0">
                <a:solidFill>
                  <a:srgbClr val="000000"/>
                </a:solidFill>
                <a:effectLst/>
              </a:rPr>
              <a:t>Traditional Model</a:t>
            </a:r>
            <a:r>
              <a:rPr lang="en-US" sz="2800" b="0" i="0" dirty="0">
                <a:solidFill>
                  <a:srgbClr val="000000"/>
                </a:solidFill>
                <a:effectLst/>
              </a:rPr>
              <a:t>: Textual information is organized into documents.</a:t>
            </a:r>
          </a:p>
          <a:p>
            <a:pPr lvl="1"/>
            <a:r>
              <a:rPr lang="en-US" sz="2800" b="1" i="0" dirty="0">
                <a:solidFill>
                  <a:srgbClr val="000000"/>
                </a:solidFill>
                <a:effectLst/>
              </a:rPr>
              <a:t>Database Context</a:t>
            </a:r>
            <a:r>
              <a:rPr lang="en-US" sz="2800" b="0" i="0" dirty="0">
                <a:solidFill>
                  <a:srgbClr val="000000"/>
                </a:solidFill>
                <a:effectLst/>
              </a:rPr>
              <a:t>: A text-valued attribute can be considered a document.</a:t>
            </a:r>
          </a:p>
          <a:p>
            <a:pPr lvl="1"/>
            <a:r>
              <a:rPr lang="en-US" sz="2800" b="1" i="0" dirty="0">
                <a:solidFill>
                  <a:srgbClr val="000000"/>
                </a:solidFill>
                <a:effectLst/>
              </a:rPr>
              <a:t>Web Context</a:t>
            </a:r>
            <a:r>
              <a:rPr lang="en-US" sz="2800" b="0" i="0" dirty="0">
                <a:solidFill>
                  <a:srgbClr val="000000"/>
                </a:solidFill>
                <a:effectLst/>
              </a:rPr>
              <a:t>: Each web page can be considered a document.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Textual Data (Cont.)</a:t>
            </a:r>
            <a:endParaRPr lang="en-US" sz="2800" b="1" i="0" dirty="0">
              <a:solidFill>
                <a:srgbClr val="000000"/>
              </a:solidFill>
              <a:effectLst/>
            </a:endParaRPr>
          </a:p>
        </p:txBody>
      </p:sp>
      <p:sp>
        <p:nvSpPr>
          <p:cNvPr id="9219" name="Rectangle 3"/>
          <p:cNvSpPr>
            <a:spLocks noGrp="1" noChangeArrowheads="1"/>
          </p:cNvSpPr>
          <p:nvPr>
            <p:ph idx="1"/>
          </p:nvPr>
        </p:nvSpPr>
        <p:spPr>
          <a:xfrm>
            <a:off x="135012" y="1427222"/>
            <a:ext cx="8886250" cy="5430778"/>
          </a:xfrm>
        </p:spPr>
        <p:txBody>
          <a:bodyPr>
            <a:normAutofit/>
          </a:bodyPr>
          <a:lstStyle/>
          <a:p>
            <a:pPr algn="l">
              <a:buFont typeface="Arial" panose="020B0604020202020204" pitchFamily="34" charset="0"/>
              <a:buChar char="•"/>
            </a:pPr>
            <a:r>
              <a:rPr lang="en-US" b="1" i="0" dirty="0">
                <a:solidFill>
                  <a:srgbClr val="000000"/>
                </a:solidFill>
                <a:effectLst/>
              </a:rPr>
              <a:t>Keyword Description</a:t>
            </a:r>
            <a:r>
              <a:rPr lang="en-US" b="0" i="0" dirty="0">
                <a:solidFill>
                  <a:srgbClr val="000000"/>
                </a:solidFill>
                <a:effectLst/>
              </a:rPr>
              <a:t>: Desired </a:t>
            </a:r>
            <a:r>
              <a:rPr lang="en-US" b="1" i="0" dirty="0">
                <a:solidFill>
                  <a:srgbClr val="000000"/>
                </a:solidFill>
                <a:effectLst/>
              </a:rPr>
              <a:t>documents</a:t>
            </a:r>
            <a:r>
              <a:rPr lang="en-US" b="0" i="0" dirty="0">
                <a:solidFill>
                  <a:srgbClr val="000000"/>
                </a:solidFill>
                <a:effectLst/>
              </a:rPr>
              <a:t> are typically </a:t>
            </a:r>
            <a:r>
              <a:rPr lang="en-US" b="1" i="0" dirty="0">
                <a:solidFill>
                  <a:srgbClr val="000000"/>
                </a:solidFill>
                <a:effectLst/>
              </a:rPr>
              <a:t>described</a:t>
            </a:r>
            <a:r>
              <a:rPr lang="en-US" b="0" i="0" dirty="0">
                <a:solidFill>
                  <a:srgbClr val="000000"/>
                </a:solidFill>
                <a:effectLst/>
              </a:rPr>
              <a:t> by </a:t>
            </a:r>
            <a:r>
              <a:rPr lang="en-US" b="1" i="0" dirty="0">
                <a:solidFill>
                  <a:srgbClr val="000000"/>
                </a:solidFill>
                <a:effectLst/>
              </a:rPr>
              <a:t>a set of keywords.</a:t>
            </a:r>
          </a:p>
          <a:p>
            <a:pPr algn="l">
              <a:buFont typeface="Arial" panose="020B0604020202020204" pitchFamily="34" charset="0"/>
              <a:buChar char="•"/>
            </a:pPr>
            <a:r>
              <a:rPr lang="en-US" b="1" i="0" dirty="0">
                <a:solidFill>
                  <a:srgbClr val="000000"/>
                </a:solidFill>
                <a:effectLst/>
              </a:rPr>
              <a:t>Examples</a:t>
            </a:r>
            <a:r>
              <a:rPr lang="en-US" b="0" i="0" dirty="0">
                <a:solidFill>
                  <a:srgbClr val="000000"/>
                </a:solidFill>
                <a:effectLst/>
              </a:rPr>
              <a:t>: </a:t>
            </a:r>
            <a:r>
              <a:rPr lang="en-US" b="1" i="0" dirty="0">
                <a:solidFill>
                  <a:srgbClr val="000000"/>
                </a:solidFill>
                <a:effectLst/>
              </a:rPr>
              <a:t>Keywords</a:t>
            </a:r>
            <a:r>
              <a:rPr lang="en-US" b="0" i="0" dirty="0">
                <a:solidFill>
                  <a:srgbClr val="000000"/>
                </a:solidFill>
                <a:effectLst/>
              </a:rPr>
              <a:t> such as “</a:t>
            </a:r>
            <a:r>
              <a:rPr lang="en-US" b="1" i="0" dirty="0">
                <a:solidFill>
                  <a:srgbClr val="000000"/>
                </a:solidFill>
                <a:effectLst/>
              </a:rPr>
              <a:t>database system</a:t>
            </a:r>
            <a:r>
              <a:rPr lang="en-US" b="0" i="0" dirty="0">
                <a:solidFill>
                  <a:srgbClr val="000000"/>
                </a:solidFill>
                <a:effectLst/>
              </a:rPr>
              <a:t>” can </a:t>
            </a:r>
            <a:r>
              <a:rPr lang="en-US" b="1" i="0" dirty="0">
                <a:solidFill>
                  <a:srgbClr val="000000"/>
                </a:solidFill>
                <a:effectLst/>
              </a:rPr>
              <a:t>locate</a:t>
            </a:r>
            <a:r>
              <a:rPr lang="en-US" b="0" i="0" dirty="0">
                <a:solidFill>
                  <a:srgbClr val="000000"/>
                </a:solidFill>
                <a:effectLst/>
              </a:rPr>
              <a:t> </a:t>
            </a:r>
            <a:r>
              <a:rPr lang="en-US" b="1" i="0" dirty="0">
                <a:solidFill>
                  <a:srgbClr val="000000"/>
                </a:solidFill>
                <a:effectLst/>
              </a:rPr>
              <a:t>documents</a:t>
            </a:r>
            <a:r>
              <a:rPr lang="en-US" b="0" i="0" dirty="0">
                <a:solidFill>
                  <a:srgbClr val="000000"/>
                </a:solidFill>
                <a:effectLst/>
              </a:rPr>
              <a:t> on </a:t>
            </a:r>
            <a:r>
              <a:rPr lang="en-US" b="1" i="0" dirty="0">
                <a:solidFill>
                  <a:srgbClr val="000000"/>
                </a:solidFill>
                <a:effectLst/>
              </a:rPr>
              <a:t>database</a:t>
            </a:r>
            <a:r>
              <a:rPr lang="en-US" b="0" i="0" dirty="0">
                <a:solidFill>
                  <a:srgbClr val="000000"/>
                </a:solidFill>
                <a:effectLst/>
              </a:rPr>
              <a:t> systems. “</a:t>
            </a:r>
            <a:r>
              <a:rPr lang="en-US" b="1" i="0" dirty="0">
                <a:solidFill>
                  <a:srgbClr val="000000"/>
                </a:solidFill>
                <a:effectLst/>
              </a:rPr>
              <a:t>Stock</a:t>
            </a:r>
            <a:r>
              <a:rPr lang="en-US" b="0" i="0" dirty="0">
                <a:solidFill>
                  <a:srgbClr val="000000"/>
                </a:solidFill>
                <a:effectLst/>
              </a:rPr>
              <a:t>” and “</a:t>
            </a:r>
            <a:r>
              <a:rPr lang="en-US" b="1" i="0" dirty="0">
                <a:solidFill>
                  <a:srgbClr val="000000"/>
                </a:solidFill>
                <a:effectLst/>
              </a:rPr>
              <a:t>scandal</a:t>
            </a:r>
            <a:r>
              <a:rPr lang="en-US" b="0" i="0" dirty="0">
                <a:solidFill>
                  <a:srgbClr val="000000"/>
                </a:solidFill>
                <a:effectLst/>
              </a:rPr>
              <a:t>” can locate </a:t>
            </a:r>
            <a:r>
              <a:rPr lang="en-US" b="1" i="0" dirty="0">
                <a:solidFill>
                  <a:srgbClr val="000000"/>
                </a:solidFill>
                <a:effectLst/>
              </a:rPr>
              <a:t>articles</a:t>
            </a:r>
            <a:r>
              <a:rPr lang="en-US" b="0" i="0" dirty="0">
                <a:solidFill>
                  <a:srgbClr val="000000"/>
                </a:solidFill>
                <a:effectLst/>
              </a:rPr>
              <a:t> about </a:t>
            </a:r>
            <a:r>
              <a:rPr lang="en-US" b="1" i="0" dirty="0">
                <a:solidFill>
                  <a:srgbClr val="000000"/>
                </a:solidFill>
                <a:effectLst/>
              </a:rPr>
              <a:t>stock-market scandals.</a:t>
            </a:r>
          </a:p>
          <a:p>
            <a:pPr algn="l">
              <a:buFont typeface="Arial" panose="020B0604020202020204" pitchFamily="34" charset="0"/>
              <a:buChar char="•"/>
            </a:pPr>
            <a:r>
              <a:rPr lang="en-US" b="1" i="0" dirty="0">
                <a:solidFill>
                  <a:srgbClr val="000000"/>
                </a:solidFill>
                <a:effectLst/>
              </a:rPr>
              <a:t>Document Keywords</a:t>
            </a:r>
            <a:r>
              <a:rPr lang="en-US" b="0" i="0" dirty="0">
                <a:solidFill>
                  <a:srgbClr val="000000"/>
                </a:solidFill>
                <a:effectLst/>
              </a:rPr>
              <a:t>: Documents have a set of keywords associated with them. Typically, all </a:t>
            </a:r>
            <a:r>
              <a:rPr lang="en-US" b="1" i="0" dirty="0">
                <a:solidFill>
                  <a:srgbClr val="000000"/>
                </a:solidFill>
                <a:effectLst/>
              </a:rPr>
              <a:t>words in the documents are considered keywords.</a:t>
            </a:r>
          </a:p>
          <a:p>
            <a:pPr algn="l">
              <a:buFont typeface="Arial" panose="020B0604020202020204" pitchFamily="34" charset="0"/>
              <a:buChar char="•"/>
            </a:pPr>
            <a:r>
              <a:rPr lang="en-US" b="1" i="0" dirty="0">
                <a:solidFill>
                  <a:srgbClr val="000000"/>
                </a:solidFill>
                <a:effectLst/>
              </a:rPr>
              <a:t>Keyword Query</a:t>
            </a:r>
            <a:r>
              <a:rPr lang="en-US" b="0" i="0" dirty="0">
                <a:solidFill>
                  <a:srgbClr val="000000"/>
                </a:solidFill>
                <a:effectLst/>
              </a:rPr>
              <a:t>: A keyword </a:t>
            </a:r>
            <a:r>
              <a:rPr lang="en-US" b="1" i="0" dirty="0">
                <a:solidFill>
                  <a:srgbClr val="000000"/>
                </a:solidFill>
                <a:effectLst/>
              </a:rPr>
              <a:t>query</a:t>
            </a:r>
            <a:r>
              <a:rPr lang="en-US" b="0" i="0" dirty="0">
                <a:solidFill>
                  <a:srgbClr val="000000"/>
                </a:solidFill>
                <a:effectLst/>
              </a:rPr>
              <a:t> </a:t>
            </a:r>
            <a:r>
              <a:rPr lang="en-US" b="1" i="0" dirty="0">
                <a:solidFill>
                  <a:srgbClr val="000000"/>
                </a:solidFill>
                <a:effectLst/>
              </a:rPr>
              <a:t>retrieves</a:t>
            </a:r>
            <a:r>
              <a:rPr lang="en-US" b="0" i="0" dirty="0">
                <a:solidFill>
                  <a:srgbClr val="000000"/>
                </a:solidFill>
                <a:effectLst/>
              </a:rPr>
              <a:t> </a:t>
            </a:r>
            <a:r>
              <a:rPr lang="en-US" b="1" i="0" dirty="0">
                <a:solidFill>
                  <a:srgbClr val="000000"/>
                </a:solidFill>
                <a:effectLst/>
              </a:rPr>
              <a:t>documents</a:t>
            </a:r>
            <a:r>
              <a:rPr lang="en-US" b="0" i="0" dirty="0">
                <a:solidFill>
                  <a:srgbClr val="000000"/>
                </a:solidFill>
                <a:effectLst/>
              </a:rPr>
              <a:t> whose </a:t>
            </a:r>
            <a:r>
              <a:rPr lang="en-US" b="1" i="0" dirty="0">
                <a:solidFill>
                  <a:srgbClr val="000000"/>
                </a:solidFill>
                <a:effectLst/>
              </a:rPr>
              <a:t>set of keywords contains all the keywords </a:t>
            </a:r>
            <a:r>
              <a:rPr lang="en-US" b="0" i="0" dirty="0">
                <a:solidFill>
                  <a:srgbClr val="000000"/>
                </a:solidFill>
                <a:effectLst/>
              </a:rPr>
              <a:t>in the query.</a:t>
            </a:r>
          </a:p>
        </p:txBody>
      </p:sp>
    </p:spTree>
    <p:extLst>
      <p:ext uri="{BB962C8B-B14F-4D97-AF65-F5344CB8AC3E}">
        <p14:creationId xmlns:p14="http://schemas.microsoft.com/office/powerpoint/2010/main" val="12537244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a:t>Textual Data</a:t>
            </a:r>
          </a:p>
        </p:txBody>
      </p:sp>
      <p:sp>
        <p:nvSpPr>
          <p:cNvPr id="9219" name="Rectangle 3"/>
          <p:cNvSpPr>
            <a:spLocks noGrp="1" noChangeArrowheads="1"/>
          </p:cNvSpPr>
          <p:nvPr>
            <p:ph idx="1"/>
          </p:nvPr>
        </p:nvSpPr>
        <p:spPr/>
        <p:txBody>
          <a:bodyPr>
            <a:normAutofit/>
          </a:bodyPr>
          <a:lstStyle/>
          <a:p>
            <a:r>
              <a:rPr lang="en-US" altLang="en-US" sz="2400" b="1" dirty="0">
                <a:solidFill>
                  <a:srgbClr val="002060"/>
                </a:solidFill>
              </a:rPr>
              <a:t>Information</a:t>
            </a:r>
            <a:r>
              <a:rPr lang="en-US" altLang="en-US" sz="2400" b="1" dirty="0"/>
              <a:t> </a:t>
            </a:r>
            <a:r>
              <a:rPr lang="en-US" altLang="en-US" sz="2400" b="1" dirty="0">
                <a:solidFill>
                  <a:srgbClr val="002060"/>
                </a:solidFill>
              </a:rPr>
              <a:t>retrieval</a:t>
            </a:r>
            <a:r>
              <a:rPr lang="en-US" altLang="en-US" sz="2400" dirty="0"/>
              <a:t>: querying of unstructured data</a:t>
            </a:r>
          </a:p>
          <a:p>
            <a:pPr lvl="1"/>
            <a:r>
              <a:rPr lang="en-US" altLang="en-US" sz="2400" b="1" dirty="0"/>
              <a:t>Simple model of keyword queries</a:t>
            </a:r>
            <a:r>
              <a:rPr lang="en-US" altLang="en-US" sz="2400" dirty="0"/>
              <a:t>:  given query keywords, retrieve documents containing all the keywords</a:t>
            </a:r>
          </a:p>
          <a:p>
            <a:pPr lvl="1"/>
            <a:r>
              <a:rPr lang="en-US" altLang="en-US" sz="2400" dirty="0"/>
              <a:t>More advanced models </a:t>
            </a:r>
            <a:r>
              <a:rPr lang="en-US" altLang="en-US" sz="2400" b="1" dirty="0"/>
              <a:t>rank relevance of documents</a:t>
            </a:r>
          </a:p>
          <a:p>
            <a:pPr lvl="1"/>
            <a:r>
              <a:rPr lang="en-US" altLang="en-US" sz="2400" dirty="0"/>
              <a:t>Today, keyword queries return many types of information as answers</a:t>
            </a:r>
          </a:p>
          <a:p>
            <a:pPr lvl="2"/>
            <a:r>
              <a:rPr lang="en-US" altLang="en-US" sz="2400" dirty="0"/>
              <a:t>E.g., a query “cricket” typically returns information about ongoing cricket matches like scores, league table</a:t>
            </a:r>
          </a:p>
          <a:p>
            <a:r>
              <a:rPr lang="en-US" altLang="en-US" sz="2400" dirty="0"/>
              <a:t>Relevance ranking</a:t>
            </a:r>
          </a:p>
          <a:p>
            <a:pPr lvl="1"/>
            <a:r>
              <a:rPr lang="en-US" altLang="en-US" sz="2400" dirty="0"/>
              <a:t>Essential since there are usually many documents matching keywords</a:t>
            </a:r>
          </a:p>
          <a:p>
            <a:pPr>
              <a:buFont typeface="Monotype Sorts" charset="2"/>
              <a:buNone/>
            </a:pPr>
            <a:endParaRPr lang="en-US" altLang="en-US" sz="2400" dirty="0"/>
          </a:p>
        </p:txBody>
      </p:sp>
    </p:spTree>
    <p:extLst>
      <p:ext uri="{BB962C8B-B14F-4D97-AF65-F5344CB8AC3E}">
        <p14:creationId xmlns:p14="http://schemas.microsoft.com/office/powerpoint/2010/main" val="13849002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2000-8080-4B8F-A38E-206FB3916BD6}"/>
              </a:ext>
            </a:extLst>
          </p:cNvPr>
          <p:cNvSpPr>
            <a:spLocks noGrp="1"/>
          </p:cNvSpPr>
          <p:nvPr>
            <p:ph type="title"/>
          </p:nvPr>
        </p:nvSpPr>
        <p:spPr/>
        <p:txBody>
          <a:bodyPr/>
          <a:lstStyle/>
          <a:p>
            <a:r>
              <a:rPr lang="en-US" b="1" i="0" dirty="0">
                <a:solidFill>
                  <a:srgbClr val="000000"/>
                </a:solidFill>
                <a:effectLst/>
              </a:rPr>
              <a:t>Keyword Search and Information Retrieval</a:t>
            </a:r>
            <a:endParaRPr lang="en-US" dirty="0"/>
          </a:p>
        </p:txBody>
      </p:sp>
      <p:sp>
        <p:nvSpPr>
          <p:cNvPr id="3" name="Content Placeholder 2">
            <a:extLst>
              <a:ext uri="{FF2B5EF4-FFF2-40B4-BE49-F238E27FC236}">
                <a16:creationId xmlns:a16="http://schemas.microsoft.com/office/drawing/2014/main" id="{87BF1750-A560-4099-B5BF-39ACE8DD6DD4}"/>
              </a:ext>
            </a:extLst>
          </p:cNvPr>
          <p:cNvSpPr>
            <a:spLocks noGrp="1"/>
          </p:cNvSpPr>
          <p:nvPr>
            <p:ph idx="1"/>
          </p:nvPr>
        </p:nvSpPr>
        <p:spPr>
          <a:xfrm>
            <a:off x="116601" y="727075"/>
            <a:ext cx="8910798" cy="5931475"/>
          </a:xfrm>
        </p:spPr>
        <p:txBody>
          <a:bodyPr/>
          <a:lstStyle/>
          <a:p>
            <a:pPr algn="l">
              <a:buFont typeface="Arial" panose="020B0604020202020204" pitchFamily="34" charset="0"/>
              <a:buChar char="•"/>
            </a:pPr>
            <a:r>
              <a:rPr lang="en-US" sz="2400" b="1" i="0" dirty="0">
                <a:solidFill>
                  <a:srgbClr val="000000"/>
                </a:solidFill>
                <a:effectLst/>
              </a:rPr>
              <a:t>Keyword Search</a:t>
            </a:r>
            <a:endParaRPr lang="en-US" sz="2400" b="0" i="0" dirty="0">
              <a:solidFill>
                <a:srgbClr val="000000"/>
              </a:solidFill>
              <a:effectLst/>
            </a:endParaRPr>
          </a:p>
          <a:p>
            <a:pPr marL="742950" lvl="1" indent="-285750" algn="l">
              <a:buFont typeface="Arial" panose="020B0604020202020204" pitchFamily="34" charset="0"/>
              <a:buChar char="•"/>
            </a:pPr>
            <a:r>
              <a:rPr lang="en-US" sz="2400" b="0" i="0" dirty="0">
                <a:solidFill>
                  <a:srgbClr val="000000"/>
                </a:solidFill>
                <a:effectLst/>
              </a:rPr>
              <a:t>Initially </a:t>
            </a:r>
            <a:r>
              <a:rPr lang="en-US" sz="2400" b="1" i="0" dirty="0">
                <a:solidFill>
                  <a:srgbClr val="000000"/>
                </a:solidFill>
                <a:effectLst/>
              </a:rPr>
              <a:t>targeted at document repositories </a:t>
            </a:r>
            <a:r>
              <a:rPr lang="en-US" sz="2400" b="0" i="0" dirty="0">
                <a:solidFill>
                  <a:srgbClr val="000000"/>
                </a:solidFill>
                <a:effectLst/>
              </a:rPr>
              <a:t>within </a:t>
            </a:r>
            <a:r>
              <a:rPr lang="en-US" sz="2400" b="1" i="0" dirty="0">
                <a:solidFill>
                  <a:srgbClr val="000000"/>
                </a:solidFill>
                <a:effectLst/>
              </a:rPr>
              <a:t>organizations</a:t>
            </a:r>
            <a:r>
              <a:rPr lang="en-US" sz="2400" b="0" i="0" dirty="0">
                <a:solidFill>
                  <a:srgbClr val="000000"/>
                </a:solidFill>
                <a:effectLst/>
              </a:rPr>
              <a:t> or </a:t>
            </a:r>
            <a:r>
              <a:rPr lang="en-US" sz="2400" b="1" i="0" dirty="0">
                <a:solidFill>
                  <a:srgbClr val="000000"/>
                </a:solidFill>
                <a:effectLst/>
              </a:rPr>
              <a:t>domain-specific document </a:t>
            </a:r>
            <a:r>
              <a:rPr lang="en-US" sz="2400" b="0" i="0" dirty="0">
                <a:solidFill>
                  <a:srgbClr val="000000"/>
                </a:solidFill>
                <a:effectLst/>
              </a:rPr>
              <a:t>repositories such as research publications.</a:t>
            </a:r>
          </a:p>
          <a:p>
            <a:pPr marL="742950" lvl="1" indent="-285750" algn="l">
              <a:buFont typeface="Arial" panose="020B0604020202020204" pitchFamily="34" charset="0"/>
              <a:buChar char="•"/>
            </a:pPr>
            <a:r>
              <a:rPr lang="en-US" sz="2400" b="0" i="0" dirty="0">
                <a:solidFill>
                  <a:srgbClr val="000000"/>
                </a:solidFill>
                <a:effectLst/>
              </a:rPr>
              <a:t>Now, also important for </a:t>
            </a:r>
            <a:r>
              <a:rPr lang="en-US" sz="2400" b="1" i="0" dirty="0">
                <a:solidFill>
                  <a:srgbClr val="000000"/>
                </a:solidFill>
                <a:effectLst/>
              </a:rPr>
              <a:t>documents</a:t>
            </a:r>
            <a:r>
              <a:rPr lang="en-US" sz="2400" b="0" i="0" dirty="0">
                <a:solidFill>
                  <a:srgbClr val="000000"/>
                </a:solidFill>
                <a:effectLst/>
              </a:rPr>
              <a:t> </a:t>
            </a:r>
            <a:r>
              <a:rPr lang="en-US" sz="2400" b="1" i="0" dirty="0">
                <a:solidFill>
                  <a:srgbClr val="000000"/>
                </a:solidFill>
                <a:effectLst/>
              </a:rPr>
              <a:t>stored</a:t>
            </a:r>
            <a:r>
              <a:rPr lang="en-US" sz="2400" b="0" i="0" dirty="0">
                <a:solidFill>
                  <a:srgbClr val="000000"/>
                </a:solidFill>
                <a:effectLst/>
              </a:rPr>
              <a:t> in a database.</a:t>
            </a:r>
          </a:p>
          <a:p>
            <a:pPr algn="l">
              <a:buFont typeface="Arial" panose="020B0604020202020204" pitchFamily="34" charset="0"/>
              <a:buChar char="•"/>
            </a:pPr>
            <a:r>
              <a:rPr lang="en-US" sz="2400" b="1" i="0" dirty="0">
                <a:solidFill>
                  <a:srgbClr val="000000"/>
                </a:solidFill>
                <a:effectLst/>
              </a:rPr>
              <a:t>Keyword-based Information Retrieval</a:t>
            </a:r>
            <a:endParaRPr lang="en-US" sz="2400" b="0" i="0" dirty="0">
              <a:solidFill>
                <a:srgbClr val="000000"/>
              </a:solidFill>
              <a:effectLst/>
            </a:endParaRPr>
          </a:p>
          <a:p>
            <a:pPr marL="742950" lvl="1" indent="-285750" algn="l">
              <a:buFont typeface="Arial" panose="020B0604020202020204" pitchFamily="34" charset="0"/>
              <a:buChar char="•"/>
            </a:pPr>
            <a:r>
              <a:rPr lang="en-US" sz="2400" b="0" i="0" dirty="0">
                <a:solidFill>
                  <a:srgbClr val="000000"/>
                </a:solidFill>
                <a:effectLst/>
              </a:rPr>
              <a:t>Used for </a:t>
            </a:r>
            <a:r>
              <a:rPr lang="en-US" sz="2400" b="1" i="0" dirty="0">
                <a:solidFill>
                  <a:srgbClr val="000000"/>
                </a:solidFill>
                <a:effectLst/>
              </a:rPr>
              <a:t>retrieving</a:t>
            </a:r>
            <a:r>
              <a:rPr lang="en-US" sz="2400" b="0" i="0" dirty="0">
                <a:solidFill>
                  <a:srgbClr val="000000"/>
                </a:solidFill>
                <a:effectLst/>
              </a:rPr>
              <a:t> </a:t>
            </a:r>
            <a:r>
              <a:rPr lang="en-US" sz="2400" b="1" i="0" dirty="0">
                <a:solidFill>
                  <a:srgbClr val="000000"/>
                </a:solidFill>
                <a:effectLst/>
              </a:rPr>
              <a:t>not only textual data</a:t>
            </a:r>
            <a:r>
              <a:rPr lang="en-US" sz="2400" b="0" i="0" dirty="0">
                <a:solidFill>
                  <a:srgbClr val="000000"/>
                </a:solidFill>
                <a:effectLst/>
              </a:rPr>
              <a:t>, but also </a:t>
            </a:r>
            <a:r>
              <a:rPr lang="en-US" sz="2400" b="1" i="0" dirty="0">
                <a:solidFill>
                  <a:srgbClr val="000000"/>
                </a:solidFill>
                <a:effectLst/>
              </a:rPr>
              <a:t>other types of data.</a:t>
            </a:r>
          </a:p>
          <a:p>
            <a:pPr marL="742950" lvl="1" indent="-285750" algn="l">
              <a:buFont typeface="Arial" panose="020B0604020202020204" pitchFamily="34" charset="0"/>
              <a:buChar char="•"/>
            </a:pPr>
            <a:r>
              <a:rPr lang="en-US" sz="2400" b="1" i="0" dirty="0">
                <a:solidFill>
                  <a:srgbClr val="000000"/>
                </a:solidFill>
                <a:effectLst/>
              </a:rPr>
              <a:t>Video and audio data that have descriptive keywords</a:t>
            </a:r>
            <a:r>
              <a:rPr lang="en-US" sz="2400" b="0" i="0" dirty="0">
                <a:solidFill>
                  <a:srgbClr val="000000"/>
                </a:solidFill>
                <a:effectLst/>
              </a:rPr>
              <a:t> associated with them can be retrieved.</a:t>
            </a:r>
          </a:p>
          <a:p>
            <a:pPr marL="742950" lvl="1" indent="-285750" algn="l">
              <a:buFont typeface="Arial" panose="020B0604020202020204" pitchFamily="34" charset="0"/>
              <a:buChar char="•"/>
            </a:pPr>
            <a:r>
              <a:rPr lang="en-US" sz="2400" b="0" i="0" dirty="0">
                <a:solidFill>
                  <a:srgbClr val="000000"/>
                </a:solidFill>
                <a:effectLst/>
              </a:rPr>
              <a:t>Example: A </a:t>
            </a:r>
            <a:r>
              <a:rPr lang="en-US" sz="2400" b="1" i="0" dirty="0">
                <a:solidFill>
                  <a:srgbClr val="000000"/>
                </a:solidFill>
                <a:effectLst/>
              </a:rPr>
              <a:t>video movie may have keywords </a:t>
            </a:r>
            <a:r>
              <a:rPr lang="en-US" sz="2400" b="0" i="0" dirty="0">
                <a:solidFill>
                  <a:srgbClr val="000000"/>
                </a:solidFill>
                <a:effectLst/>
              </a:rPr>
              <a:t>such as its </a:t>
            </a:r>
            <a:r>
              <a:rPr lang="en-US" sz="2400" b="1" i="0" dirty="0">
                <a:solidFill>
                  <a:srgbClr val="000000"/>
                </a:solidFill>
                <a:effectLst/>
              </a:rPr>
              <a:t>title</a:t>
            </a:r>
            <a:r>
              <a:rPr lang="en-US" sz="2400" b="0" i="0" dirty="0">
                <a:solidFill>
                  <a:srgbClr val="000000"/>
                </a:solidFill>
                <a:effectLst/>
              </a:rPr>
              <a:t>, </a:t>
            </a:r>
            <a:r>
              <a:rPr lang="en-US" sz="2400" b="1" i="0" dirty="0">
                <a:solidFill>
                  <a:srgbClr val="000000"/>
                </a:solidFill>
                <a:effectLst/>
              </a:rPr>
              <a:t>director</a:t>
            </a:r>
            <a:r>
              <a:rPr lang="en-US" sz="2400" b="0" i="0" dirty="0">
                <a:solidFill>
                  <a:srgbClr val="000000"/>
                </a:solidFill>
                <a:effectLst/>
              </a:rPr>
              <a:t>, </a:t>
            </a:r>
            <a:r>
              <a:rPr lang="en-US" sz="2400" b="1" i="0" dirty="0">
                <a:solidFill>
                  <a:srgbClr val="000000"/>
                </a:solidFill>
                <a:effectLst/>
              </a:rPr>
              <a:t>actors</a:t>
            </a:r>
            <a:r>
              <a:rPr lang="en-US" sz="2400" b="0" i="0" dirty="0">
                <a:solidFill>
                  <a:srgbClr val="000000"/>
                </a:solidFill>
                <a:effectLst/>
              </a:rPr>
              <a:t>, and </a:t>
            </a:r>
            <a:r>
              <a:rPr lang="en-US" sz="2400" b="1" i="0" dirty="0">
                <a:solidFill>
                  <a:srgbClr val="000000"/>
                </a:solidFill>
                <a:effectLst/>
              </a:rPr>
              <a:t>genre</a:t>
            </a:r>
            <a:r>
              <a:rPr lang="en-US" sz="2400" b="0" i="0" dirty="0">
                <a:solidFill>
                  <a:srgbClr val="000000"/>
                </a:solidFill>
                <a:effectLst/>
              </a:rPr>
              <a:t>. An image or </a:t>
            </a:r>
            <a:r>
              <a:rPr lang="en-US" sz="2400" b="1" i="0" dirty="0">
                <a:solidFill>
                  <a:srgbClr val="000000"/>
                </a:solidFill>
                <a:effectLst/>
              </a:rPr>
              <a:t>video</a:t>
            </a:r>
            <a:r>
              <a:rPr lang="en-US" sz="2400" b="0" i="0" dirty="0">
                <a:solidFill>
                  <a:srgbClr val="000000"/>
                </a:solidFill>
                <a:effectLst/>
              </a:rPr>
              <a:t> clip may have </a:t>
            </a:r>
            <a:r>
              <a:rPr lang="en-US" sz="2400" b="1" i="0" dirty="0">
                <a:solidFill>
                  <a:srgbClr val="000000"/>
                </a:solidFill>
                <a:effectLst/>
              </a:rPr>
              <a:t>tags</a:t>
            </a:r>
            <a:r>
              <a:rPr lang="en-US" sz="2400" b="0" i="0" dirty="0">
                <a:solidFill>
                  <a:srgbClr val="000000"/>
                </a:solidFill>
                <a:effectLst/>
              </a:rPr>
              <a:t>, which are </a:t>
            </a:r>
            <a:r>
              <a:rPr lang="en-US" sz="2400" b="1" i="0" dirty="0">
                <a:solidFill>
                  <a:srgbClr val="000000"/>
                </a:solidFill>
                <a:effectLst/>
              </a:rPr>
              <a:t>keywords</a:t>
            </a:r>
            <a:r>
              <a:rPr lang="en-US" sz="2400" b="0" i="0" dirty="0">
                <a:solidFill>
                  <a:srgbClr val="000000"/>
                </a:solidFill>
                <a:effectLst/>
              </a:rPr>
              <a:t> describing the image or video clip.</a:t>
            </a:r>
          </a:p>
          <a:p>
            <a:endParaRPr lang="en-US" sz="2400" dirty="0"/>
          </a:p>
        </p:txBody>
      </p:sp>
    </p:spTree>
    <p:extLst>
      <p:ext uri="{BB962C8B-B14F-4D97-AF65-F5344CB8AC3E}">
        <p14:creationId xmlns:p14="http://schemas.microsoft.com/office/powerpoint/2010/main" val="26445830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2000-8080-4B8F-A38E-206FB3916BD6}"/>
              </a:ext>
            </a:extLst>
          </p:cNvPr>
          <p:cNvSpPr>
            <a:spLocks noGrp="1"/>
          </p:cNvSpPr>
          <p:nvPr>
            <p:ph type="title"/>
          </p:nvPr>
        </p:nvSpPr>
        <p:spPr/>
        <p:txBody>
          <a:bodyPr/>
          <a:lstStyle/>
          <a:p>
            <a:r>
              <a:rPr lang="en-US" b="1" i="0" dirty="0">
                <a:solidFill>
                  <a:srgbClr val="000000"/>
                </a:solidFill>
                <a:effectLst/>
              </a:rPr>
              <a:t>Keyword Search and Information Retrieval</a:t>
            </a:r>
            <a:endParaRPr lang="en-US" dirty="0"/>
          </a:p>
        </p:txBody>
      </p:sp>
      <p:sp>
        <p:nvSpPr>
          <p:cNvPr id="3" name="Content Placeholder 2">
            <a:extLst>
              <a:ext uri="{FF2B5EF4-FFF2-40B4-BE49-F238E27FC236}">
                <a16:creationId xmlns:a16="http://schemas.microsoft.com/office/drawing/2014/main" id="{87BF1750-A560-4099-B5BF-39ACE8DD6DD4}"/>
              </a:ext>
            </a:extLst>
          </p:cNvPr>
          <p:cNvSpPr>
            <a:spLocks noGrp="1"/>
          </p:cNvSpPr>
          <p:nvPr>
            <p:ph idx="1"/>
          </p:nvPr>
        </p:nvSpPr>
        <p:spPr>
          <a:xfrm>
            <a:off x="116601" y="727075"/>
            <a:ext cx="8910798" cy="5931475"/>
          </a:xfrm>
        </p:spPr>
        <p:txBody>
          <a:bodyPr/>
          <a:lstStyle/>
          <a:p>
            <a:pPr algn="l">
              <a:buFont typeface="Arial" panose="020B0604020202020204" pitchFamily="34" charset="0"/>
              <a:buChar char="•"/>
            </a:pPr>
            <a:r>
              <a:rPr lang="en-US" sz="2800" b="1" i="0" dirty="0">
                <a:solidFill>
                  <a:srgbClr val="000000"/>
                </a:solidFill>
                <a:effectLst/>
              </a:rPr>
              <a:t>Web Search Engines</a:t>
            </a:r>
            <a:endParaRPr lang="en-US" sz="2800" b="0" i="0" dirty="0">
              <a:solidFill>
                <a:srgbClr val="000000"/>
              </a:solidFill>
              <a:effectLst/>
            </a:endParaRPr>
          </a:p>
          <a:p>
            <a:pPr marL="742950" lvl="1" indent="-285750" algn="l">
              <a:buFont typeface="Arial" panose="020B0604020202020204" pitchFamily="34" charset="0"/>
              <a:buChar char="•"/>
            </a:pPr>
            <a:r>
              <a:rPr lang="en-US" sz="2800" b="0" i="0" dirty="0">
                <a:solidFill>
                  <a:srgbClr val="000000"/>
                </a:solidFill>
                <a:effectLst/>
              </a:rPr>
              <a:t>At the core, they are information retrieval systems.</a:t>
            </a:r>
          </a:p>
          <a:p>
            <a:pPr marL="742950" lvl="1" indent="-285750" algn="l">
              <a:buFont typeface="Arial" panose="020B0604020202020204" pitchFamily="34" charset="0"/>
              <a:buChar char="•"/>
            </a:pPr>
            <a:r>
              <a:rPr lang="en-US" sz="2800" b="0" i="0" dirty="0">
                <a:solidFill>
                  <a:srgbClr val="000000"/>
                </a:solidFill>
                <a:effectLst/>
              </a:rPr>
              <a:t>They </a:t>
            </a:r>
            <a:r>
              <a:rPr lang="en-US" sz="2800" b="1" i="0" dirty="0">
                <a:solidFill>
                  <a:srgbClr val="000000"/>
                </a:solidFill>
                <a:effectLst/>
              </a:rPr>
              <a:t>retrieve</a:t>
            </a:r>
            <a:r>
              <a:rPr lang="en-US" sz="2800" b="0" i="0" dirty="0">
                <a:solidFill>
                  <a:srgbClr val="000000"/>
                </a:solidFill>
                <a:effectLst/>
              </a:rPr>
              <a:t> and </a:t>
            </a:r>
            <a:r>
              <a:rPr lang="en-US" sz="2800" b="1" i="0" dirty="0">
                <a:solidFill>
                  <a:srgbClr val="000000"/>
                </a:solidFill>
                <a:effectLst/>
              </a:rPr>
              <a:t>store</a:t>
            </a:r>
            <a:r>
              <a:rPr lang="en-US" sz="2800" b="0" i="0" dirty="0">
                <a:solidFill>
                  <a:srgbClr val="000000"/>
                </a:solidFill>
                <a:effectLst/>
              </a:rPr>
              <a:t> </a:t>
            </a:r>
            <a:r>
              <a:rPr lang="en-US" sz="2800" b="1" i="0" dirty="0">
                <a:solidFill>
                  <a:srgbClr val="000000"/>
                </a:solidFill>
                <a:effectLst/>
              </a:rPr>
              <a:t>web pages by crawling the web</a:t>
            </a:r>
            <a:r>
              <a:rPr lang="en-US" sz="2800" b="0" i="0" dirty="0">
                <a:solidFill>
                  <a:srgbClr val="000000"/>
                </a:solidFill>
                <a:effectLst/>
              </a:rPr>
              <a:t>.</a:t>
            </a:r>
          </a:p>
          <a:p>
            <a:endParaRPr lang="en-US" sz="2800" dirty="0"/>
          </a:p>
        </p:txBody>
      </p:sp>
    </p:spTree>
    <p:extLst>
      <p:ext uri="{BB962C8B-B14F-4D97-AF65-F5344CB8AC3E}">
        <p14:creationId xmlns:p14="http://schemas.microsoft.com/office/powerpoint/2010/main" val="341185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1AF-CBEE-4B1C-819F-557FE502AB18}"/>
              </a:ext>
            </a:extLst>
          </p:cNvPr>
          <p:cNvSpPr>
            <a:spLocks noGrp="1"/>
          </p:cNvSpPr>
          <p:nvPr>
            <p:ph type="title"/>
          </p:nvPr>
        </p:nvSpPr>
        <p:spPr/>
        <p:txBody>
          <a:bodyPr/>
          <a:lstStyle/>
          <a:p>
            <a:r>
              <a:rPr lang="en-US" b="0" i="0" dirty="0">
                <a:solidFill>
                  <a:srgbClr val="13343B"/>
                </a:solidFill>
                <a:effectLst/>
                <a:latin typeface="__fkGroteskNeue_532e43"/>
              </a:rPr>
              <a:t>Relational Model and Non-Atomic Data Types</a:t>
            </a:r>
            <a:endParaRPr lang="en-US" dirty="0"/>
          </a:p>
        </p:txBody>
      </p:sp>
      <p:sp>
        <p:nvSpPr>
          <p:cNvPr id="3" name="Content Placeholder 2">
            <a:extLst>
              <a:ext uri="{FF2B5EF4-FFF2-40B4-BE49-F238E27FC236}">
                <a16:creationId xmlns:a16="http://schemas.microsoft.com/office/drawing/2014/main" id="{377D83CD-BEDA-406A-BE71-96B7F902792E}"/>
              </a:ext>
            </a:extLst>
          </p:cNvPr>
          <p:cNvSpPr>
            <a:spLocks noGrp="1"/>
          </p:cNvSpPr>
          <p:nvPr>
            <p:ph idx="1"/>
          </p:nvPr>
        </p:nvSpPr>
        <p:spPr/>
        <p:txBody>
          <a:bodyPr/>
          <a:lstStyle/>
          <a:p>
            <a:pPr algn="l">
              <a:buFont typeface="Arial" panose="020B0604020202020204" pitchFamily="34" charset="0"/>
              <a:buChar char="•"/>
            </a:pPr>
            <a:r>
              <a:rPr lang="en-US" sz="2400" b="0" i="0" dirty="0">
                <a:solidFill>
                  <a:srgbClr val="13343B"/>
                </a:solidFill>
                <a:effectLst/>
                <a:latin typeface="__fkGroteskNeue_532e43"/>
              </a:rPr>
              <a:t>The relational model is widely used for data representation across various application domains.</a:t>
            </a:r>
          </a:p>
          <a:p>
            <a:pPr algn="l">
              <a:buFont typeface="Arial" panose="020B0604020202020204" pitchFamily="34" charset="0"/>
              <a:buChar char="•"/>
            </a:pPr>
            <a:r>
              <a:rPr lang="en-US" sz="2400" b="0" i="0" dirty="0">
                <a:solidFill>
                  <a:srgbClr val="13343B"/>
                </a:solidFill>
                <a:effectLst/>
                <a:latin typeface="__fkGroteskNeue_532e43"/>
              </a:rPr>
              <a:t>A key requirement of </a:t>
            </a:r>
            <a:r>
              <a:rPr lang="en-US" sz="2400" b="1" i="0" dirty="0">
                <a:solidFill>
                  <a:srgbClr val="13343B"/>
                </a:solidFill>
                <a:effectLst/>
                <a:latin typeface="__fkGroteskNeue_532e43"/>
              </a:rPr>
              <a:t>the relational model is atomic data </a:t>
            </a:r>
            <a:r>
              <a:rPr lang="en-US" sz="2400" b="0" i="0" dirty="0">
                <a:solidFill>
                  <a:srgbClr val="13343B"/>
                </a:solidFill>
                <a:effectLst/>
                <a:latin typeface="__fkGroteskNeue_532e43"/>
              </a:rPr>
              <a:t>values</a:t>
            </a:r>
            <a:r>
              <a:rPr lang="en-US" sz="2400" b="1" i="0" dirty="0">
                <a:solidFill>
                  <a:srgbClr val="13343B"/>
                </a:solidFill>
                <a:effectLst/>
                <a:latin typeface="__fkGroteskNeue_532e43"/>
              </a:rPr>
              <a:t>, disallowing multivalued, composite, and other complex data types.</a:t>
            </a:r>
          </a:p>
          <a:p>
            <a:pPr algn="l">
              <a:buFont typeface="Arial" panose="020B0604020202020204" pitchFamily="34" charset="0"/>
              <a:buChar char="•"/>
            </a:pPr>
            <a:r>
              <a:rPr lang="en-US" sz="2400" b="0" i="0" dirty="0">
                <a:solidFill>
                  <a:srgbClr val="13343B"/>
                </a:solidFill>
                <a:effectLst/>
                <a:latin typeface="__fkGroteskNeue_532e43"/>
              </a:rPr>
              <a:t>the </a:t>
            </a:r>
            <a:r>
              <a:rPr lang="en-US" sz="2400" b="1" i="0" dirty="0">
                <a:solidFill>
                  <a:srgbClr val="13343B"/>
                </a:solidFill>
                <a:effectLst/>
                <a:latin typeface="__fkGroteskNeue_532e43"/>
              </a:rPr>
              <a:t>relational model's constraints </a:t>
            </a:r>
            <a:r>
              <a:rPr lang="en-US" sz="2400" b="0" i="0" dirty="0">
                <a:solidFill>
                  <a:srgbClr val="13343B"/>
                </a:solidFill>
                <a:effectLst/>
                <a:latin typeface="__fkGroteskNeue_532e43"/>
              </a:rPr>
              <a:t>on data types can </a:t>
            </a:r>
            <a:r>
              <a:rPr lang="en-US" sz="2400" b="1" i="0" dirty="0">
                <a:solidFill>
                  <a:srgbClr val="13343B"/>
                </a:solidFill>
                <a:effectLst/>
                <a:latin typeface="__fkGroteskNeue_532e43"/>
              </a:rPr>
              <a:t>cause more problems than they solve in certain applications</a:t>
            </a:r>
            <a:r>
              <a:rPr lang="en-US" sz="2400" b="0" i="0" dirty="0">
                <a:solidFill>
                  <a:srgbClr val="13343B"/>
                </a:solidFill>
                <a:effectLst/>
                <a:latin typeface="__fkGroteskNeue_532e43"/>
              </a:rPr>
              <a:t>.</a:t>
            </a:r>
          </a:p>
          <a:p>
            <a:pPr algn="l">
              <a:buFont typeface="Arial" panose="020B0604020202020204" pitchFamily="34" charset="0"/>
              <a:buChar char="•"/>
            </a:pPr>
            <a:r>
              <a:rPr lang="en-US" sz="2400" b="1" i="0" dirty="0">
                <a:solidFill>
                  <a:srgbClr val="13343B"/>
                </a:solidFill>
                <a:effectLst/>
                <a:latin typeface="__fkGroteskNeue_532e43"/>
              </a:rPr>
              <a:t>Non-atomic data types include semi-structured data</a:t>
            </a:r>
            <a:r>
              <a:rPr lang="en-US" sz="2400" b="0" i="0" dirty="0">
                <a:solidFill>
                  <a:srgbClr val="13343B"/>
                </a:solidFill>
                <a:effectLst/>
                <a:latin typeface="__fkGroteskNeue_532e43"/>
              </a:rPr>
              <a:t>, </a:t>
            </a:r>
            <a:r>
              <a:rPr lang="en-US" sz="2400" b="1" i="0" dirty="0">
                <a:solidFill>
                  <a:srgbClr val="13343B"/>
                </a:solidFill>
                <a:effectLst/>
                <a:latin typeface="__fkGroteskNeue_532e43"/>
              </a:rPr>
              <a:t>object-based data, textual data, and spatial data.</a:t>
            </a:r>
          </a:p>
          <a:p>
            <a:pPr algn="l">
              <a:buFont typeface="Arial" panose="020B0604020202020204" pitchFamily="34" charset="0"/>
              <a:buChar char="•"/>
            </a:pPr>
            <a:r>
              <a:rPr lang="en-US" sz="2400" b="0" i="0" dirty="0">
                <a:solidFill>
                  <a:srgbClr val="13343B"/>
                </a:solidFill>
                <a:effectLst/>
                <a:latin typeface="__fkGroteskNeue_532e43"/>
              </a:rPr>
              <a:t>PostgreSQL, for example, allows columns to contain sub-values, such as arrays of base types and multi-dimensional arrays.</a:t>
            </a:r>
          </a:p>
          <a:p>
            <a:endParaRPr lang="en-US" sz="2400" dirty="0"/>
          </a:p>
        </p:txBody>
      </p:sp>
    </p:spTree>
    <p:extLst>
      <p:ext uri="{BB962C8B-B14F-4D97-AF65-F5344CB8AC3E}">
        <p14:creationId xmlns:p14="http://schemas.microsoft.com/office/powerpoint/2010/main" val="15435029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41F3-E92D-4920-9BDF-5EADF2570081}"/>
              </a:ext>
            </a:extLst>
          </p:cNvPr>
          <p:cNvSpPr>
            <a:spLocks noGrp="1"/>
          </p:cNvSpPr>
          <p:nvPr>
            <p:ph type="title"/>
          </p:nvPr>
        </p:nvSpPr>
        <p:spPr>
          <a:xfrm>
            <a:off x="628650" y="365126"/>
            <a:ext cx="7886700" cy="1011612"/>
          </a:xfrm>
        </p:spPr>
        <p:txBody>
          <a:bodyPr/>
          <a:lstStyle/>
          <a:p>
            <a:r>
              <a:rPr lang="en-US" dirty="0"/>
              <a:t>Relevance Ranking</a:t>
            </a:r>
          </a:p>
        </p:txBody>
      </p:sp>
      <p:sp>
        <p:nvSpPr>
          <p:cNvPr id="3" name="Content Placeholder 2">
            <a:extLst>
              <a:ext uri="{FF2B5EF4-FFF2-40B4-BE49-F238E27FC236}">
                <a16:creationId xmlns:a16="http://schemas.microsoft.com/office/drawing/2014/main" id="{15E253FC-94DC-4555-85DE-DCF3FB625BDF}"/>
              </a:ext>
            </a:extLst>
          </p:cNvPr>
          <p:cNvSpPr>
            <a:spLocks noGrp="1"/>
          </p:cNvSpPr>
          <p:nvPr>
            <p:ph idx="1"/>
          </p:nvPr>
        </p:nvSpPr>
        <p:spPr>
          <a:xfrm>
            <a:off x="355941" y="1109664"/>
            <a:ext cx="8159409" cy="5748336"/>
          </a:xfrm>
        </p:spPr>
        <p:txBody>
          <a:bodyPr>
            <a:normAutofit/>
          </a:bodyPr>
          <a:lstStyle/>
          <a:p>
            <a:pPr algn="l">
              <a:buFont typeface="Arial" panose="020B0604020202020204" pitchFamily="34" charset="0"/>
              <a:buChar char="•"/>
            </a:pPr>
            <a:r>
              <a:rPr lang="en-US" b="1" i="0" dirty="0">
                <a:solidFill>
                  <a:srgbClr val="000000"/>
                </a:solidFill>
                <a:effectLst/>
              </a:rPr>
              <a:t>Document Set Size</a:t>
            </a:r>
            <a:endParaRPr lang="en-US" b="0" i="0" dirty="0">
              <a:solidFill>
                <a:srgbClr val="000000"/>
              </a:solidFill>
              <a:effectLst/>
            </a:endParaRPr>
          </a:p>
          <a:p>
            <a:pPr marL="742950" lvl="1" indent="-285750" algn="l">
              <a:buFont typeface="Arial" panose="020B0604020202020204" pitchFamily="34" charset="0"/>
              <a:buChar char="•"/>
            </a:pPr>
            <a:r>
              <a:rPr lang="en-US" sz="2800" b="0" i="0" dirty="0">
                <a:solidFill>
                  <a:srgbClr val="000000"/>
                </a:solidFill>
                <a:effectLst/>
              </a:rPr>
              <a:t>The set of all documents that contain the keywords in a query may be very large.</a:t>
            </a:r>
          </a:p>
          <a:p>
            <a:pPr marL="742950" lvl="1" indent="-285750" algn="l">
              <a:buFont typeface="Arial" panose="020B0604020202020204" pitchFamily="34" charset="0"/>
              <a:buChar char="•"/>
            </a:pPr>
            <a:r>
              <a:rPr lang="en-US" sz="2800" b="0" i="0" dirty="0">
                <a:solidFill>
                  <a:srgbClr val="000000"/>
                </a:solidFill>
                <a:effectLst/>
              </a:rPr>
              <a:t>There are billions of documents on the web, and most keyword queries on a web search engine find hundreds of thousands of documents containing some or all of the keywords.</a:t>
            </a:r>
          </a:p>
          <a:p>
            <a:pPr algn="l">
              <a:buFont typeface="Arial" panose="020B0604020202020204" pitchFamily="34" charset="0"/>
              <a:buChar char="•"/>
            </a:pPr>
            <a:r>
              <a:rPr lang="en-US" b="1" i="0" dirty="0">
                <a:solidFill>
                  <a:srgbClr val="000000"/>
                </a:solidFill>
                <a:effectLst/>
              </a:rPr>
              <a:t>Relevance of Documents</a:t>
            </a:r>
            <a:endParaRPr lang="en-US" b="0" i="0" dirty="0">
              <a:solidFill>
                <a:srgbClr val="000000"/>
              </a:solidFill>
              <a:effectLst/>
            </a:endParaRPr>
          </a:p>
          <a:p>
            <a:pPr marL="742950" lvl="1" indent="-285750" algn="l">
              <a:buFont typeface="Arial" panose="020B0604020202020204" pitchFamily="34" charset="0"/>
              <a:buChar char="•"/>
            </a:pPr>
            <a:r>
              <a:rPr lang="en-US" sz="2800" b="0" i="0" dirty="0">
                <a:solidFill>
                  <a:srgbClr val="000000"/>
                </a:solidFill>
                <a:effectLst/>
              </a:rPr>
              <a:t>Not all the documents are equally relevant to a keyword query.</a:t>
            </a:r>
          </a:p>
          <a:p>
            <a:pPr marL="742950" lvl="1" indent="-285750" algn="l">
              <a:buFont typeface="Arial" panose="020B0604020202020204" pitchFamily="34" charset="0"/>
              <a:buChar char="•"/>
            </a:pPr>
            <a:r>
              <a:rPr lang="en-US" sz="2800" b="0" i="0" dirty="0">
                <a:solidFill>
                  <a:srgbClr val="000000"/>
                </a:solidFill>
                <a:effectLst/>
              </a:rPr>
              <a:t>Information-retrieval systems estimate the relevance of documents to a query and return only highly ranked documents as answers.</a:t>
            </a:r>
          </a:p>
          <a:p>
            <a:endParaRPr lang="en-US" dirty="0"/>
          </a:p>
        </p:txBody>
      </p:sp>
    </p:spTree>
    <p:extLst>
      <p:ext uri="{BB962C8B-B14F-4D97-AF65-F5344CB8AC3E}">
        <p14:creationId xmlns:p14="http://schemas.microsoft.com/office/powerpoint/2010/main" val="20272873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00045-1F3A-4028-920E-82D8D6E462B2}"/>
              </a:ext>
            </a:extLst>
          </p:cNvPr>
          <p:cNvSpPr>
            <a:spLocks noGrp="1"/>
          </p:cNvSpPr>
          <p:nvPr>
            <p:ph type="title"/>
          </p:nvPr>
        </p:nvSpPr>
        <p:spPr/>
        <p:txBody>
          <a:bodyPr/>
          <a:lstStyle/>
          <a:p>
            <a:r>
              <a:rPr lang="en-IN" dirty="0"/>
              <a:t>Ranking using TF-IDF</a:t>
            </a:r>
          </a:p>
        </p:txBody>
      </p:sp>
      <p:sp>
        <p:nvSpPr>
          <p:cNvPr id="3" name="Content Placeholder 2">
            <a:extLst>
              <a:ext uri="{FF2B5EF4-FFF2-40B4-BE49-F238E27FC236}">
                <a16:creationId xmlns:a16="http://schemas.microsoft.com/office/drawing/2014/main" id="{977498B8-1E47-4AA6-94FC-85A61348456B}"/>
              </a:ext>
            </a:extLst>
          </p:cNvPr>
          <p:cNvSpPr>
            <a:spLocks noGrp="1"/>
          </p:cNvSpPr>
          <p:nvPr>
            <p:ph idx="1"/>
          </p:nvPr>
        </p:nvSpPr>
        <p:spPr>
          <a:xfrm>
            <a:off x="-73642" y="1102497"/>
            <a:ext cx="8919192" cy="5367972"/>
          </a:xfrm>
        </p:spPr>
        <p:txBody>
          <a:bodyPr/>
          <a:lstStyle/>
          <a:p>
            <a:r>
              <a:rPr lang="en-IN" sz="2400" dirty="0"/>
              <a:t>Term: </a:t>
            </a:r>
            <a:r>
              <a:rPr lang="en-IN" sz="2400" b="1" dirty="0"/>
              <a:t>keyword occurring </a:t>
            </a:r>
            <a:r>
              <a:rPr lang="en-IN" sz="2400" dirty="0"/>
              <a:t>in a document/query</a:t>
            </a:r>
          </a:p>
          <a:p>
            <a:r>
              <a:rPr lang="en-US" sz="2400" b="1" dirty="0">
                <a:solidFill>
                  <a:srgbClr val="002060"/>
                </a:solidFill>
              </a:rPr>
              <a:t>Term Frequency:</a:t>
            </a:r>
            <a:r>
              <a:rPr lang="en-US" sz="2400" i="1" dirty="0"/>
              <a:t> </a:t>
            </a:r>
            <a:r>
              <a:rPr lang="en-US" sz="2400" dirty="0"/>
              <a:t>TF(d, t), </a:t>
            </a:r>
            <a:r>
              <a:rPr lang="en-US" sz="2400" b="1" dirty="0"/>
              <a:t>the relevance of a term </a:t>
            </a:r>
            <a:r>
              <a:rPr lang="en-US" sz="2400" b="1" i="1" dirty="0"/>
              <a:t>t </a:t>
            </a:r>
            <a:r>
              <a:rPr lang="en-US" sz="2400" b="1" dirty="0"/>
              <a:t>to a document </a:t>
            </a:r>
            <a:r>
              <a:rPr lang="en-US" sz="2400" b="1" i="1" dirty="0"/>
              <a:t>d</a:t>
            </a:r>
          </a:p>
          <a:p>
            <a:pPr lvl="1"/>
            <a:r>
              <a:rPr lang="en-US" sz="2400" dirty="0"/>
              <a:t>One definition</a:t>
            </a:r>
            <a:r>
              <a:rPr lang="en-US" sz="2400" i="1" dirty="0"/>
              <a:t>:</a:t>
            </a:r>
            <a:endParaRPr lang="en-US" sz="2400" dirty="0"/>
          </a:p>
          <a:p>
            <a:pPr lvl="1"/>
            <a:r>
              <a:rPr lang="en-US" sz="2400" dirty="0"/>
              <a:t>where </a:t>
            </a:r>
          </a:p>
          <a:p>
            <a:pPr lvl="2"/>
            <a:r>
              <a:rPr lang="en-US" sz="2400" dirty="0"/>
              <a:t>n(</a:t>
            </a:r>
            <a:r>
              <a:rPr lang="en-US" sz="2400" dirty="0" err="1"/>
              <a:t>d,t</a:t>
            </a:r>
            <a:r>
              <a:rPr lang="en-US" sz="2400" dirty="0"/>
              <a:t>) </a:t>
            </a:r>
            <a:r>
              <a:rPr lang="en-US" sz="2400" i="1" dirty="0"/>
              <a:t>= </a:t>
            </a:r>
            <a:r>
              <a:rPr lang="en-US" sz="2400" dirty="0"/>
              <a:t>number of </a:t>
            </a:r>
            <a:r>
              <a:rPr lang="en-US" sz="2400" b="1" dirty="0"/>
              <a:t>occurrences</a:t>
            </a:r>
            <a:r>
              <a:rPr lang="en-US" sz="2400" dirty="0"/>
              <a:t> of </a:t>
            </a:r>
            <a:r>
              <a:rPr lang="en-US" sz="2400" b="1" dirty="0"/>
              <a:t>term </a:t>
            </a:r>
            <a:r>
              <a:rPr lang="en-US" sz="2400" b="1" i="1" dirty="0"/>
              <a:t>t</a:t>
            </a:r>
            <a:r>
              <a:rPr lang="en-US" sz="2400" b="1" dirty="0"/>
              <a:t> </a:t>
            </a:r>
            <a:r>
              <a:rPr lang="en-US" sz="2400" dirty="0"/>
              <a:t>in document </a:t>
            </a:r>
            <a:r>
              <a:rPr lang="en-US" sz="2400" b="1" i="1" dirty="0"/>
              <a:t>d</a:t>
            </a:r>
            <a:r>
              <a:rPr lang="en-US" sz="2400" b="1" dirty="0"/>
              <a:t> </a:t>
            </a:r>
          </a:p>
          <a:p>
            <a:pPr lvl="2"/>
            <a:r>
              <a:rPr lang="en-US" sz="2400" dirty="0"/>
              <a:t>n(d)   = </a:t>
            </a:r>
            <a:r>
              <a:rPr lang="en-US" sz="2400" b="1" dirty="0"/>
              <a:t>number of terms </a:t>
            </a:r>
            <a:r>
              <a:rPr lang="en-US" sz="2400" dirty="0"/>
              <a:t>in </a:t>
            </a:r>
            <a:r>
              <a:rPr lang="en-US" sz="2400" b="1" dirty="0"/>
              <a:t>document</a:t>
            </a:r>
            <a:r>
              <a:rPr lang="en-US" sz="2400" dirty="0"/>
              <a:t> </a:t>
            </a:r>
            <a:r>
              <a:rPr lang="en-US" sz="2400" b="1" i="1" dirty="0"/>
              <a:t>d</a:t>
            </a:r>
          </a:p>
          <a:p>
            <a:pPr lvl="2"/>
            <a:r>
              <a:rPr lang="en-US" sz="2400" dirty="0"/>
              <a:t>takes the length of the document into account.</a:t>
            </a:r>
          </a:p>
          <a:p>
            <a:pPr lvl="2"/>
            <a:r>
              <a:rPr lang="en-US" sz="2400" dirty="0"/>
              <a:t> The relevance grows with </a:t>
            </a:r>
            <a:r>
              <a:rPr lang="en-US" sz="2400" b="1" dirty="0"/>
              <a:t>more occurrences of a term in the document.</a:t>
            </a:r>
            <a:br>
              <a:rPr lang="en-US" sz="2400" dirty="0"/>
            </a:br>
            <a:endParaRPr lang="en-IN" sz="2400" dirty="0"/>
          </a:p>
        </p:txBody>
      </p:sp>
      <p:pic>
        <p:nvPicPr>
          <p:cNvPr id="5" name="Picture 4">
            <a:extLst>
              <a:ext uri="{FF2B5EF4-FFF2-40B4-BE49-F238E27FC236}">
                <a16:creationId xmlns:a16="http://schemas.microsoft.com/office/drawing/2014/main" id="{9DA3AAB3-2FC5-4A9D-9B95-60E073291D4A}"/>
              </a:ext>
            </a:extLst>
          </p:cNvPr>
          <p:cNvPicPr>
            <a:picLocks noChangeAspect="1"/>
          </p:cNvPicPr>
          <p:nvPr/>
        </p:nvPicPr>
        <p:blipFill>
          <a:blip r:embed="rId3"/>
          <a:stretch>
            <a:fillRect/>
          </a:stretch>
        </p:blipFill>
        <p:spPr>
          <a:xfrm>
            <a:off x="3623814" y="2034284"/>
            <a:ext cx="5221735" cy="1351508"/>
          </a:xfrm>
          <a:prstGeom prst="rect">
            <a:avLst/>
          </a:prstGeom>
        </p:spPr>
      </p:pic>
    </p:spTree>
    <p:extLst>
      <p:ext uri="{BB962C8B-B14F-4D97-AF65-F5344CB8AC3E}">
        <p14:creationId xmlns:p14="http://schemas.microsoft.com/office/powerpoint/2010/main" val="7148340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3B75F-9A2F-46BF-9652-39B94ABD107A}"/>
              </a:ext>
            </a:extLst>
          </p:cNvPr>
          <p:cNvSpPr>
            <a:spLocks noGrp="1"/>
          </p:cNvSpPr>
          <p:nvPr>
            <p:ph type="title"/>
          </p:nvPr>
        </p:nvSpPr>
        <p:spPr/>
        <p:txBody>
          <a:bodyPr/>
          <a:lstStyle/>
          <a:p>
            <a:r>
              <a:rPr lang="en-US" b="1" i="0" dirty="0">
                <a:solidFill>
                  <a:srgbClr val="000000"/>
                </a:solidFill>
                <a:effectLst/>
              </a:rPr>
              <a:t>Query and Keyword Relevance</a:t>
            </a:r>
            <a:endParaRPr lang="en-US" dirty="0"/>
          </a:p>
        </p:txBody>
      </p:sp>
      <p:sp>
        <p:nvSpPr>
          <p:cNvPr id="3" name="Content Placeholder 2">
            <a:extLst>
              <a:ext uri="{FF2B5EF4-FFF2-40B4-BE49-F238E27FC236}">
                <a16:creationId xmlns:a16="http://schemas.microsoft.com/office/drawing/2014/main" id="{34F65FAC-C973-43A5-862D-BF7F76D40687}"/>
              </a:ext>
            </a:extLst>
          </p:cNvPr>
          <p:cNvSpPr>
            <a:spLocks noGrp="1"/>
          </p:cNvSpPr>
          <p:nvPr>
            <p:ph idx="1"/>
          </p:nvPr>
        </p:nvSpPr>
        <p:spPr>
          <a:xfrm>
            <a:off x="-1" y="865305"/>
            <a:ext cx="9045809" cy="5875220"/>
          </a:xfrm>
        </p:spPr>
        <p:txBody>
          <a:bodyPr/>
          <a:lstStyle/>
          <a:p>
            <a:pPr algn="l">
              <a:buFont typeface="Arial" panose="020B0604020202020204" pitchFamily="34" charset="0"/>
              <a:buChar char="•"/>
            </a:pPr>
            <a:r>
              <a:rPr lang="en-US" sz="2800" b="1" i="0" dirty="0">
                <a:solidFill>
                  <a:srgbClr val="000000"/>
                </a:solidFill>
                <a:effectLst/>
              </a:rPr>
              <a:t>Multiple Keywords</a:t>
            </a:r>
            <a:endParaRPr lang="en-US" sz="2800" b="0" i="0" dirty="0">
              <a:solidFill>
                <a:srgbClr val="000000"/>
              </a:solidFill>
              <a:effectLst/>
            </a:endParaRPr>
          </a:p>
          <a:p>
            <a:pPr marL="742950" lvl="1" indent="-285750" algn="l">
              <a:buFont typeface="Arial" panose="020B0604020202020204" pitchFamily="34" charset="0"/>
              <a:buChar char="•"/>
            </a:pPr>
            <a:r>
              <a:rPr lang="en-US" sz="2800" b="0" i="0" dirty="0">
                <a:solidFill>
                  <a:srgbClr val="000000"/>
                </a:solidFill>
                <a:effectLst/>
              </a:rPr>
              <a:t>A query Q may contain multiple keywords.</a:t>
            </a:r>
          </a:p>
          <a:p>
            <a:pPr marL="742950" lvl="1" indent="-285750" algn="l">
              <a:buFont typeface="Arial" panose="020B0604020202020204" pitchFamily="34" charset="0"/>
              <a:buChar char="•"/>
            </a:pPr>
            <a:r>
              <a:rPr lang="en-US" sz="2800" b="0" i="0" dirty="0">
                <a:solidFill>
                  <a:srgbClr val="000000"/>
                </a:solidFill>
                <a:effectLst/>
              </a:rPr>
              <a:t>The relevance of a document to a query with two or more keywords is estimated by combining the </a:t>
            </a:r>
            <a:r>
              <a:rPr lang="en-US" sz="2800" b="1" i="0" dirty="0">
                <a:solidFill>
                  <a:srgbClr val="000000"/>
                </a:solidFill>
                <a:effectLst/>
              </a:rPr>
              <a:t>relevance measures of the document for each keyword.</a:t>
            </a:r>
          </a:p>
          <a:p>
            <a:pPr algn="l">
              <a:buFont typeface="Arial" panose="020B0604020202020204" pitchFamily="34" charset="0"/>
              <a:buChar char="•"/>
            </a:pPr>
            <a:r>
              <a:rPr lang="en-US" sz="2800" b="1" i="0" dirty="0">
                <a:solidFill>
                  <a:srgbClr val="000000"/>
                </a:solidFill>
                <a:effectLst/>
              </a:rPr>
              <a:t>Combining Measures</a:t>
            </a:r>
            <a:endParaRPr lang="en-US" sz="2800" b="0" i="0" dirty="0">
              <a:solidFill>
                <a:srgbClr val="000000"/>
              </a:solidFill>
              <a:effectLst/>
            </a:endParaRPr>
          </a:p>
          <a:p>
            <a:pPr marL="742950" lvl="1" indent="-285750" algn="l">
              <a:buFont typeface="Arial" panose="020B0604020202020204" pitchFamily="34" charset="0"/>
              <a:buChar char="•"/>
            </a:pPr>
            <a:r>
              <a:rPr lang="en-US" sz="2800" b="0" i="0" dirty="0">
                <a:solidFill>
                  <a:srgbClr val="000000"/>
                </a:solidFill>
                <a:effectLst/>
              </a:rPr>
              <a:t>A </a:t>
            </a:r>
            <a:r>
              <a:rPr lang="en-US" sz="2800" b="1" i="0" dirty="0">
                <a:solidFill>
                  <a:srgbClr val="000000"/>
                </a:solidFill>
                <a:effectLst/>
              </a:rPr>
              <a:t>simple</a:t>
            </a:r>
            <a:r>
              <a:rPr lang="en-US" sz="2800" b="0" i="0" dirty="0">
                <a:solidFill>
                  <a:srgbClr val="000000"/>
                </a:solidFill>
                <a:effectLst/>
              </a:rPr>
              <a:t> </a:t>
            </a:r>
            <a:r>
              <a:rPr lang="en-US" sz="2800" b="1" i="0" dirty="0">
                <a:solidFill>
                  <a:srgbClr val="000000"/>
                </a:solidFill>
                <a:effectLst/>
              </a:rPr>
              <a:t>way</a:t>
            </a:r>
            <a:r>
              <a:rPr lang="en-US" sz="2800" b="0" i="0" dirty="0">
                <a:solidFill>
                  <a:srgbClr val="000000"/>
                </a:solidFill>
                <a:effectLst/>
              </a:rPr>
              <a:t> of combining the measures is to </a:t>
            </a:r>
            <a:r>
              <a:rPr lang="en-US" sz="2800" b="1" i="0" dirty="0">
                <a:solidFill>
                  <a:srgbClr val="000000"/>
                </a:solidFill>
                <a:effectLst/>
              </a:rPr>
              <a:t>add them up.</a:t>
            </a:r>
          </a:p>
          <a:p>
            <a:endParaRPr lang="en-US" sz="2800" dirty="0"/>
          </a:p>
        </p:txBody>
      </p:sp>
    </p:spTree>
    <p:extLst>
      <p:ext uri="{BB962C8B-B14F-4D97-AF65-F5344CB8AC3E}">
        <p14:creationId xmlns:p14="http://schemas.microsoft.com/office/powerpoint/2010/main" val="14962254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3B75F-9A2F-46BF-9652-39B94ABD107A}"/>
              </a:ext>
            </a:extLst>
          </p:cNvPr>
          <p:cNvSpPr>
            <a:spLocks noGrp="1"/>
          </p:cNvSpPr>
          <p:nvPr>
            <p:ph type="title"/>
          </p:nvPr>
        </p:nvSpPr>
        <p:spPr/>
        <p:txBody>
          <a:bodyPr/>
          <a:lstStyle/>
          <a:p>
            <a:r>
              <a:rPr lang="en-US" b="1" i="0" dirty="0">
                <a:solidFill>
                  <a:srgbClr val="000000"/>
                </a:solidFill>
                <a:effectLst/>
              </a:rPr>
              <a:t>Query and Keyword Relevance</a:t>
            </a:r>
            <a:endParaRPr lang="en-US" dirty="0"/>
          </a:p>
        </p:txBody>
      </p:sp>
      <p:sp>
        <p:nvSpPr>
          <p:cNvPr id="3" name="Content Placeholder 2">
            <a:extLst>
              <a:ext uri="{FF2B5EF4-FFF2-40B4-BE49-F238E27FC236}">
                <a16:creationId xmlns:a16="http://schemas.microsoft.com/office/drawing/2014/main" id="{34F65FAC-C973-43A5-862D-BF7F76D40687}"/>
              </a:ext>
            </a:extLst>
          </p:cNvPr>
          <p:cNvSpPr>
            <a:spLocks noGrp="1"/>
          </p:cNvSpPr>
          <p:nvPr>
            <p:ph idx="1"/>
          </p:nvPr>
        </p:nvSpPr>
        <p:spPr>
          <a:xfrm>
            <a:off x="-1" y="865305"/>
            <a:ext cx="9045809" cy="5875220"/>
          </a:xfrm>
        </p:spPr>
        <p:txBody>
          <a:bodyPr/>
          <a:lstStyle/>
          <a:p>
            <a:pPr algn="l">
              <a:buFont typeface="Arial" panose="020B0604020202020204" pitchFamily="34" charset="0"/>
              <a:buChar char="•"/>
            </a:pPr>
            <a:r>
              <a:rPr lang="en-US" sz="2800" b="1" i="0" dirty="0">
                <a:solidFill>
                  <a:srgbClr val="000000"/>
                </a:solidFill>
                <a:effectLst/>
              </a:rPr>
              <a:t>Keyword Frequency</a:t>
            </a:r>
            <a:endParaRPr lang="en-US" sz="2800" b="0" i="0" dirty="0">
              <a:solidFill>
                <a:srgbClr val="000000"/>
              </a:solidFill>
              <a:effectLst/>
            </a:endParaRPr>
          </a:p>
          <a:p>
            <a:pPr marL="742950" lvl="1" indent="-285750" algn="l">
              <a:buFont typeface="Arial" panose="020B0604020202020204" pitchFamily="34" charset="0"/>
              <a:buChar char="•"/>
            </a:pPr>
            <a:r>
              <a:rPr lang="en-US" sz="2800" b="1" i="0" dirty="0">
                <a:solidFill>
                  <a:srgbClr val="000000"/>
                </a:solidFill>
                <a:effectLst/>
              </a:rPr>
              <a:t>Not</a:t>
            </a:r>
            <a:r>
              <a:rPr lang="en-US" sz="2800" b="0" i="0" dirty="0">
                <a:solidFill>
                  <a:srgbClr val="000000"/>
                </a:solidFill>
                <a:effectLst/>
              </a:rPr>
              <a:t> all terms used as </a:t>
            </a:r>
            <a:r>
              <a:rPr lang="en-US" sz="2800" b="1" i="0" dirty="0">
                <a:solidFill>
                  <a:srgbClr val="000000"/>
                </a:solidFill>
                <a:effectLst/>
              </a:rPr>
              <a:t>keywords</a:t>
            </a:r>
            <a:r>
              <a:rPr lang="en-US" sz="2800" b="0" i="0" dirty="0">
                <a:solidFill>
                  <a:srgbClr val="000000"/>
                </a:solidFill>
                <a:effectLst/>
              </a:rPr>
              <a:t> are </a:t>
            </a:r>
            <a:r>
              <a:rPr lang="en-US" sz="2800" b="1" i="0" dirty="0">
                <a:solidFill>
                  <a:srgbClr val="000000"/>
                </a:solidFill>
                <a:effectLst/>
              </a:rPr>
              <a:t>equal</a:t>
            </a:r>
            <a:r>
              <a:rPr lang="en-US" sz="2800" b="0" i="0" dirty="0">
                <a:solidFill>
                  <a:srgbClr val="000000"/>
                </a:solidFill>
                <a:effectLst/>
              </a:rPr>
              <a:t>.</a:t>
            </a:r>
          </a:p>
          <a:p>
            <a:pPr marL="742950" lvl="1" indent="-285750" algn="l">
              <a:buFont typeface="Arial" panose="020B0604020202020204" pitchFamily="34" charset="0"/>
              <a:buChar char="•"/>
            </a:pPr>
            <a:r>
              <a:rPr lang="en-US" sz="2800" b="0" i="0" dirty="0">
                <a:solidFill>
                  <a:srgbClr val="000000"/>
                </a:solidFill>
                <a:effectLst/>
              </a:rPr>
              <a:t>Suppose a query uses two terms, one of which occurs frequently, such as “</a:t>
            </a:r>
            <a:r>
              <a:rPr lang="en-US" sz="2800" b="1" i="0" dirty="0">
                <a:solidFill>
                  <a:srgbClr val="000000"/>
                </a:solidFill>
                <a:effectLst/>
              </a:rPr>
              <a:t>database</a:t>
            </a:r>
            <a:r>
              <a:rPr lang="en-US" sz="2800" b="0" i="0" dirty="0">
                <a:solidFill>
                  <a:srgbClr val="000000"/>
                </a:solidFill>
                <a:effectLst/>
              </a:rPr>
              <a:t>”, and another that is less frequent, such as “</a:t>
            </a:r>
            <a:r>
              <a:rPr lang="en-US" sz="2800" b="1" i="0" dirty="0" err="1">
                <a:solidFill>
                  <a:srgbClr val="000000"/>
                </a:solidFill>
                <a:effectLst/>
              </a:rPr>
              <a:t>Silberschatz</a:t>
            </a:r>
            <a:r>
              <a:rPr lang="en-US" sz="2800" b="0" i="0" dirty="0">
                <a:solidFill>
                  <a:srgbClr val="000000"/>
                </a:solidFill>
                <a:effectLst/>
              </a:rPr>
              <a:t>”.</a:t>
            </a:r>
          </a:p>
          <a:p>
            <a:pPr marL="742950" lvl="1" indent="-285750" algn="l">
              <a:buFont typeface="Arial" panose="020B0604020202020204" pitchFamily="34" charset="0"/>
              <a:buChar char="•"/>
            </a:pPr>
            <a:r>
              <a:rPr lang="en-US" sz="2800" b="0" i="0" dirty="0">
                <a:solidFill>
                  <a:srgbClr val="000000"/>
                </a:solidFill>
                <a:effectLst/>
              </a:rPr>
              <a:t>A document containing “</a:t>
            </a:r>
            <a:r>
              <a:rPr lang="en-US" sz="2800" b="1" i="0" dirty="0" err="1">
                <a:solidFill>
                  <a:srgbClr val="000000"/>
                </a:solidFill>
                <a:effectLst/>
              </a:rPr>
              <a:t>Silberschatz</a:t>
            </a:r>
            <a:r>
              <a:rPr lang="en-US" sz="2800" b="0" i="0" dirty="0">
                <a:solidFill>
                  <a:srgbClr val="000000"/>
                </a:solidFill>
                <a:effectLst/>
              </a:rPr>
              <a:t>” but not “database” should be ranked higher than a document containing the term “database” but not “</a:t>
            </a:r>
            <a:r>
              <a:rPr lang="en-US" sz="2800" b="0" i="0" dirty="0" err="1">
                <a:solidFill>
                  <a:srgbClr val="000000"/>
                </a:solidFill>
                <a:effectLst/>
              </a:rPr>
              <a:t>Silberschatz</a:t>
            </a:r>
            <a:r>
              <a:rPr lang="en-US" sz="2800" b="0" i="0" dirty="0">
                <a:solidFill>
                  <a:srgbClr val="000000"/>
                </a:solidFill>
                <a:effectLst/>
              </a:rPr>
              <a:t>”.</a:t>
            </a:r>
          </a:p>
          <a:p>
            <a:endParaRPr lang="en-US" sz="2800" dirty="0"/>
          </a:p>
        </p:txBody>
      </p:sp>
    </p:spTree>
    <p:extLst>
      <p:ext uri="{BB962C8B-B14F-4D97-AF65-F5344CB8AC3E}">
        <p14:creationId xmlns:p14="http://schemas.microsoft.com/office/powerpoint/2010/main" val="412245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00045-1F3A-4028-920E-82D8D6E462B2}"/>
              </a:ext>
            </a:extLst>
          </p:cNvPr>
          <p:cNvSpPr>
            <a:spLocks noGrp="1"/>
          </p:cNvSpPr>
          <p:nvPr>
            <p:ph type="title"/>
          </p:nvPr>
        </p:nvSpPr>
        <p:spPr/>
        <p:txBody>
          <a:bodyPr/>
          <a:lstStyle/>
          <a:p>
            <a:r>
              <a:rPr lang="en-IN" dirty="0"/>
              <a:t>Ranking using TF-IDF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7498B8-1E47-4AA6-94FC-85A61348456B}"/>
                  </a:ext>
                </a:extLst>
              </p:cNvPr>
              <p:cNvSpPr>
                <a:spLocks noGrp="1"/>
              </p:cNvSpPr>
              <p:nvPr>
                <p:ph idx="1"/>
              </p:nvPr>
            </p:nvSpPr>
            <p:spPr>
              <a:xfrm>
                <a:off x="683580" y="1102497"/>
                <a:ext cx="8161969" cy="5367972"/>
              </a:xfrm>
            </p:spPr>
            <p:txBody>
              <a:bodyPr/>
              <a:lstStyle/>
              <a:p>
                <a:r>
                  <a:rPr lang="en-US" sz="2400" b="1" dirty="0">
                    <a:solidFill>
                      <a:srgbClr val="002060"/>
                    </a:solidFill>
                  </a:rPr>
                  <a:t>Inverse document frequency</a:t>
                </a:r>
                <a:r>
                  <a:rPr lang="en-US" sz="2400" dirty="0"/>
                  <a:t>: IDF(t)</a:t>
                </a:r>
              </a:p>
              <a:p>
                <a:pPr lvl="1"/>
                <a:r>
                  <a:rPr lang="en-US" sz="2400" dirty="0"/>
                  <a:t>One definition:</a:t>
                </a:r>
                <a:endParaRPr lang="fa-IR" sz="2400" dirty="0"/>
              </a:p>
              <a:p>
                <a:pPr lvl="1"/>
                <a14:m>
                  <m:oMath xmlns:m="http://schemas.openxmlformats.org/officeDocument/2006/math">
                    <m:r>
                      <m:rPr>
                        <m:sty m:val="p"/>
                      </m:rPr>
                      <a:rPr lang="en-US" sz="2400" b="0" i="0" smtClean="0">
                        <a:latin typeface="Cambria Math" panose="02040503050406030204" pitchFamily="18" charset="0"/>
                      </a:rPr>
                      <m:t>IDF</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0" smtClean="0">
                        <a:latin typeface="Cambria Math" panose="02040503050406030204" pitchFamily="18" charset="0"/>
                      </a:rPr>
                      <m:t>)=</m:t>
                    </m:r>
                    <m:f>
                      <m:fPr>
                        <m:ctrlPr>
                          <a:rPr lang="en-IN"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den>
                    </m:f>
                  </m:oMath>
                </a14:m>
                <a:endParaRPr lang="en-IN" sz="2400" dirty="0"/>
              </a:p>
              <a:p>
                <a:pPr lvl="1"/>
                <a:r>
                  <a:rPr lang="en-US" sz="2400" dirty="0"/>
                  <a:t>n(t) denotes the number of documents (among those indexed by the system) that contain the term t</a:t>
                </a:r>
                <a:endParaRPr lang="en-IN" sz="2400" dirty="0"/>
              </a:p>
              <a:p>
                <a:r>
                  <a:rPr lang="en-US" sz="2400" b="1" dirty="0">
                    <a:solidFill>
                      <a:srgbClr val="002060"/>
                    </a:solidFill>
                  </a:rPr>
                  <a:t>Relevance</a:t>
                </a:r>
                <a:r>
                  <a:rPr lang="en-US" sz="2400" b="1" dirty="0"/>
                  <a:t> </a:t>
                </a:r>
                <a:r>
                  <a:rPr lang="en-US" sz="2400" dirty="0"/>
                  <a:t>of a document </a:t>
                </a:r>
                <a:r>
                  <a:rPr lang="en-US" sz="2400" b="1" i="1" dirty="0"/>
                  <a:t>d</a:t>
                </a:r>
                <a:r>
                  <a:rPr lang="en-US" sz="2400" i="1" dirty="0"/>
                  <a:t> </a:t>
                </a:r>
                <a:r>
                  <a:rPr lang="en-US" sz="2400" dirty="0"/>
                  <a:t>to a set of terms </a:t>
                </a:r>
                <a:r>
                  <a:rPr lang="en-US" sz="2400" b="1" i="1" dirty="0"/>
                  <a:t>Q</a:t>
                </a:r>
              </a:p>
              <a:p>
                <a:pPr lvl="1"/>
                <a:r>
                  <a:rPr lang="en-US" sz="2400" i="1" dirty="0"/>
                  <a:t>One definition: </a:t>
                </a:r>
                <a14:m>
                  <m:oMath xmlns:m="http://schemas.openxmlformats.org/officeDocument/2006/math">
                    <m:r>
                      <a:rPr lang="en-US" sz="2400" i="1" smtClean="0">
                        <a:latin typeface="Cambria Math" panose="02040503050406030204" pitchFamily="18" charset="0"/>
                      </a:rPr>
                      <m:t>𝑟</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𝑑</m:t>
                        </m:r>
                        <m:r>
                          <a:rPr lang="en-US" sz="2400" b="0" i="1" smtClean="0">
                            <a:latin typeface="Cambria Math" panose="02040503050406030204" pitchFamily="18" charset="0"/>
                          </a:rPr>
                          <m:t>,</m:t>
                        </m:r>
                        <m:r>
                          <a:rPr lang="en-US" sz="2400" b="0" i="1" smtClean="0">
                            <a:latin typeface="Cambria Math" panose="02040503050406030204" pitchFamily="18" charset="0"/>
                          </a:rPr>
                          <m:t>𝑄</m:t>
                        </m:r>
                      </m:e>
                    </m:d>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𝑄</m:t>
                        </m:r>
                      </m:sub>
                      <m:sup/>
                      <m:e>
                        <m:r>
                          <a:rPr lang="en-US" sz="2400" b="1" i="1" smtClean="0">
                            <a:latin typeface="Cambria Math" panose="02040503050406030204" pitchFamily="18" charset="0"/>
                          </a:rPr>
                          <m:t>𝑻𝑭</m:t>
                        </m:r>
                        <m:d>
                          <m:dPr>
                            <m:ctrlPr>
                              <a:rPr lang="en-US" sz="2400" b="1" i="1" smtClean="0">
                                <a:latin typeface="Cambria Math" panose="02040503050406030204" pitchFamily="18" charset="0"/>
                              </a:rPr>
                            </m:ctrlPr>
                          </m:dPr>
                          <m:e>
                            <m:r>
                              <a:rPr lang="en-US" sz="2400" b="1" i="1" smtClean="0">
                                <a:latin typeface="Cambria Math" panose="02040503050406030204" pitchFamily="18" charset="0"/>
                              </a:rPr>
                              <m:t>𝒅</m:t>
                            </m:r>
                            <m:r>
                              <a:rPr lang="en-US" sz="2400" b="1" i="1" smtClean="0">
                                <a:latin typeface="Cambria Math" panose="02040503050406030204" pitchFamily="18" charset="0"/>
                              </a:rPr>
                              <m:t>,</m:t>
                            </m:r>
                            <m:r>
                              <a:rPr lang="en-US" sz="2400" b="1" i="1" smtClean="0">
                                <a:latin typeface="Cambria Math" panose="02040503050406030204" pitchFamily="18" charset="0"/>
                              </a:rPr>
                              <m:t>𝒕</m:t>
                            </m:r>
                          </m:e>
                        </m:d>
                        <m:r>
                          <a:rPr lang="en-US" sz="2400" b="1" i="1" smtClean="0">
                            <a:latin typeface="Cambria Math" panose="02040503050406030204" pitchFamily="18" charset="0"/>
                          </a:rPr>
                          <m:t>∗</m:t>
                        </m:r>
                        <m:r>
                          <a:rPr lang="en-US" sz="2400" b="1" i="1" smtClean="0">
                            <a:latin typeface="Cambria Math" panose="02040503050406030204" pitchFamily="18" charset="0"/>
                          </a:rPr>
                          <m:t>𝑰𝑫𝑭</m:t>
                        </m:r>
                        <m:r>
                          <a:rPr lang="en-US" sz="2400" b="1" i="1" smtClean="0">
                            <a:latin typeface="Cambria Math" panose="02040503050406030204" pitchFamily="18" charset="0"/>
                          </a:rPr>
                          <m:t>(</m:t>
                        </m:r>
                        <m:r>
                          <a:rPr lang="en-US" sz="2400" b="1" i="1" smtClean="0">
                            <a:latin typeface="Cambria Math" panose="02040503050406030204" pitchFamily="18" charset="0"/>
                          </a:rPr>
                          <m:t>𝒕</m:t>
                        </m:r>
                        <m:r>
                          <a:rPr lang="en-US" sz="2400" b="1" i="1" smtClean="0">
                            <a:latin typeface="Cambria Math" panose="02040503050406030204" pitchFamily="18" charset="0"/>
                          </a:rPr>
                          <m:t>)</m:t>
                        </m:r>
                      </m:e>
                    </m:nary>
                  </m:oMath>
                </a14:m>
                <a:endParaRPr lang="en-US" sz="2400" i="1" dirty="0"/>
              </a:p>
              <a:p>
                <a:pPr lvl="1"/>
                <a:r>
                  <a:rPr lang="en-US" sz="2400" dirty="0"/>
                  <a:t>Other definitions </a:t>
                </a:r>
              </a:p>
              <a:p>
                <a:pPr lvl="2"/>
                <a:r>
                  <a:rPr lang="en-US" sz="2400" dirty="0"/>
                  <a:t>take </a:t>
                </a:r>
                <a:r>
                  <a:rPr lang="en-US" sz="2400" b="1" dirty="0">
                    <a:solidFill>
                      <a:srgbClr val="002060"/>
                    </a:solidFill>
                  </a:rPr>
                  <a:t>proximity</a:t>
                </a:r>
                <a:r>
                  <a:rPr lang="en-US" sz="2400" dirty="0"/>
                  <a:t> of words into account</a:t>
                </a:r>
              </a:p>
              <a:p>
                <a:pPr lvl="2"/>
                <a:r>
                  <a:rPr lang="en-US" sz="2400" b="1" dirty="0">
                    <a:solidFill>
                      <a:srgbClr val="002060"/>
                    </a:solidFill>
                  </a:rPr>
                  <a:t>Stop words</a:t>
                </a:r>
                <a:r>
                  <a:rPr lang="en-US" sz="2400" dirty="0"/>
                  <a:t> are often ignored </a:t>
                </a:r>
                <a:br>
                  <a:rPr lang="en-US" sz="2400" dirty="0"/>
                </a:br>
                <a:endParaRPr lang="en-IN" sz="2400" dirty="0"/>
              </a:p>
            </p:txBody>
          </p:sp>
        </mc:Choice>
        <mc:Fallback xmlns="">
          <p:sp>
            <p:nvSpPr>
              <p:cNvPr id="3" name="Content Placeholder 2">
                <a:extLst>
                  <a:ext uri="{FF2B5EF4-FFF2-40B4-BE49-F238E27FC236}">
                    <a16:creationId xmlns:a16="http://schemas.microsoft.com/office/drawing/2014/main" id="{977498B8-1E47-4AA6-94FC-85A61348456B}"/>
                  </a:ext>
                </a:extLst>
              </p:cNvPr>
              <p:cNvSpPr>
                <a:spLocks noGrp="1" noRot="1" noChangeAspect="1" noMove="1" noResize="1" noEditPoints="1" noAdjustHandles="1" noChangeArrowheads="1" noChangeShapeType="1" noTextEdit="1"/>
              </p:cNvSpPr>
              <p:nvPr>
                <p:ph idx="1"/>
              </p:nvPr>
            </p:nvSpPr>
            <p:spPr>
              <a:xfrm>
                <a:off x="683580" y="1102497"/>
                <a:ext cx="8161969" cy="5367972"/>
              </a:xfrm>
              <a:blipFill>
                <a:blip r:embed="rId3"/>
                <a:stretch>
                  <a:fillRect l="-1195" t="-909" r="-822"/>
                </a:stretch>
              </a:blipFill>
            </p:spPr>
            <p:txBody>
              <a:bodyPr/>
              <a:lstStyle/>
              <a:p>
                <a:r>
                  <a:rPr lang="en-US">
                    <a:noFill/>
                  </a:rPr>
                  <a:t> </a:t>
                </a:r>
              </a:p>
            </p:txBody>
          </p:sp>
        </mc:Fallback>
      </mc:AlternateContent>
    </p:spTree>
    <p:extLst>
      <p:ext uri="{BB962C8B-B14F-4D97-AF65-F5344CB8AC3E}">
        <p14:creationId xmlns:p14="http://schemas.microsoft.com/office/powerpoint/2010/main" val="15819618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00045-1F3A-4028-920E-82D8D6E462B2}"/>
              </a:ext>
            </a:extLst>
          </p:cNvPr>
          <p:cNvSpPr>
            <a:spLocks noGrp="1"/>
          </p:cNvSpPr>
          <p:nvPr>
            <p:ph type="title"/>
          </p:nvPr>
        </p:nvSpPr>
        <p:spPr/>
        <p:txBody>
          <a:bodyPr/>
          <a:lstStyle/>
          <a:p>
            <a:r>
              <a:rPr lang="en-US" sz="2800" b="1" dirty="0">
                <a:solidFill>
                  <a:srgbClr val="002060"/>
                </a:solidFill>
              </a:rPr>
              <a:t>Example for Inverse Document Frequency (IDF)</a:t>
            </a:r>
          </a:p>
        </p:txBody>
      </p:sp>
      <p:sp>
        <p:nvSpPr>
          <p:cNvPr id="3" name="Content Placeholder 2">
            <a:extLst>
              <a:ext uri="{FF2B5EF4-FFF2-40B4-BE49-F238E27FC236}">
                <a16:creationId xmlns:a16="http://schemas.microsoft.com/office/drawing/2014/main" id="{977498B8-1E47-4AA6-94FC-85A61348456B}"/>
              </a:ext>
            </a:extLst>
          </p:cNvPr>
          <p:cNvSpPr>
            <a:spLocks noGrp="1"/>
          </p:cNvSpPr>
          <p:nvPr>
            <p:ph idx="1"/>
          </p:nvPr>
        </p:nvSpPr>
        <p:spPr>
          <a:xfrm>
            <a:off x="628650" y="1211264"/>
            <a:ext cx="7886700" cy="5067300"/>
          </a:xfrm>
        </p:spPr>
        <p:txBody>
          <a:bodyPr>
            <a:normAutofit lnSpcReduction="10000"/>
          </a:bodyPr>
          <a:lstStyle/>
          <a:p>
            <a:r>
              <a:rPr lang="en-US" dirty="0"/>
              <a:t>Imagine a </a:t>
            </a:r>
            <a:r>
              <a:rPr lang="en-US" b="1" dirty="0"/>
              <a:t>collection</a:t>
            </a:r>
            <a:r>
              <a:rPr lang="en-US" dirty="0"/>
              <a:t> with </a:t>
            </a:r>
            <a:r>
              <a:rPr lang="en-US" b="1" dirty="0"/>
              <a:t>three documents </a:t>
            </a:r>
            <a:r>
              <a:rPr lang="en-US" dirty="0"/>
              <a:t>(A, B, C) and </a:t>
            </a:r>
            <a:r>
              <a:rPr lang="en-US" b="1" dirty="0"/>
              <a:t>two</a:t>
            </a:r>
            <a:r>
              <a:rPr lang="en-US" dirty="0"/>
              <a:t> </a:t>
            </a:r>
            <a:r>
              <a:rPr lang="en-US" b="1" dirty="0"/>
              <a:t>keywords</a:t>
            </a:r>
            <a:r>
              <a:rPr lang="en-US" dirty="0"/>
              <a:t> ("mushroom" and "poisonous mushroom"):</a:t>
            </a:r>
          </a:p>
          <a:p>
            <a:r>
              <a:rPr lang="en-US" dirty="0"/>
              <a:t>* Document A: "</a:t>
            </a:r>
            <a:r>
              <a:rPr lang="en-US" b="1" dirty="0"/>
              <a:t>Mushrooms</a:t>
            </a:r>
            <a:r>
              <a:rPr lang="en-US" dirty="0"/>
              <a:t> are living organisms that..."</a:t>
            </a:r>
          </a:p>
          <a:p>
            <a:r>
              <a:rPr lang="en-US" dirty="0"/>
              <a:t>* Document B: "There are many types of </a:t>
            </a:r>
            <a:r>
              <a:rPr lang="en-US" b="1" dirty="0"/>
              <a:t>mushrooms</a:t>
            </a:r>
            <a:r>
              <a:rPr lang="en-US" dirty="0"/>
              <a:t>, some edible and others </a:t>
            </a:r>
            <a:r>
              <a:rPr lang="en-US" b="1" dirty="0"/>
              <a:t>poisonous</a:t>
            </a:r>
            <a:r>
              <a:rPr lang="en-US" dirty="0"/>
              <a:t>."</a:t>
            </a:r>
          </a:p>
          <a:p>
            <a:r>
              <a:rPr lang="en-US" dirty="0"/>
              <a:t>* Document C: "</a:t>
            </a:r>
            <a:r>
              <a:rPr lang="en-US" b="1" dirty="0"/>
              <a:t>Poisonous</a:t>
            </a:r>
            <a:r>
              <a:rPr lang="en-US" dirty="0"/>
              <a:t> </a:t>
            </a:r>
            <a:r>
              <a:rPr lang="en-US" b="1" dirty="0"/>
              <a:t>mushrooms</a:t>
            </a:r>
            <a:r>
              <a:rPr lang="en-US" dirty="0"/>
              <a:t> can be very dangerous."</a:t>
            </a:r>
          </a:p>
          <a:p>
            <a:r>
              <a:rPr lang="en-US" b="1" dirty="0"/>
              <a:t>Calculating IDF:</a:t>
            </a:r>
          </a:p>
          <a:p>
            <a:r>
              <a:rPr lang="en-US" dirty="0"/>
              <a:t>* Keyword "mushroom": ?</a:t>
            </a:r>
          </a:p>
          <a:p>
            <a:r>
              <a:rPr lang="en-US" dirty="0"/>
              <a:t>* Keyword "poisonous mushroom": ?</a:t>
            </a:r>
          </a:p>
        </p:txBody>
      </p:sp>
    </p:spTree>
    <p:extLst>
      <p:ext uri="{BB962C8B-B14F-4D97-AF65-F5344CB8AC3E}">
        <p14:creationId xmlns:p14="http://schemas.microsoft.com/office/powerpoint/2010/main" val="17870386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00045-1F3A-4028-920E-82D8D6E462B2}"/>
              </a:ext>
            </a:extLst>
          </p:cNvPr>
          <p:cNvSpPr>
            <a:spLocks noGrp="1"/>
          </p:cNvSpPr>
          <p:nvPr>
            <p:ph type="title"/>
          </p:nvPr>
        </p:nvSpPr>
        <p:spPr/>
        <p:txBody>
          <a:bodyPr/>
          <a:lstStyle/>
          <a:p>
            <a:r>
              <a:rPr lang="en-US" sz="2800" b="1" dirty="0">
                <a:solidFill>
                  <a:srgbClr val="002060"/>
                </a:solidFill>
              </a:rPr>
              <a:t>Example </a:t>
            </a:r>
            <a:r>
              <a:rPr lang="en-US" dirty="0"/>
              <a:t>for IDF (Cont.)</a:t>
            </a:r>
            <a:endParaRPr lang="en-US" sz="2800" b="1" dirty="0">
              <a:solidFill>
                <a:srgbClr val="002060"/>
              </a:solidFill>
            </a:endParaRPr>
          </a:p>
        </p:txBody>
      </p:sp>
      <p:sp>
        <p:nvSpPr>
          <p:cNvPr id="3" name="Content Placeholder 2">
            <a:extLst>
              <a:ext uri="{FF2B5EF4-FFF2-40B4-BE49-F238E27FC236}">
                <a16:creationId xmlns:a16="http://schemas.microsoft.com/office/drawing/2014/main" id="{977498B8-1E47-4AA6-94FC-85A61348456B}"/>
              </a:ext>
            </a:extLst>
          </p:cNvPr>
          <p:cNvSpPr>
            <a:spLocks noGrp="1"/>
          </p:cNvSpPr>
          <p:nvPr>
            <p:ph idx="1"/>
          </p:nvPr>
        </p:nvSpPr>
        <p:spPr/>
        <p:txBody>
          <a:bodyPr/>
          <a:lstStyle/>
          <a:p>
            <a:r>
              <a:rPr lang="en-US" sz="2800" b="1" dirty="0"/>
              <a:t>Calculating IDF:</a:t>
            </a:r>
          </a:p>
          <a:p>
            <a:r>
              <a:rPr lang="en-US" sz="2800" dirty="0"/>
              <a:t>* Keyword "mushroom":</a:t>
            </a:r>
          </a:p>
          <a:p>
            <a:r>
              <a:rPr lang="en-US" sz="2800" dirty="0"/>
              <a:t>    * Number of documents containing "mushroom" (n(mushroom)) = 3</a:t>
            </a:r>
          </a:p>
          <a:p>
            <a:r>
              <a:rPr lang="en-US" sz="2800" dirty="0"/>
              <a:t>    * </a:t>
            </a:r>
            <a:r>
              <a:rPr lang="en-US" sz="2800" b="1" dirty="0"/>
              <a:t>IDF</a:t>
            </a:r>
            <a:r>
              <a:rPr lang="en-US" sz="2800" dirty="0"/>
              <a:t>(mushroom) = 1 / 3 ≈ 0.33</a:t>
            </a:r>
          </a:p>
          <a:p>
            <a:r>
              <a:rPr lang="en-US" sz="2800" dirty="0"/>
              <a:t>* Keyword "poisonous mushroom":</a:t>
            </a:r>
          </a:p>
          <a:p>
            <a:r>
              <a:rPr lang="en-US" sz="2800" dirty="0"/>
              <a:t>    * Number of documents containing "poisonous mushroom" (n("poisonous mushroom")) = 2</a:t>
            </a:r>
          </a:p>
          <a:p>
            <a:r>
              <a:rPr lang="en-US" sz="2800" dirty="0"/>
              <a:t>    * </a:t>
            </a:r>
            <a:r>
              <a:rPr lang="en-US" sz="2800" b="1" dirty="0"/>
              <a:t>IDF</a:t>
            </a:r>
            <a:r>
              <a:rPr lang="en-US" sz="2800" dirty="0"/>
              <a:t>("poisonous mushroom") = 1 / 2 ≈ 0.50</a:t>
            </a:r>
          </a:p>
          <a:p>
            <a:endParaRPr lang="en-US" sz="2800" dirty="0"/>
          </a:p>
        </p:txBody>
      </p:sp>
    </p:spTree>
    <p:extLst>
      <p:ext uri="{BB962C8B-B14F-4D97-AF65-F5344CB8AC3E}">
        <p14:creationId xmlns:p14="http://schemas.microsoft.com/office/powerpoint/2010/main" val="28418303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70A7B-965A-4AAE-8056-7F9D48483A01}"/>
              </a:ext>
            </a:extLst>
          </p:cNvPr>
          <p:cNvSpPr>
            <a:spLocks noGrp="1"/>
          </p:cNvSpPr>
          <p:nvPr>
            <p:ph type="title"/>
          </p:nvPr>
        </p:nvSpPr>
        <p:spPr/>
        <p:txBody>
          <a:bodyPr/>
          <a:lstStyle/>
          <a:p>
            <a:r>
              <a:rPr lang="en-US" sz="2400" dirty="0"/>
              <a:t>Example of </a:t>
            </a:r>
            <a:r>
              <a:rPr lang="en-US" altLang="en-US" sz="2400" dirty="0"/>
              <a:t>document relevance calculation</a:t>
            </a:r>
            <a:endParaRPr lang="en-US" sz="2400" dirty="0"/>
          </a:p>
        </p:txBody>
      </p:sp>
      <p:sp>
        <p:nvSpPr>
          <p:cNvPr id="6" name="Content Placeholder 5">
            <a:extLst>
              <a:ext uri="{FF2B5EF4-FFF2-40B4-BE49-F238E27FC236}">
                <a16:creationId xmlns:a16="http://schemas.microsoft.com/office/drawing/2014/main" id="{F7A65FB0-FCF7-48F1-8086-738F67E680AC}"/>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1F1F1F"/>
                </a:solidFill>
                <a:effectLst/>
                <a:latin typeface="Google Sans"/>
              </a:rPr>
              <a:t>Scenario:</a:t>
            </a:r>
            <a:endParaRPr kumimoji="0" lang="en-US" altLang="en-US" sz="2800" b="0" i="0" u="none" strike="noStrike" cap="none" normalizeH="0" baseline="0" dirty="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1F1F1F"/>
                </a:solidFill>
                <a:effectLst/>
                <a:latin typeface="Google Sans"/>
              </a:rPr>
              <a:t>Imagine a collection with three documents (A, B, C) and two keywords ("music" and "concert"):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rgbClr val="1F1F1F"/>
                </a:solidFill>
                <a:effectLst/>
                <a:latin typeface="Google Sans"/>
              </a:rPr>
              <a:t>Document A:</a:t>
            </a:r>
            <a:r>
              <a:rPr kumimoji="0" lang="en-US" altLang="en-US" sz="2800" b="0" i="0" u="none" strike="noStrike" cap="none" normalizeH="0" baseline="0" dirty="0">
                <a:ln>
                  <a:noFill/>
                </a:ln>
                <a:solidFill>
                  <a:srgbClr val="1F1F1F"/>
                </a:solidFill>
                <a:effectLst/>
                <a:latin typeface="Google Sans"/>
              </a:rPr>
              <a:t> "I enjoy listening to music." (Mentions "music" once)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rgbClr val="1F1F1F"/>
                </a:solidFill>
                <a:effectLst/>
                <a:latin typeface="Google Sans"/>
              </a:rPr>
              <a:t>Document B:</a:t>
            </a:r>
            <a:r>
              <a:rPr kumimoji="0" lang="en-US" altLang="en-US" sz="2800" b="0" i="0" u="none" strike="noStrike" cap="none" normalizeH="0" baseline="0" dirty="0">
                <a:ln>
                  <a:noFill/>
                </a:ln>
                <a:solidFill>
                  <a:srgbClr val="1F1F1F"/>
                </a:solidFill>
                <a:effectLst/>
                <a:latin typeface="Google Sans"/>
              </a:rPr>
              <a:t> "Last weekend, I went to a music concert." (Mentions both "music" and "concert" once)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rgbClr val="1F1F1F"/>
                </a:solidFill>
                <a:effectLst/>
                <a:latin typeface="Google Sans"/>
              </a:rPr>
              <a:t>Document C:</a:t>
            </a:r>
            <a:r>
              <a:rPr kumimoji="0" lang="en-US" altLang="en-US" sz="2800" b="0" i="0" u="none" strike="noStrike" cap="none" normalizeH="0" baseline="0" dirty="0">
                <a:ln>
                  <a:noFill/>
                </a:ln>
                <a:solidFill>
                  <a:srgbClr val="1F1F1F"/>
                </a:solidFill>
                <a:effectLst/>
                <a:latin typeface="Google Sans"/>
              </a:rPr>
              <a:t> "Did you know the speed of sound varies depending on the medium?" (Mentions neither "music" nor "concert") </a:t>
            </a:r>
          </a:p>
        </p:txBody>
      </p:sp>
    </p:spTree>
    <p:extLst>
      <p:ext uri="{BB962C8B-B14F-4D97-AF65-F5344CB8AC3E}">
        <p14:creationId xmlns:p14="http://schemas.microsoft.com/office/powerpoint/2010/main" val="26228720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70A7B-965A-4AAE-8056-7F9D48483A01}"/>
              </a:ext>
            </a:extLst>
          </p:cNvPr>
          <p:cNvSpPr>
            <a:spLocks noGrp="1"/>
          </p:cNvSpPr>
          <p:nvPr>
            <p:ph type="title"/>
          </p:nvPr>
        </p:nvSpPr>
        <p:spPr/>
        <p:txBody>
          <a:bodyPr/>
          <a:lstStyle/>
          <a:p>
            <a:r>
              <a:rPr lang="en-US" sz="2400" dirty="0"/>
              <a:t>Example of </a:t>
            </a:r>
            <a:r>
              <a:rPr lang="en-US" altLang="en-US" sz="2400" dirty="0"/>
              <a:t>document relevance calculation (Cont.)</a:t>
            </a:r>
            <a:endParaRPr lang="en-US" sz="2400" dirty="0"/>
          </a:p>
        </p:txBody>
      </p:sp>
      <p:sp>
        <p:nvSpPr>
          <p:cNvPr id="6" name="Content Placeholder 5">
            <a:extLst>
              <a:ext uri="{FF2B5EF4-FFF2-40B4-BE49-F238E27FC236}">
                <a16:creationId xmlns:a16="http://schemas.microsoft.com/office/drawing/2014/main" id="{F7A65FB0-FCF7-48F1-8086-738F67E680AC}"/>
              </a:ext>
            </a:extLst>
          </p:cNvPr>
          <p:cNvSpPr>
            <a:spLocks noGrp="1"/>
          </p:cNvSpPr>
          <p:nvPr>
            <p:ph idx="1"/>
          </p:nvPr>
        </p:nvSpPr>
        <p:spPr>
          <a:xfrm>
            <a:off x="239340" y="1109663"/>
            <a:ext cx="8276010" cy="5702309"/>
          </a:xfrm>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Google Sans"/>
              </a:rPr>
              <a:t>Calculating Relevance (r(d, Q)) for the query "music concert":</a:t>
            </a:r>
            <a:endParaRPr kumimoji="0" lang="en-US" altLang="en-US" b="0" i="0" u="none" strike="noStrike" cap="none" normalizeH="0" baseline="0" dirty="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Google Sans"/>
              </a:rPr>
              <a:t>1. Document A:</a:t>
            </a:r>
            <a:endParaRPr kumimoji="0" lang="en-US" altLang="en-US" b="0" i="0" u="none" strike="noStrike" cap="none" normalizeH="0" baseline="0" dirty="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1F1F1F"/>
                </a:solidFill>
                <a:effectLst/>
                <a:latin typeface="Google Sans"/>
              </a:rPr>
              <a:t>TF(A, "music") = 1:</a:t>
            </a:r>
            <a:r>
              <a:rPr kumimoji="0" lang="en-US" altLang="en-US" b="0" i="0" u="none" strike="noStrike" cap="none" normalizeH="0" baseline="0" dirty="0">
                <a:ln>
                  <a:noFill/>
                </a:ln>
                <a:solidFill>
                  <a:srgbClr val="1F1F1F"/>
                </a:solidFill>
                <a:effectLst/>
                <a:latin typeface="Google Sans"/>
              </a:rPr>
              <a:t> Document A mentions "music" once.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1F1F1F"/>
                </a:solidFill>
                <a:effectLst/>
                <a:latin typeface="Google Sans"/>
              </a:rPr>
              <a:t>TF(A, "concert") = 0:</a:t>
            </a:r>
            <a:r>
              <a:rPr kumimoji="0" lang="en-US" altLang="en-US" b="0" i="0" u="none" strike="noStrike" cap="none" normalizeH="0" baseline="0" dirty="0">
                <a:ln>
                  <a:noFill/>
                </a:ln>
                <a:solidFill>
                  <a:srgbClr val="1F1F1F"/>
                </a:solidFill>
                <a:effectLst/>
                <a:latin typeface="Google Sans"/>
              </a:rPr>
              <a:t> Document A doesn't mention "concert".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1F1F1F"/>
                </a:solidFill>
                <a:effectLst/>
                <a:latin typeface="Google Sans"/>
              </a:rPr>
              <a:t>IDF("music") = 0.2 (assumed value):</a:t>
            </a:r>
            <a:r>
              <a:rPr kumimoji="0" lang="en-US" altLang="en-US" b="0" i="0" u="none" strike="noStrike" cap="none" normalizeH="0" baseline="0" dirty="0">
                <a:ln>
                  <a:noFill/>
                </a:ln>
                <a:solidFill>
                  <a:srgbClr val="1F1F1F"/>
                </a:solidFill>
                <a:effectLst/>
                <a:latin typeface="Google Sans"/>
              </a:rPr>
              <a:t> Let's assume "music" is a common term with a lower IDF.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1F1F1F"/>
                </a:solidFill>
                <a:effectLst/>
                <a:latin typeface="Google Sans"/>
              </a:rPr>
              <a:t>IDF("concert") = 0.8 (assumed value):</a:t>
            </a:r>
            <a:r>
              <a:rPr kumimoji="0" lang="en-US" altLang="en-US" b="0" i="0" u="none" strike="noStrike" cap="none" normalizeH="0" baseline="0" dirty="0">
                <a:ln>
                  <a:noFill/>
                </a:ln>
                <a:solidFill>
                  <a:srgbClr val="1F1F1F"/>
                </a:solidFill>
                <a:effectLst/>
                <a:latin typeface="Google Sans"/>
              </a:rPr>
              <a:t> Let's assume "concert" is a less common term with a higher IDF.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1F1F1F"/>
                </a:solidFill>
                <a:effectLst/>
                <a:latin typeface="Google Sans"/>
              </a:rPr>
              <a:t>r(A, "music concert") = TF(A, "music") * IDF("music") + TF(A, "concert") * IDF("concert") = 1 * 0.2 + 0 * 0.8 = 0.2</a:t>
            </a:r>
            <a:r>
              <a:rPr kumimoji="0" lang="en-US" altLang="en-US" b="0" i="0" u="none" strike="noStrike" cap="none" normalizeH="0" baseline="0" dirty="0">
                <a:ln>
                  <a:noFill/>
                </a:ln>
                <a:solidFill>
                  <a:srgbClr val="1F1F1F"/>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a:p>
        </p:txBody>
      </p:sp>
    </p:spTree>
    <p:extLst>
      <p:ext uri="{BB962C8B-B14F-4D97-AF65-F5344CB8AC3E}">
        <p14:creationId xmlns:p14="http://schemas.microsoft.com/office/powerpoint/2010/main" val="18353428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70A7B-965A-4AAE-8056-7F9D48483A01}"/>
              </a:ext>
            </a:extLst>
          </p:cNvPr>
          <p:cNvSpPr>
            <a:spLocks noGrp="1"/>
          </p:cNvSpPr>
          <p:nvPr>
            <p:ph type="title"/>
          </p:nvPr>
        </p:nvSpPr>
        <p:spPr/>
        <p:txBody>
          <a:bodyPr/>
          <a:lstStyle/>
          <a:p>
            <a:r>
              <a:rPr lang="en-US" sz="2400" dirty="0"/>
              <a:t>Example of </a:t>
            </a:r>
            <a:r>
              <a:rPr lang="en-US" altLang="en-US" sz="2400" dirty="0"/>
              <a:t>document relevance calculation (Cont.)</a:t>
            </a:r>
            <a:endParaRPr lang="en-US" sz="2400" dirty="0"/>
          </a:p>
        </p:txBody>
      </p:sp>
      <p:sp>
        <p:nvSpPr>
          <p:cNvPr id="6" name="Content Placeholder 5">
            <a:extLst>
              <a:ext uri="{FF2B5EF4-FFF2-40B4-BE49-F238E27FC236}">
                <a16:creationId xmlns:a16="http://schemas.microsoft.com/office/drawing/2014/main" id="{F7A65FB0-FCF7-48F1-8086-738F67E680AC}"/>
              </a:ext>
            </a:extLst>
          </p:cNvPr>
          <p:cNvSpPr>
            <a:spLocks noGrp="1"/>
          </p:cNvSpPr>
          <p:nvPr>
            <p:ph idx="1"/>
          </p:nvPr>
        </p:nvSpPr>
        <p:spPr>
          <a:xfrm>
            <a:off x="239340" y="1109663"/>
            <a:ext cx="8276010" cy="5702309"/>
          </a:xfrm>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Google Sans"/>
              </a:rPr>
              <a:t>Calculating Relevance (r(d, Q)) for the query "music concert":</a:t>
            </a:r>
            <a:endParaRPr kumimoji="0" lang="en-US" altLang="en-US" b="0" i="0" u="none" strike="noStrike" cap="none" normalizeH="0" baseline="0" dirty="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Google Sans"/>
              </a:rPr>
              <a:t>2. Document B:</a:t>
            </a:r>
            <a:endParaRPr kumimoji="0" lang="en-US" altLang="en-US" b="0" i="0" u="none" strike="noStrike" cap="none" normalizeH="0" baseline="0" dirty="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1F1F1F"/>
                </a:solidFill>
                <a:effectLst/>
                <a:latin typeface="Google Sans"/>
              </a:rPr>
              <a:t>TF(B, "music") = 1:</a:t>
            </a:r>
            <a:r>
              <a:rPr kumimoji="0" lang="en-US" altLang="en-US" b="0" i="0" u="none" strike="noStrike" cap="none" normalizeH="0" baseline="0" dirty="0">
                <a:ln>
                  <a:noFill/>
                </a:ln>
                <a:solidFill>
                  <a:srgbClr val="1F1F1F"/>
                </a:solidFill>
                <a:effectLst/>
                <a:latin typeface="Google Sans"/>
              </a:rPr>
              <a:t> Document B mentions "music" once.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1F1F1F"/>
                </a:solidFill>
                <a:effectLst/>
                <a:latin typeface="Google Sans"/>
              </a:rPr>
              <a:t>TF(B, "concert") = 1:</a:t>
            </a:r>
            <a:r>
              <a:rPr kumimoji="0" lang="en-US" altLang="en-US" b="0" i="0" u="none" strike="noStrike" cap="none" normalizeH="0" baseline="0" dirty="0">
                <a:ln>
                  <a:noFill/>
                </a:ln>
                <a:solidFill>
                  <a:srgbClr val="1F1F1F"/>
                </a:solidFill>
                <a:effectLst/>
                <a:latin typeface="Google Sans"/>
              </a:rPr>
              <a:t> Document B mentions "concert" once.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1F1F1F"/>
                </a:solidFill>
                <a:effectLst/>
                <a:latin typeface="Google Sans"/>
              </a:rPr>
              <a:t>IDF("music") = 0.2 (assumed value):</a:t>
            </a:r>
            <a:r>
              <a:rPr kumimoji="0" lang="en-US" altLang="en-US" b="0" i="0" u="none" strike="noStrike" cap="none" normalizeH="0" baseline="0" dirty="0">
                <a:ln>
                  <a:noFill/>
                </a:ln>
                <a:solidFill>
                  <a:srgbClr val="1F1F1F"/>
                </a:solidFill>
                <a:effectLst/>
                <a:latin typeface="Google Sans"/>
              </a:rPr>
              <a:t> Consistent with Document 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1F1F1F"/>
                </a:solidFill>
                <a:effectLst/>
                <a:latin typeface="Google Sans"/>
              </a:rPr>
              <a:t>IDF("concert") = 0.8 (assumed value):</a:t>
            </a:r>
            <a:r>
              <a:rPr kumimoji="0" lang="en-US" altLang="en-US" b="0" i="0" u="none" strike="noStrike" cap="none" normalizeH="0" baseline="0" dirty="0">
                <a:ln>
                  <a:noFill/>
                </a:ln>
                <a:solidFill>
                  <a:srgbClr val="1F1F1F"/>
                </a:solidFill>
                <a:effectLst/>
                <a:latin typeface="Google Sans"/>
              </a:rPr>
              <a:t> Consistent with Document 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1F1F1F"/>
                </a:solidFill>
                <a:effectLst/>
                <a:latin typeface="Google Sans"/>
              </a:rPr>
              <a:t>r(B, "music concert") = TF(B, "music") * IDF("music") + TF(B, "concert") * IDF("concert") = 1 * 0.2 + 1 * 0.8 = 1.0</a:t>
            </a:r>
            <a:r>
              <a:rPr kumimoji="0" lang="en-US" altLang="en-US" b="0" i="0" u="none" strike="noStrike" cap="none" normalizeH="0" baseline="0" dirty="0">
                <a:ln>
                  <a:noFill/>
                </a:ln>
                <a:solidFill>
                  <a:srgbClr val="1F1F1F"/>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a:p>
        </p:txBody>
      </p:sp>
    </p:spTree>
    <p:extLst>
      <p:ext uri="{BB962C8B-B14F-4D97-AF65-F5344CB8AC3E}">
        <p14:creationId xmlns:p14="http://schemas.microsoft.com/office/powerpoint/2010/main" val="172634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CA79-5EAA-43E5-89A9-4C611370946A}"/>
              </a:ext>
            </a:extLst>
          </p:cNvPr>
          <p:cNvSpPr>
            <a:spLocks noGrp="1"/>
          </p:cNvSpPr>
          <p:nvPr>
            <p:ph type="title"/>
          </p:nvPr>
        </p:nvSpPr>
        <p:spPr/>
        <p:txBody>
          <a:bodyPr/>
          <a:lstStyle/>
          <a:p>
            <a:r>
              <a:rPr lang="en-US" b="0" i="0" dirty="0">
                <a:solidFill>
                  <a:srgbClr val="13343B"/>
                </a:solidFill>
                <a:effectLst/>
                <a:latin typeface="__fkGroteskNeue_532e43"/>
              </a:rPr>
              <a:t> limitations of the relational model</a:t>
            </a:r>
            <a:endParaRPr lang="en-US" dirty="0"/>
          </a:p>
        </p:txBody>
      </p:sp>
      <p:sp>
        <p:nvSpPr>
          <p:cNvPr id="3" name="Content Placeholder 2">
            <a:extLst>
              <a:ext uri="{FF2B5EF4-FFF2-40B4-BE49-F238E27FC236}">
                <a16:creationId xmlns:a16="http://schemas.microsoft.com/office/drawing/2014/main" id="{FC2C1DDD-06D5-4C44-90B6-F140AF23B9EB}"/>
              </a:ext>
            </a:extLst>
          </p:cNvPr>
          <p:cNvSpPr>
            <a:spLocks noGrp="1"/>
          </p:cNvSpPr>
          <p:nvPr>
            <p:ph idx="1"/>
          </p:nvPr>
        </p:nvSpPr>
        <p:spPr/>
        <p:txBody>
          <a:bodyPr/>
          <a:lstStyle/>
          <a:p>
            <a:pPr>
              <a:buFont typeface="+mj-lt"/>
              <a:buAutoNum type="arabicPeriod"/>
            </a:pPr>
            <a:r>
              <a:rPr lang="en-US" sz="2000" b="1" i="0" dirty="0">
                <a:solidFill>
                  <a:srgbClr val="13343B"/>
                </a:solidFill>
                <a:effectLst/>
                <a:latin typeface="__fkGroteskNeue_532e43"/>
              </a:rPr>
              <a:t>Performance Issues</a:t>
            </a:r>
            <a:r>
              <a:rPr lang="en-US" sz="2000" b="0" i="0" dirty="0">
                <a:solidFill>
                  <a:srgbClr val="13343B"/>
                </a:solidFill>
                <a:effectLst/>
                <a:latin typeface="__fkGroteskNeue_532e43"/>
              </a:rPr>
              <a:t>: Dealing with </a:t>
            </a:r>
            <a:r>
              <a:rPr lang="en-US" sz="2000" b="1" i="0" dirty="0">
                <a:solidFill>
                  <a:srgbClr val="13343B"/>
                </a:solidFill>
                <a:effectLst/>
                <a:latin typeface="__fkGroteskNeue_532e43"/>
              </a:rPr>
              <a:t>large datasets or complex joins </a:t>
            </a:r>
            <a:r>
              <a:rPr lang="en-US" sz="2000" b="0" i="0" dirty="0">
                <a:solidFill>
                  <a:srgbClr val="13343B"/>
                </a:solidFill>
                <a:effectLst/>
                <a:latin typeface="__fkGroteskNeue_532e43"/>
              </a:rPr>
              <a:t>between tables can lead </a:t>
            </a:r>
            <a:r>
              <a:rPr lang="en-US" sz="2000" b="1" i="0" dirty="0">
                <a:solidFill>
                  <a:srgbClr val="13343B"/>
                </a:solidFill>
                <a:effectLst/>
                <a:latin typeface="__fkGroteskNeue_532e43"/>
              </a:rPr>
              <a:t>to slow performance</a:t>
            </a:r>
            <a:r>
              <a:rPr lang="en-US" sz="2000" b="0" i="0" dirty="0">
                <a:solidFill>
                  <a:srgbClr val="13343B"/>
                </a:solidFill>
                <a:effectLst/>
                <a:latin typeface="__fkGroteskNeue_532e43"/>
              </a:rPr>
              <a:t>. Optimizing indexing strategies can also be challenging</a:t>
            </a:r>
          </a:p>
          <a:p>
            <a:pPr>
              <a:buFont typeface="+mj-lt"/>
              <a:buAutoNum type="arabicPeriod"/>
            </a:pPr>
            <a:r>
              <a:rPr lang="en-US" sz="2000" b="1" i="0" dirty="0">
                <a:solidFill>
                  <a:srgbClr val="13343B"/>
                </a:solidFill>
                <a:effectLst/>
                <a:latin typeface="__fkGroteskNeue_532e43"/>
              </a:rPr>
              <a:t>Scalability Challenges</a:t>
            </a:r>
            <a:r>
              <a:rPr lang="en-US" sz="2000" b="0" i="0" dirty="0">
                <a:solidFill>
                  <a:srgbClr val="13343B"/>
                </a:solidFill>
                <a:effectLst/>
                <a:latin typeface="__fkGroteskNeue_532e43"/>
              </a:rPr>
              <a:t>: While generally scalable, managing the relational model as the database grows in size can become difficult. </a:t>
            </a:r>
            <a:r>
              <a:rPr lang="en-US" sz="2000" b="1" i="0" dirty="0">
                <a:solidFill>
                  <a:srgbClr val="13343B"/>
                </a:solidFill>
                <a:effectLst/>
                <a:latin typeface="__fkGroteskNeue_532e43"/>
              </a:rPr>
              <a:t>Adding new tables or indexes can be time-consuming</a:t>
            </a:r>
            <a:r>
              <a:rPr lang="en-US" sz="2000" b="0" i="0" dirty="0">
                <a:solidFill>
                  <a:srgbClr val="13343B"/>
                </a:solidFill>
                <a:effectLst/>
                <a:latin typeface="__fkGroteskNeue_532e43"/>
              </a:rPr>
              <a:t>, and </a:t>
            </a:r>
            <a:r>
              <a:rPr lang="en-US" sz="2000" b="1" i="0" dirty="0">
                <a:solidFill>
                  <a:srgbClr val="13343B"/>
                </a:solidFill>
                <a:effectLst/>
                <a:latin typeface="__fkGroteskNeue_532e43"/>
              </a:rPr>
              <a:t>managing relationships between tables can become complex</a:t>
            </a:r>
          </a:p>
          <a:p>
            <a:pPr>
              <a:buFont typeface="+mj-lt"/>
              <a:buAutoNum type="arabicPeriod"/>
            </a:pPr>
            <a:r>
              <a:rPr lang="en-US" sz="2000" b="1" i="0" dirty="0">
                <a:solidFill>
                  <a:srgbClr val="13343B"/>
                </a:solidFill>
                <a:effectLst/>
                <a:latin typeface="__fkGroteskNeue_532e43"/>
              </a:rPr>
              <a:t>Cost</a:t>
            </a:r>
            <a:r>
              <a:rPr lang="en-US" sz="2000" i="0" dirty="0">
                <a:solidFill>
                  <a:srgbClr val="13343B"/>
                </a:solidFill>
                <a:effectLst/>
                <a:latin typeface="__fkGroteskNeue_532e43"/>
              </a:rPr>
              <a:t>: Relational databases can be </a:t>
            </a:r>
            <a:r>
              <a:rPr lang="en-US" sz="2000" b="1" i="0" dirty="0">
                <a:solidFill>
                  <a:srgbClr val="13343B"/>
                </a:solidFill>
                <a:effectLst/>
                <a:latin typeface="__fkGroteskNeue_532e43"/>
              </a:rPr>
              <a:t>expensive to license and maintain</a:t>
            </a:r>
            <a:r>
              <a:rPr lang="en-US" sz="2000" i="0" dirty="0">
                <a:solidFill>
                  <a:srgbClr val="13343B"/>
                </a:solidFill>
                <a:effectLst/>
                <a:latin typeface="__fkGroteskNeue_532e43"/>
              </a:rPr>
              <a:t>, particularly for large-scale deployments</a:t>
            </a:r>
            <a:r>
              <a:rPr lang="en-US" sz="2000" b="0" i="0" dirty="0">
                <a:solidFill>
                  <a:srgbClr val="13343B"/>
                </a:solidFill>
                <a:effectLst/>
                <a:latin typeface="__fkGroteskNeue_532e43"/>
              </a:rPr>
              <a:t>. They often require dedicated hardware and specialized software, adding to the cost</a:t>
            </a:r>
            <a:endParaRPr lang="en-US" sz="2000" b="0" i="0" u="none" strike="noStrike" dirty="0">
              <a:solidFill>
                <a:srgbClr val="13343B"/>
              </a:solidFill>
              <a:effectLst/>
              <a:latin typeface="var(--font-berkeley-mono)"/>
              <a:hlinkClick r:id="rId3"/>
            </a:endParaRPr>
          </a:p>
          <a:p>
            <a:pPr>
              <a:buFont typeface="+mj-lt"/>
              <a:buAutoNum type="arabicPeriod"/>
            </a:pPr>
            <a:r>
              <a:rPr lang="en-US" sz="2000" b="1" i="0" dirty="0">
                <a:solidFill>
                  <a:srgbClr val="13343B"/>
                </a:solidFill>
                <a:effectLst/>
                <a:latin typeface="__fkGroteskNeue_532e43"/>
              </a:rPr>
              <a:t>Limited Flexibility: </a:t>
            </a:r>
            <a:r>
              <a:rPr lang="en-US" sz="2000" b="0" i="0" dirty="0">
                <a:solidFill>
                  <a:srgbClr val="13343B"/>
                </a:solidFill>
                <a:effectLst/>
                <a:latin typeface="__fkGroteskNeue_532e43"/>
              </a:rPr>
              <a:t>The relational model is designed to </a:t>
            </a:r>
            <a:r>
              <a:rPr lang="en-US" sz="2000" b="1" i="0" dirty="0">
                <a:solidFill>
                  <a:srgbClr val="13343B"/>
                </a:solidFill>
                <a:effectLst/>
                <a:latin typeface="__fkGroteskNeue_532e43"/>
              </a:rPr>
              <a:t>work with tables </a:t>
            </a:r>
            <a:r>
              <a:rPr lang="en-US" sz="2000" b="0" i="0" dirty="0">
                <a:solidFill>
                  <a:srgbClr val="13343B"/>
                </a:solidFill>
                <a:effectLst/>
                <a:latin typeface="__fkGroteskNeue_532e43"/>
              </a:rPr>
              <a:t>that have predefined structures, making it difficult to work with unstructured or semi-structured data</a:t>
            </a:r>
            <a:endParaRPr lang="en-US" sz="2000" b="0" i="0" u="none" strike="noStrike" dirty="0">
              <a:solidFill>
                <a:srgbClr val="13343B"/>
              </a:solidFill>
              <a:effectLst/>
              <a:latin typeface="var(--font-berkeley-mono)"/>
              <a:hlinkClick r:id="rId3"/>
            </a:endParaRPr>
          </a:p>
          <a:p>
            <a:pPr>
              <a:buFont typeface="+mj-lt"/>
              <a:buAutoNum type="arabicPeriod"/>
            </a:pPr>
            <a:r>
              <a:rPr lang="en-US" sz="2000" b="1" i="0" dirty="0">
                <a:solidFill>
                  <a:srgbClr val="13343B"/>
                </a:solidFill>
                <a:effectLst/>
                <a:latin typeface="__fkGroteskNeue_532e43"/>
              </a:rPr>
              <a:t>Data Redundancy</a:t>
            </a:r>
            <a:r>
              <a:rPr lang="en-US" sz="2000" b="0" i="0" dirty="0">
                <a:solidFill>
                  <a:srgbClr val="13343B"/>
                </a:solidFill>
                <a:effectLst/>
                <a:latin typeface="__fkGroteskNeue_532e43"/>
              </a:rPr>
              <a:t>: In some cases (Denormalization, Poor Design), the relational model can lead to data redundancy, which can impact data integrity and efficiency</a:t>
            </a:r>
          </a:p>
          <a:p>
            <a:endParaRPr lang="en-US" sz="2000" dirty="0"/>
          </a:p>
        </p:txBody>
      </p:sp>
    </p:spTree>
    <p:extLst>
      <p:ext uri="{BB962C8B-B14F-4D97-AF65-F5344CB8AC3E}">
        <p14:creationId xmlns:p14="http://schemas.microsoft.com/office/powerpoint/2010/main" val="11529176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70A7B-965A-4AAE-8056-7F9D48483A01}"/>
              </a:ext>
            </a:extLst>
          </p:cNvPr>
          <p:cNvSpPr>
            <a:spLocks noGrp="1"/>
          </p:cNvSpPr>
          <p:nvPr>
            <p:ph type="title"/>
          </p:nvPr>
        </p:nvSpPr>
        <p:spPr/>
        <p:txBody>
          <a:bodyPr/>
          <a:lstStyle/>
          <a:p>
            <a:r>
              <a:rPr lang="en-US" sz="2400" dirty="0"/>
              <a:t>Example of </a:t>
            </a:r>
            <a:r>
              <a:rPr lang="en-US" altLang="en-US" sz="2400" dirty="0"/>
              <a:t>document relevance calculation (Cont.)</a:t>
            </a:r>
            <a:endParaRPr lang="en-US" sz="2400" dirty="0"/>
          </a:p>
        </p:txBody>
      </p:sp>
      <p:sp>
        <p:nvSpPr>
          <p:cNvPr id="6" name="Content Placeholder 5">
            <a:extLst>
              <a:ext uri="{FF2B5EF4-FFF2-40B4-BE49-F238E27FC236}">
                <a16:creationId xmlns:a16="http://schemas.microsoft.com/office/drawing/2014/main" id="{F7A65FB0-FCF7-48F1-8086-738F67E680AC}"/>
              </a:ext>
            </a:extLst>
          </p:cNvPr>
          <p:cNvSpPr>
            <a:spLocks noGrp="1"/>
          </p:cNvSpPr>
          <p:nvPr>
            <p:ph idx="1"/>
          </p:nvPr>
        </p:nvSpPr>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Google Sans"/>
              </a:rPr>
              <a:t>3. Document C:</a:t>
            </a:r>
            <a:endParaRPr kumimoji="0" lang="en-US" altLang="en-US" b="0" i="0" u="none" strike="noStrike" cap="none" normalizeH="0" baseline="0" dirty="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1F1F1F"/>
                </a:solidFill>
                <a:effectLst/>
                <a:latin typeface="Google Sans"/>
              </a:rPr>
              <a:t>TF(C, "music") = 0:</a:t>
            </a:r>
            <a:r>
              <a:rPr kumimoji="0" lang="en-US" altLang="en-US" b="0" i="0" u="none" strike="noStrike" cap="none" normalizeH="0" baseline="0" dirty="0">
                <a:ln>
                  <a:noFill/>
                </a:ln>
                <a:solidFill>
                  <a:srgbClr val="1F1F1F"/>
                </a:solidFill>
                <a:effectLst/>
                <a:latin typeface="Google Sans"/>
              </a:rPr>
              <a:t> Document C doesn't mention "music".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1F1F1F"/>
                </a:solidFill>
                <a:effectLst/>
                <a:latin typeface="Google Sans"/>
              </a:rPr>
              <a:t>TF(C, "concert") = 0:</a:t>
            </a:r>
            <a:r>
              <a:rPr kumimoji="0" lang="en-US" altLang="en-US" b="0" i="0" u="none" strike="noStrike" cap="none" normalizeH="0" baseline="0" dirty="0">
                <a:ln>
                  <a:noFill/>
                </a:ln>
                <a:solidFill>
                  <a:srgbClr val="1F1F1F"/>
                </a:solidFill>
                <a:effectLst/>
                <a:latin typeface="Google Sans"/>
              </a:rPr>
              <a:t> Document C doesn't mention "concert".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1F1F1F"/>
                </a:solidFill>
                <a:effectLst/>
                <a:latin typeface="Google Sans"/>
              </a:rPr>
              <a:t>IDF("music") = 0.2 (assumed value):</a:t>
            </a:r>
            <a:r>
              <a:rPr kumimoji="0" lang="en-US" altLang="en-US" b="0" i="0" u="none" strike="noStrike" cap="none" normalizeH="0" baseline="0" dirty="0">
                <a:ln>
                  <a:noFill/>
                </a:ln>
                <a:solidFill>
                  <a:srgbClr val="1F1F1F"/>
                </a:solidFill>
                <a:effectLst/>
                <a:latin typeface="Google Sans"/>
              </a:rPr>
              <a:t> Consistent with Documents A and B.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1F1F1F"/>
                </a:solidFill>
                <a:effectLst/>
                <a:latin typeface="Google Sans"/>
              </a:rPr>
              <a:t>IDF("concert") = 0.8 (assumed value):</a:t>
            </a:r>
            <a:r>
              <a:rPr kumimoji="0" lang="en-US" altLang="en-US" b="0" i="0" u="none" strike="noStrike" cap="none" normalizeH="0" baseline="0" dirty="0">
                <a:ln>
                  <a:noFill/>
                </a:ln>
                <a:solidFill>
                  <a:srgbClr val="1F1F1F"/>
                </a:solidFill>
                <a:effectLst/>
                <a:latin typeface="Google Sans"/>
              </a:rPr>
              <a:t> Consistent with Documents A and B.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1F1F1F"/>
                </a:solidFill>
                <a:effectLst/>
                <a:latin typeface="Google Sans"/>
              </a:rPr>
              <a:t>r(C, "music concert") = TF(C, "music") * IDF("music") + TF(C, "concert") * IDF("concert") = 0 * 0.2 + 0 * 0.8 = 0</a:t>
            </a:r>
            <a:r>
              <a:rPr kumimoji="0" lang="en-US" altLang="en-US" b="0" i="0" u="none" strike="noStrike" cap="none" normalizeH="0" baseline="0" dirty="0">
                <a:ln>
                  <a:noFill/>
                </a:ln>
                <a:solidFill>
                  <a:srgbClr val="1F1F1F"/>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a:p>
        </p:txBody>
      </p:sp>
    </p:spTree>
    <p:extLst>
      <p:ext uri="{BB962C8B-B14F-4D97-AF65-F5344CB8AC3E}">
        <p14:creationId xmlns:p14="http://schemas.microsoft.com/office/powerpoint/2010/main" val="27135520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7766-A374-4681-9B02-9074BD358FC3}"/>
              </a:ext>
            </a:extLst>
          </p:cNvPr>
          <p:cNvSpPr>
            <a:spLocks noGrp="1"/>
          </p:cNvSpPr>
          <p:nvPr>
            <p:ph type="title"/>
          </p:nvPr>
        </p:nvSpPr>
        <p:spPr/>
        <p:txBody>
          <a:bodyPr/>
          <a:lstStyle/>
          <a:p>
            <a:r>
              <a:rPr lang="en-US" sz="2800" b="1" i="0" dirty="0">
                <a:solidFill>
                  <a:srgbClr val="000000"/>
                </a:solidFill>
                <a:effectLst/>
              </a:rPr>
              <a:t>Stop Words in Information Retrieval</a:t>
            </a:r>
            <a:endParaRPr lang="en-US" dirty="0"/>
          </a:p>
        </p:txBody>
      </p:sp>
      <p:sp>
        <p:nvSpPr>
          <p:cNvPr id="3" name="Content Placeholder 2">
            <a:extLst>
              <a:ext uri="{FF2B5EF4-FFF2-40B4-BE49-F238E27FC236}">
                <a16:creationId xmlns:a16="http://schemas.microsoft.com/office/drawing/2014/main" id="{2AF5B8BD-35C0-413A-9C44-DE27DC2E7273}"/>
              </a:ext>
            </a:extLst>
          </p:cNvPr>
          <p:cNvSpPr>
            <a:spLocks noGrp="1"/>
          </p:cNvSpPr>
          <p:nvPr>
            <p:ph idx="1"/>
          </p:nvPr>
        </p:nvSpPr>
        <p:spPr>
          <a:xfrm>
            <a:off x="85917" y="926674"/>
            <a:ext cx="8837154" cy="5543795"/>
          </a:xfrm>
        </p:spPr>
        <p:txBody>
          <a:bodyPr/>
          <a:lstStyle/>
          <a:p>
            <a:pPr marL="742950" lvl="1" indent="-285750" algn="l">
              <a:buFont typeface="Arial" panose="020B0604020202020204" pitchFamily="34" charset="0"/>
              <a:buChar char="•"/>
            </a:pPr>
            <a:r>
              <a:rPr lang="en-US" sz="2800" b="1" i="0" dirty="0">
                <a:solidFill>
                  <a:srgbClr val="000000"/>
                </a:solidFill>
                <a:effectLst/>
              </a:rPr>
              <a:t>Information-retrieval</a:t>
            </a:r>
            <a:r>
              <a:rPr lang="en-US" sz="2800" i="0" dirty="0">
                <a:solidFill>
                  <a:srgbClr val="000000"/>
                </a:solidFill>
                <a:effectLst/>
              </a:rPr>
              <a:t> systems define a </a:t>
            </a:r>
            <a:r>
              <a:rPr lang="en-US" sz="2800" b="1" i="0" dirty="0">
                <a:solidFill>
                  <a:srgbClr val="000000"/>
                </a:solidFill>
                <a:effectLst/>
              </a:rPr>
              <a:t>set</a:t>
            </a:r>
            <a:r>
              <a:rPr lang="en-US" sz="2800" i="0" dirty="0">
                <a:solidFill>
                  <a:srgbClr val="000000"/>
                </a:solidFill>
                <a:effectLst/>
              </a:rPr>
              <a:t> of </a:t>
            </a:r>
            <a:r>
              <a:rPr lang="en-US" sz="2800" b="1" i="0" dirty="0">
                <a:solidFill>
                  <a:srgbClr val="000000"/>
                </a:solidFill>
                <a:effectLst/>
              </a:rPr>
              <a:t>words</a:t>
            </a:r>
            <a:r>
              <a:rPr lang="en-US" sz="2800" i="0" dirty="0">
                <a:solidFill>
                  <a:srgbClr val="000000"/>
                </a:solidFill>
                <a:effectLst/>
              </a:rPr>
              <a:t>, called </a:t>
            </a:r>
            <a:r>
              <a:rPr lang="en-US" sz="2800" b="1" i="0" dirty="0">
                <a:solidFill>
                  <a:srgbClr val="000000"/>
                </a:solidFill>
                <a:effectLst/>
              </a:rPr>
              <a:t>stop</a:t>
            </a:r>
            <a:r>
              <a:rPr lang="en-US" sz="2800" i="0" dirty="0">
                <a:solidFill>
                  <a:srgbClr val="000000"/>
                </a:solidFill>
                <a:effectLst/>
              </a:rPr>
              <a:t> </a:t>
            </a:r>
            <a:r>
              <a:rPr lang="en-US" sz="2800" b="1" i="0" dirty="0">
                <a:solidFill>
                  <a:srgbClr val="000000"/>
                </a:solidFill>
                <a:effectLst/>
              </a:rPr>
              <a:t>words</a:t>
            </a:r>
            <a:r>
              <a:rPr lang="en-US" sz="2800" i="0" dirty="0">
                <a:solidFill>
                  <a:srgbClr val="000000"/>
                </a:solidFill>
                <a:effectLst/>
              </a:rPr>
              <a:t>, </a:t>
            </a:r>
            <a:r>
              <a:rPr lang="en-US" sz="2800" b="1" i="0" dirty="0">
                <a:solidFill>
                  <a:srgbClr val="000000"/>
                </a:solidFill>
                <a:effectLst/>
              </a:rPr>
              <a:t>containing</a:t>
            </a:r>
            <a:r>
              <a:rPr lang="en-US" sz="2800" i="0" dirty="0">
                <a:solidFill>
                  <a:srgbClr val="000000"/>
                </a:solidFill>
                <a:effectLst/>
              </a:rPr>
              <a:t> </a:t>
            </a:r>
            <a:r>
              <a:rPr lang="en-US" sz="2800" b="1" i="0" dirty="0">
                <a:solidFill>
                  <a:srgbClr val="000000"/>
                </a:solidFill>
                <a:effectLst/>
              </a:rPr>
              <a:t>100</a:t>
            </a:r>
            <a:r>
              <a:rPr lang="en-US" sz="2800" i="0" dirty="0">
                <a:solidFill>
                  <a:srgbClr val="000000"/>
                </a:solidFill>
                <a:effectLst/>
              </a:rPr>
              <a:t> or so of the most common words, </a:t>
            </a:r>
            <a:r>
              <a:rPr lang="en-US" sz="2800" b="0" i="0" dirty="0">
                <a:solidFill>
                  <a:srgbClr val="000000"/>
                </a:solidFill>
                <a:effectLst/>
              </a:rPr>
              <a:t>and ignore these words when indexing a document.</a:t>
            </a:r>
          </a:p>
          <a:p>
            <a:pPr lvl="2" indent="-285750">
              <a:buFont typeface="Arial" panose="020B0604020202020204" pitchFamily="34" charset="0"/>
              <a:buChar char="•"/>
            </a:pPr>
            <a:r>
              <a:rPr lang="en-US" sz="2800" b="1" i="0" dirty="0">
                <a:solidFill>
                  <a:srgbClr val="000000"/>
                </a:solidFill>
                <a:effectLst/>
              </a:rPr>
              <a:t>Such</a:t>
            </a:r>
            <a:r>
              <a:rPr lang="en-US" sz="2800" b="0" i="0" dirty="0">
                <a:solidFill>
                  <a:srgbClr val="000000"/>
                </a:solidFill>
                <a:effectLst/>
              </a:rPr>
              <a:t> words are </a:t>
            </a:r>
            <a:r>
              <a:rPr lang="en-US" sz="2800" b="1" i="0" dirty="0">
                <a:solidFill>
                  <a:srgbClr val="000000"/>
                </a:solidFill>
                <a:effectLst/>
              </a:rPr>
              <a:t>not</a:t>
            </a:r>
            <a:r>
              <a:rPr lang="en-US" sz="2800" b="0" i="0" dirty="0">
                <a:solidFill>
                  <a:srgbClr val="000000"/>
                </a:solidFill>
                <a:effectLst/>
              </a:rPr>
              <a:t> </a:t>
            </a:r>
            <a:r>
              <a:rPr lang="en-US" sz="2800" b="1" i="0" dirty="0">
                <a:solidFill>
                  <a:srgbClr val="000000"/>
                </a:solidFill>
                <a:effectLst/>
              </a:rPr>
              <a:t>used</a:t>
            </a:r>
            <a:r>
              <a:rPr lang="en-US" sz="2800" b="0" i="0" dirty="0">
                <a:solidFill>
                  <a:srgbClr val="000000"/>
                </a:solidFill>
                <a:effectLst/>
              </a:rPr>
              <a:t> as </a:t>
            </a:r>
            <a:r>
              <a:rPr lang="en-US" sz="2800" b="1" i="0" dirty="0">
                <a:solidFill>
                  <a:srgbClr val="000000"/>
                </a:solidFill>
                <a:effectLst/>
              </a:rPr>
              <a:t>keywords</a:t>
            </a:r>
            <a:r>
              <a:rPr lang="en-US" sz="2800" b="0" i="0" dirty="0">
                <a:solidFill>
                  <a:srgbClr val="000000"/>
                </a:solidFill>
                <a:effectLst/>
              </a:rPr>
              <a:t>, and </a:t>
            </a:r>
            <a:r>
              <a:rPr lang="en-US" sz="2800" b="1" i="0" dirty="0">
                <a:solidFill>
                  <a:srgbClr val="000000"/>
                </a:solidFill>
                <a:effectLst/>
              </a:rPr>
              <a:t>they are </a:t>
            </a:r>
            <a:r>
              <a:rPr lang="en-US" sz="2800" b="1" dirty="0">
                <a:solidFill>
                  <a:srgbClr val="000000"/>
                </a:solidFill>
              </a:rPr>
              <a:t>discarded</a:t>
            </a:r>
            <a:r>
              <a:rPr lang="en-US" sz="2800" dirty="0">
                <a:solidFill>
                  <a:srgbClr val="000000"/>
                </a:solidFill>
              </a:rPr>
              <a:t> if present in the keywords supplied by the user.</a:t>
            </a:r>
          </a:p>
          <a:p>
            <a:pPr lvl="3" indent="-285750"/>
            <a:r>
              <a:rPr lang="en-US" sz="2800" dirty="0">
                <a:solidFill>
                  <a:srgbClr val="000000"/>
                </a:solidFill>
              </a:rPr>
              <a:t>and,” “or,” “a,” and so on.</a:t>
            </a:r>
          </a:p>
          <a:p>
            <a:pPr lvl="2" indent="-285750">
              <a:buFont typeface="Arial" panose="020B0604020202020204" pitchFamily="34" charset="0"/>
              <a:buChar char="•"/>
            </a:pPr>
            <a:r>
              <a:rPr lang="en-US" sz="2800" b="1" dirty="0">
                <a:solidFill>
                  <a:srgbClr val="000000"/>
                </a:solidFill>
              </a:rPr>
              <a:t>Including</a:t>
            </a:r>
            <a:r>
              <a:rPr lang="en-US" sz="2800" dirty="0">
                <a:solidFill>
                  <a:srgbClr val="000000"/>
                </a:solidFill>
              </a:rPr>
              <a:t> </a:t>
            </a:r>
            <a:r>
              <a:rPr lang="en-US" sz="2800" b="1" dirty="0">
                <a:solidFill>
                  <a:srgbClr val="000000"/>
                </a:solidFill>
              </a:rPr>
              <a:t>them</a:t>
            </a:r>
            <a:r>
              <a:rPr lang="en-US" sz="2800" dirty="0">
                <a:solidFill>
                  <a:srgbClr val="000000"/>
                </a:solidFill>
              </a:rPr>
              <a:t> in the indexing process and user queries can </a:t>
            </a:r>
            <a:r>
              <a:rPr lang="en-US" sz="2800" b="1" dirty="0">
                <a:solidFill>
                  <a:srgbClr val="000000"/>
                </a:solidFill>
              </a:rPr>
              <a:t>increase</a:t>
            </a:r>
            <a:r>
              <a:rPr lang="en-US" sz="2800" dirty="0">
                <a:solidFill>
                  <a:srgbClr val="000000"/>
                </a:solidFill>
              </a:rPr>
              <a:t> </a:t>
            </a:r>
            <a:r>
              <a:rPr lang="en-US" sz="2800" b="1" dirty="0">
                <a:solidFill>
                  <a:srgbClr val="000000"/>
                </a:solidFill>
              </a:rPr>
              <a:t>processing</a:t>
            </a:r>
            <a:r>
              <a:rPr lang="en-US" sz="2800" dirty="0">
                <a:solidFill>
                  <a:srgbClr val="000000"/>
                </a:solidFill>
              </a:rPr>
              <a:t> time and </a:t>
            </a:r>
            <a:r>
              <a:rPr lang="en-US" sz="2800" b="1" dirty="0">
                <a:solidFill>
                  <a:srgbClr val="000000"/>
                </a:solidFill>
              </a:rPr>
              <a:t>potentially</a:t>
            </a:r>
            <a:r>
              <a:rPr lang="en-US" sz="2800" dirty="0">
                <a:solidFill>
                  <a:srgbClr val="000000"/>
                </a:solidFill>
              </a:rPr>
              <a:t> </a:t>
            </a:r>
            <a:r>
              <a:rPr lang="en-US" sz="2800" b="1" dirty="0">
                <a:solidFill>
                  <a:srgbClr val="000000"/>
                </a:solidFill>
              </a:rPr>
              <a:t>distract</a:t>
            </a:r>
            <a:r>
              <a:rPr lang="en-US" sz="2800" dirty="0">
                <a:solidFill>
                  <a:srgbClr val="000000"/>
                </a:solidFill>
              </a:rPr>
              <a:t> the system from identifying more informative keywords.</a:t>
            </a:r>
          </a:p>
          <a:p>
            <a:pPr lvl="2" indent="-285750">
              <a:buFont typeface="Arial" panose="020B0604020202020204" pitchFamily="34" charset="0"/>
              <a:buChar char="•"/>
            </a:pPr>
            <a:endParaRPr lang="en-US" sz="2800" b="0" i="0" dirty="0">
              <a:solidFill>
                <a:srgbClr val="000000"/>
              </a:solidFill>
              <a:effectLst/>
            </a:endParaRPr>
          </a:p>
          <a:p>
            <a:pPr lvl="2" indent="-285750">
              <a:buFont typeface="Arial" panose="020B0604020202020204" pitchFamily="34" charset="0"/>
              <a:buChar char="•"/>
            </a:pPr>
            <a:endParaRPr lang="en-US" sz="2800" b="0" i="0" dirty="0">
              <a:solidFill>
                <a:srgbClr val="000000"/>
              </a:solidFill>
              <a:effectLst/>
            </a:endParaRPr>
          </a:p>
        </p:txBody>
      </p:sp>
    </p:spTree>
    <p:extLst>
      <p:ext uri="{BB962C8B-B14F-4D97-AF65-F5344CB8AC3E}">
        <p14:creationId xmlns:p14="http://schemas.microsoft.com/office/powerpoint/2010/main" val="26873815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7766-A374-4681-9B02-9074BD358FC3}"/>
              </a:ext>
            </a:extLst>
          </p:cNvPr>
          <p:cNvSpPr>
            <a:spLocks noGrp="1"/>
          </p:cNvSpPr>
          <p:nvPr>
            <p:ph type="title"/>
          </p:nvPr>
        </p:nvSpPr>
        <p:spPr/>
        <p:txBody>
          <a:bodyPr/>
          <a:lstStyle/>
          <a:p>
            <a:r>
              <a:rPr lang="en-US" b="1" i="0" dirty="0">
                <a:solidFill>
                  <a:srgbClr val="000000"/>
                </a:solidFill>
                <a:effectLst/>
              </a:rPr>
              <a:t>Proximity of Terms</a:t>
            </a:r>
            <a:endParaRPr lang="en-US" dirty="0"/>
          </a:p>
        </p:txBody>
      </p:sp>
      <p:sp>
        <p:nvSpPr>
          <p:cNvPr id="3" name="Content Placeholder 2">
            <a:extLst>
              <a:ext uri="{FF2B5EF4-FFF2-40B4-BE49-F238E27FC236}">
                <a16:creationId xmlns:a16="http://schemas.microsoft.com/office/drawing/2014/main" id="{2AF5B8BD-35C0-413A-9C44-DE27DC2E7273}"/>
              </a:ext>
            </a:extLst>
          </p:cNvPr>
          <p:cNvSpPr>
            <a:spLocks noGrp="1"/>
          </p:cNvSpPr>
          <p:nvPr>
            <p:ph idx="1"/>
          </p:nvPr>
        </p:nvSpPr>
        <p:spPr>
          <a:xfrm>
            <a:off x="177970" y="1102497"/>
            <a:ext cx="8667580" cy="5451726"/>
          </a:xfrm>
        </p:spPr>
        <p:txBody>
          <a:bodyPr/>
          <a:lstStyle/>
          <a:p>
            <a:pPr algn="l">
              <a:buFont typeface="Arial" panose="020B0604020202020204" pitchFamily="34" charset="0"/>
              <a:buChar char="•"/>
            </a:pPr>
            <a:r>
              <a:rPr lang="en-US" sz="2800" b="1" i="0" dirty="0">
                <a:solidFill>
                  <a:srgbClr val="000000"/>
                </a:solidFill>
                <a:effectLst/>
              </a:rPr>
              <a:t>Proximity of Terms</a:t>
            </a:r>
            <a:endParaRPr lang="en-US" sz="2800" b="0" i="0" dirty="0">
              <a:solidFill>
                <a:srgbClr val="000000"/>
              </a:solidFill>
              <a:effectLst/>
            </a:endParaRPr>
          </a:p>
          <a:p>
            <a:pPr marL="742950" lvl="1" indent="-285750" algn="l">
              <a:buFont typeface="Arial" panose="020B0604020202020204" pitchFamily="34" charset="0"/>
              <a:buChar char="•"/>
            </a:pPr>
            <a:r>
              <a:rPr lang="en-US" sz="2800" b="0" i="0" dirty="0">
                <a:solidFill>
                  <a:srgbClr val="000000"/>
                </a:solidFill>
                <a:effectLst/>
              </a:rPr>
              <a:t>Another factor taken into account when a query contains multiple terms is the proximity of the terms in the document.</a:t>
            </a:r>
          </a:p>
          <a:p>
            <a:pPr marL="742950" lvl="1" indent="-285750" algn="l">
              <a:buFont typeface="Arial" panose="020B0604020202020204" pitchFamily="34" charset="0"/>
              <a:buChar char="•"/>
            </a:pPr>
            <a:r>
              <a:rPr lang="en-US" sz="2800" b="0" i="0" dirty="0">
                <a:solidFill>
                  <a:srgbClr val="000000"/>
                </a:solidFill>
                <a:effectLst/>
              </a:rPr>
              <a:t>If the </a:t>
            </a:r>
            <a:r>
              <a:rPr lang="en-US" sz="2800" b="1" i="0" dirty="0">
                <a:solidFill>
                  <a:srgbClr val="000000"/>
                </a:solidFill>
                <a:effectLst/>
              </a:rPr>
              <a:t>terms occur close to each other </a:t>
            </a:r>
            <a:r>
              <a:rPr lang="en-US" sz="2800" b="0" i="0" dirty="0">
                <a:solidFill>
                  <a:srgbClr val="000000"/>
                </a:solidFill>
                <a:effectLst/>
              </a:rPr>
              <a:t>in the document, the </a:t>
            </a:r>
            <a:r>
              <a:rPr lang="en-US" sz="2800" b="1" i="0" dirty="0">
                <a:solidFill>
                  <a:srgbClr val="000000"/>
                </a:solidFill>
                <a:effectLst/>
              </a:rPr>
              <a:t>document</a:t>
            </a:r>
            <a:r>
              <a:rPr lang="en-US" sz="2800" b="0" i="0" dirty="0">
                <a:solidFill>
                  <a:srgbClr val="000000"/>
                </a:solidFill>
                <a:effectLst/>
              </a:rPr>
              <a:t> will be </a:t>
            </a:r>
            <a:r>
              <a:rPr lang="en-US" sz="2800" b="1" i="0" dirty="0">
                <a:solidFill>
                  <a:srgbClr val="000000"/>
                </a:solidFill>
                <a:effectLst/>
              </a:rPr>
              <a:t>ranked higher than if they occur far apart.</a:t>
            </a:r>
          </a:p>
          <a:p>
            <a:pPr marL="742950" lvl="1" indent="-285750" algn="l">
              <a:buFont typeface="Arial" panose="020B0604020202020204" pitchFamily="34" charset="0"/>
              <a:buChar char="•"/>
            </a:pPr>
            <a:r>
              <a:rPr lang="en-US" sz="2800" b="0" i="0" dirty="0">
                <a:solidFill>
                  <a:srgbClr val="000000"/>
                </a:solidFill>
                <a:effectLst/>
              </a:rPr>
              <a:t>The formula for </a:t>
            </a:r>
            <a:r>
              <a:rPr lang="en-US" sz="2800" b="1" i="0" dirty="0">
                <a:solidFill>
                  <a:srgbClr val="000000"/>
                </a:solidFill>
                <a:effectLst/>
              </a:rPr>
              <a:t>r(d, Q) </a:t>
            </a:r>
            <a:r>
              <a:rPr lang="en-US" sz="2800" b="0" i="0" dirty="0">
                <a:solidFill>
                  <a:srgbClr val="000000"/>
                </a:solidFill>
                <a:effectLst/>
              </a:rPr>
              <a:t>can be modified to take </a:t>
            </a:r>
            <a:r>
              <a:rPr lang="en-US" sz="2800" b="1" i="0" dirty="0">
                <a:solidFill>
                  <a:srgbClr val="000000"/>
                </a:solidFill>
                <a:effectLst/>
              </a:rPr>
              <a:t>proximity</a:t>
            </a:r>
            <a:r>
              <a:rPr lang="en-US" sz="2800" b="0" i="0" dirty="0">
                <a:solidFill>
                  <a:srgbClr val="000000"/>
                </a:solidFill>
                <a:effectLst/>
              </a:rPr>
              <a:t> of the terms into account.</a:t>
            </a:r>
          </a:p>
          <a:p>
            <a:pPr marL="457200" lvl="1" indent="0" algn="l">
              <a:buNone/>
            </a:pPr>
            <a:endParaRPr lang="en-US" sz="2800" b="0" i="0" dirty="0">
              <a:solidFill>
                <a:srgbClr val="000000"/>
              </a:solidFill>
              <a:effectLst/>
            </a:endParaRPr>
          </a:p>
          <a:p>
            <a:endParaRPr lang="en-US" sz="2800" dirty="0"/>
          </a:p>
        </p:txBody>
      </p:sp>
    </p:spTree>
    <p:extLst>
      <p:ext uri="{BB962C8B-B14F-4D97-AF65-F5344CB8AC3E}">
        <p14:creationId xmlns:p14="http://schemas.microsoft.com/office/powerpoint/2010/main" val="30231126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03FE-ECDC-4307-AE8C-0102C736433D}"/>
              </a:ext>
            </a:extLst>
          </p:cNvPr>
          <p:cNvSpPr>
            <a:spLocks noGrp="1"/>
          </p:cNvSpPr>
          <p:nvPr>
            <p:ph type="title"/>
          </p:nvPr>
        </p:nvSpPr>
        <p:spPr/>
        <p:txBody>
          <a:bodyPr/>
          <a:lstStyle/>
          <a:p>
            <a:r>
              <a:rPr lang="en-IN" dirty="0"/>
              <a:t>Ranking Using Hyperlinks</a:t>
            </a:r>
          </a:p>
        </p:txBody>
      </p:sp>
      <p:sp>
        <p:nvSpPr>
          <p:cNvPr id="3" name="Content Placeholder 2">
            <a:extLst>
              <a:ext uri="{FF2B5EF4-FFF2-40B4-BE49-F238E27FC236}">
                <a16:creationId xmlns:a16="http://schemas.microsoft.com/office/drawing/2014/main" id="{576987CA-78EE-4AFC-96B5-FAE059D1EC9B}"/>
              </a:ext>
            </a:extLst>
          </p:cNvPr>
          <p:cNvSpPr>
            <a:spLocks noGrp="1"/>
          </p:cNvSpPr>
          <p:nvPr>
            <p:ph idx="1"/>
          </p:nvPr>
        </p:nvSpPr>
        <p:spPr>
          <a:xfrm>
            <a:off x="692458" y="1102497"/>
            <a:ext cx="7750206" cy="5367972"/>
          </a:xfrm>
        </p:spPr>
        <p:txBody>
          <a:bodyPr/>
          <a:lstStyle/>
          <a:p>
            <a:r>
              <a:rPr lang="en-IN" sz="2800" b="1" dirty="0"/>
              <a:t>Hyperlinks</a:t>
            </a:r>
            <a:r>
              <a:rPr lang="en-IN" sz="2800" dirty="0"/>
              <a:t> provide very important </a:t>
            </a:r>
            <a:r>
              <a:rPr lang="en-IN" sz="2800" b="1" dirty="0"/>
              <a:t>clues</a:t>
            </a:r>
            <a:r>
              <a:rPr lang="en-IN" sz="2800" dirty="0"/>
              <a:t> to </a:t>
            </a:r>
            <a:r>
              <a:rPr lang="en-IN" sz="2800" b="1" dirty="0"/>
              <a:t>importance</a:t>
            </a:r>
          </a:p>
          <a:p>
            <a:r>
              <a:rPr lang="en-IN" sz="2800" b="1" dirty="0"/>
              <a:t>Google</a:t>
            </a:r>
            <a:r>
              <a:rPr lang="en-IN" sz="2800" dirty="0"/>
              <a:t> introduced </a:t>
            </a:r>
            <a:r>
              <a:rPr lang="en-IN" sz="2800" b="1" dirty="0"/>
              <a:t>PageRank</a:t>
            </a:r>
            <a:r>
              <a:rPr lang="en-IN" sz="2800" dirty="0"/>
              <a:t>, a measure of </a:t>
            </a:r>
            <a:r>
              <a:rPr lang="en-IN" sz="2800" b="1" dirty="0"/>
              <a:t>popularity</a:t>
            </a:r>
            <a:r>
              <a:rPr lang="en-IN" sz="2800" dirty="0"/>
              <a:t>/</a:t>
            </a:r>
            <a:r>
              <a:rPr lang="en-IN" sz="2800" b="1" dirty="0"/>
              <a:t>importance</a:t>
            </a:r>
            <a:r>
              <a:rPr lang="en-IN" sz="2800" dirty="0"/>
              <a:t> based on hyperlinks to pages</a:t>
            </a:r>
          </a:p>
          <a:p>
            <a:pPr lvl="1"/>
            <a:r>
              <a:rPr lang="en-IN" sz="2800" b="1" dirty="0"/>
              <a:t>Pages</a:t>
            </a:r>
            <a:r>
              <a:rPr lang="en-IN" sz="2800" dirty="0"/>
              <a:t> </a:t>
            </a:r>
            <a:r>
              <a:rPr lang="en-IN" sz="2800" b="1" dirty="0"/>
              <a:t>hyperlinked</a:t>
            </a:r>
            <a:r>
              <a:rPr lang="en-IN" sz="2800" dirty="0"/>
              <a:t> </a:t>
            </a:r>
            <a:r>
              <a:rPr lang="en-IN" sz="2800" b="1" dirty="0"/>
              <a:t>from</a:t>
            </a:r>
            <a:r>
              <a:rPr lang="en-IN" sz="2800" dirty="0"/>
              <a:t> </a:t>
            </a:r>
            <a:r>
              <a:rPr lang="en-IN" sz="2800" b="1" dirty="0"/>
              <a:t>many pages </a:t>
            </a:r>
            <a:r>
              <a:rPr lang="en-IN" sz="2800" dirty="0"/>
              <a:t>should have </a:t>
            </a:r>
            <a:r>
              <a:rPr lang="en-IN" sz="2800" b="1" dirty="0"/>
              <a:t>higher PageRank</a:t>
            </a:r>
          </a:p>
          <a:p>
            <a:pPr lvl="1"/>
            <a:r>
              <a:rPr lang="en-IN" sz="2800" b="1" dirty="0"/>
              <a:t>Pages</a:t>
            </a:r>
            <a:r>
              <a:rPr lang="en-IN" sz="2800" dirty="0"/>
              <a:t> hyperlinked </a:t>
            </a:r>
            <a:r>
              <a:rPr lang="en-IN" sz="2800" b="1" dirty="0"/>
              <a:t>from pages with </a:t>
            </a:r>
            <a:r>
              <a:rPr lang="en-IN" sz="2800" b="1" u="sng" dirty="0"/>
              <a:t>higher PageRank </a:t>
            </a:r>
            <a:r>
              <a:rPr lang="en-IN" sz="2800" dirty="0"/>
              <a:t>should have </a:t>
            </a:r>
            <a:r>
              <a:rPr lang="en-IN" sz="2800" b="1" dirty="0"/>
              <a:t>higher</a:t>
            </a:r>
            <a:r>
              <a:rPr lang="en-IN" sz="2800" dirty="0"/>
              <a:t> PageRank</a:t>
            </a:r>
          </a:p>
          <a:p>
            <a:pPr lvl="2"/>
            <a:r>
              <a:rPr lang="en-IN" sz="2800" dirty="0"/>
              <a:t>Formalized by </a:t>
            </a:r>
            <a:r>
              <a:rPr lang="en-IN" sz="2800" b="1" dirty="0">
                <a:solidFill>
                  <a:srgbClr val="002060"/>
                </a:solidFill>
              </a:rPr>
              <a:t>random walk</a:t>
            </a:r>
            <a:r>
              <a:rPr lang="en-IN" sz="2800" dirty="0"/>
              <a:t> model</a:t>
            </a:r>
          </a:p>
        </p:txBody>
      </p:sp>
    </p:spTree>
    <p:extLst>
      <p:ext uri="{BB962C8B-B14F-4D97-AF65-F5344CB8AC3E}">
        <p14:creationId xmlns:p14="http://schemas.microsoft.com/office/powerpoint/2010/main" val="14430107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03FE-ECDC-4307-AE8C-0102C736433D}"/>
              </a:ext>
            </a:extLst>
          </p:cNvPr>
          <p:cNvSpPr>
            <a:spLocks noGrp="1"/>
          </p:cNvSpPr>
          <p:nvPr>
            <p:ph type="title"/>
          </p:nvPr>
        </p:nvSpPr>
        <p:spPr/>
        <p:txBody>
          <a:bodyPr/>
          <a:lstStyle/>
          <a:p>
            <a:r>
              <a:rPr lang="en-IN" dirty="0"/>
              <a:t>Ranking Using Hyperlinks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6987CA-78EE-4AFC-96B5-FAE059D1EC9B}"/>
                  </a:ext>
                </a:extLst>
              </p:cNvPr>
              <p:cNvSpPr>
                <a:spLocks noGrp="1"/>
              </p:cNvSpPr>
              <p:nvPr>
                <p:ph idx="1"/>
              </p:nvPr>
            </p:nvSpPr>
            <p:spPr>
              <a:xfrm>
                <a:off x="1" y="979069"/>
                <a:ext cx="8845550" cy="5761456"/>
              </a:xfrm>
            </p:spPr>
            <p:txBody>
              <a:bodyPr/>
              <a:lstStyle/>
              <a:p>
                <a:r>
                  <a:rPr lang="en-IN" sz="2800" dirty="0"/>
                  <a:t>Let </a:t>
                </a:r>
                <a:r>
                  <a:rPr lang="pl-PL" sz="2800" b="1" dirty="0"/>
                  <a:t>T[i, j]</a:t>
                </a:r>
                <a:r>
                  <a:rPr lang="en-IN" sz="2800" b="1" dirty="0"/>
                  <a:t> </a:t>
                </a:r>
                <a:r>
                  <a:rPr lang="en-IN" sz="2800" dirty="0"/>
                  <a:t>be the </a:t>
                </a:r>
                <a:r>
                  <a:rPr lang="en-IN" sz="2800" b="1" dirty="0"/>
                  <a:t>probability</a:t>
                </a:r>
                <a:r>
                  <a:rPr lang="en-IN" sz="2800" dirty="0"/>
                  <a:t> that a </a:t>
                </a:r>
                <a:r>
                  <a:rPr lang="en-IN" sz="2800" b="1" dirty="0"/>
                  <a:t>random</a:t>
                </a:r>
                <a:r>
                  <a:rPr lang="en-IN" sz="2800" dirty="0"/>
                  <a:t> </a:t>
                </a:r>
                <a:r>
                  <a:rPr lang="en-IN" sz="2800" b="1" dirty="0"/>
                  <a:t>walker</a:t>
                </a:r>
                <a:r>
                  <a:rPr lang="en-IN" sz="2800" dirty="0"/>
                  <a:t> who is on </a:t>
                </a:r>
                <a:r>
                  <a:rPr lang="en-IN" sz="2800" b="1" dirty="0"/>
                  <a:t>page </a:t>
                </a:r>
                <a:r>
                  <a:rPr lang="en-IN" sz="2800" b="1" i="1" dirty="0" err="1"/>
                  <a:t>i</a:t>
                </a:r>
                <a:r>
                  <a:rPr lang="en-IN" sz="2800" b="1" dirty="0"/>
                  <a:t>  will click on the link to page </a:t>
                </a:r>
                <a:r>
                  <a:rPr lang="en-IN" sz="2800" b="1" i="1" dirty="0"/>
                  <a:t>j</a:t>
                </a:r>
              </a:p>
              <a:p>
                <a:pPr lvl="1"/>
                <a:r>
                  <a:rPr lang="en-IN" sz="2800" dirty="0"/>
                  <a:t>Assuming all links from </a:t>
                </a:r>
                <a:r>
                  <a:rPr lang="en-US" sz="2800" dirty="0" err="1"/>
                  <a:t>i</a:t>
                </a:r>
                <a:r>
                  <a:rPr lang="en-US" sz="2800" dirty="0"/>
                  <a:t> has an equal </a:t>
                </a:r>
                <a:r>
                  <a:rPr lang="en-US" sz="2800" b="1" dirty="0"/>
                  <a:t>probability of being</a:t>
                </a:r>
                <a:r>
                  <a:rPr lang="en-US" sz="2800" dirty="0"/>
                  <a:t> followed</a:t>
                </a:r>
                <a14:m>
                  <m:oMath xmlns:m="http://schemas.openxmlformats.org/officeDocument/2006/math">
                    <m:r>
                      <a:rPr lang="en-US" sz="2800">
                        <a:latin typeface="Cambria Math" panose="02040503050406030204" pitchFamily="18" charset="0"/>
                      </a:rPr>
                      <m:t>:</m:t>
                    </m:r>
                    <m:r>
                      <a:rPr lang="en-US" sz="2800" b="0" i="0" smtClean="0">
                        <a:latin typeface="Cambria Math" panose="02040503050406030204" pitchFamily="18" charset="0"/>
                      </a:rPr>
                      <m:t> </m:t>
                    </m:r>
                    <m:r>
                      <a:rPr lang="en-US" sz="2800" b="1" i="1" smtClean="0">
                        <a:latin typeface="Cambria Math" panose="02040503050406030204" pitchFamily="18" charset="0"/>
                      </a:rPr>
                      <m:t>𝑻</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𝒊</m:t>
                        </m:r>
                        <m:r>
                          <a:rPr lang="en-US" sz="2800" b="1" i="1" smtClean="0">
                            <a:latin typeface="Cambria Math" panose="02040503050406030204" pitchFamily="18" charset="0"/>
                          </a:rPr>
                          <m:t>,</m:t>
                        </m:r>
                        <m:r>
                          <a:rPr lang="en-US" sz="2800" b="1" i="1" smtClean="0">
                            <a:latin typeface="Cambria Math" panose="02040503050406030204" pitchFamily="18" charset="0"/>
                          </a:rPr>
                          <m:t>𝒋</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𝑖</m:t>
                            </m:r>
                          </m:sub>
                        </m:sSub>
                      </m:den>
                    </m:f>
                  </m:oMath>
                </a14:m>
                <a:endParaRPr lang="fa-IR" sz="2800" dirty="0"/>
              </a:p>
              <a:p>
                <a:pPr lvl="1"/>
                <a14:m>
                  <m:oMath xmlns:m="http://schemas.openxmlformats.org/officeDocument/2006/math">
                    <m:sSub>
                      <m:sSubPr>
                        <m:ctrlPr>
                          <a:rPr lang="en-US" sz="2800" b="0" i="1" smtClean="0">
                            <a:latin typeface="Cambria Math" panose="02040503050406030204" pitchFamily="18" charset="0"/>
                          </a:rPr>
                        </m:ctrlPr>
                      </m:sSubPr>
                      <m:e>
                        <m:r>
                          <a:rPr lang="en-US" sz="2800" b="1" i="1" smtClean="0">
                            <a:latin typeface="Cambria Math" panose="02040503050406030204" pitchFamily="18" charset="0"/>
                          </a:rPr>
                          <m:t>𝑵</m:t>
                        </m:r>
                      </m:e>
                      <m:sub>
                        <m:r>
                          <a:rPr lang="en-US" sz="2800" b="0" i="1" smtClean="0">
                            <a:latin typeface="Cambria Math" panose="02040503050406030204" pitchFamily="18" charset="0"/>
                          </a:rPr>
                          <m:t>𝑖</m:t>
                        </m:r>
                      </m:sub>
                    </m:sSub>
                  </m:oMath>
                </a14:m>
                <a:r>
                  <a:rPr lang="en-US" sz="2800" dirty="0"/>
                  <a:t>: number of </a:t>
                </a:r>
                <a:r>
                  <a:rPr lang="en-US" sz="2800" b="1" dirty="0"/>
                  <a:t>outgoing</a:t>
                </a:r>
                <a:r>
                  <a:rPr lang="en-US" sz="2800" dirty="0"/>
                  <a:t> links </a:t>
                </a:r>
                <a:r>
                  <a:rPr lang="en-US" sz="2800" b="1" dirty="0"/>
                  <a:t>from Page </a:t>
                </a:r>
                <a:r>
                  <a:rPr lang="en-US" sz="2800" b="1" dirty="0" err="1"/>
                  <a:t>i</a:t>
                </a:r>
                <a:endParaRPr lang="en-IN" sz="2800" b="1" dirty="0"/>
              </a:p>
              <a:p>
                <a:r>
                  <a:rPr lang="en-IN" sz="2800" dirty="0"/>
                  <a:t>Then </a:t>
                </a:r>
                <a:r>
                  <a:rPr lang="en-IN" sz="2800" b="1" dirty="0"/>
                  <a:t>PageRank</a:t>
                </a:r>
                <a:r>
                  <a:rPr lang="en-IN" sz="2800" dirty="0"/>
                  <a:t>[j] as </a:t>
                </a:r>
                <a:r>
                  <a:rPr lang="en-IN" sz="2800" b="1" dirty="0"/>
                  <a:t>P[</a:t>
                </a:r>
                <a:r>
                  <a:rPr lang="en-IN" sz="2800" dirty="0"/>
                  <a:t>j</a:t>
                </a:r>
                <a:r>
                  <a:rPr lang="en-IN" sz="2800" b="1" dirty="0"/>
                  <a:t>]</a:t>
                </a:r>
                <a:r>
                  <a:rPr lang="en-IN" sz="2800" dirty="0"/>
                  <a:t> for each page j can be defined as</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𝑃</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𝑗</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𝛿</m:t>
                        </m:r>
                      </m:num>
                      <m:den>
                        <m:r>
                          <a:rPr lang="en-US" sz="2800" b="0" i="1" smtClean="0">
                            <a:latin typeface="Cambria Math" panose="02040503050406030204" pitchFamily="18" charset="0"/>
                          </a:rPr>
                          <m:t>𝑁</m:t>
                        </m:r>
                      </m:den>
                    </m:f>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m:t>
                        </m:r>
                        <m:r>
                          <a:rPr lang="en-US" sz="2800" b="0" i="1" smtClean="0">
                            <a:latin typeface="Cambria Math" panose="02040503050406030204" pitchFamily="18" charset="0"/>
                          </a:rPr>
                          <m:t>𝛿</m:t>
                        </m:r>
                      </m:e>
                    </m:d>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m:t>
                        </m:r>
                        <m:r>
                          <m:rPr>
                            <m:brk m:alnAt="23"/>
                          </m:rPr>
                          <a:rPr lang="en-US" sz="2800" b="0" i="1" smtClean="0">
                            <a:latin typeface="Cambria Math" panose="02040503050406030204" pitchFamily="18" charset="0"/>
                          </a:rPr>
                          <m:t>1</m:t>
                        </m:r>
                      </m:sub>
                      <m:sup>
                        <m:r>
                          <a:rPr lang="en-US" sz="2800" b="0" i="1" smtClean="0">
                            <a:latin typeface="Cambria Math" panose="02040503050406030204" pitchFamily="18" charset="0"/>
                          </a:rPr>
                          <m:t>𝑁</m:t>
                        </m:r>
                      </m:sup>
                      <m:e>
                        <m:r>
                          <a:rPr lang="en-US" sz="2800" b="0" i="1" smtClean="0">
                            <a:latin typeface="Cambria Math" panose="02040503050406030204" pitchFamily="18" charset="0"/>
                          </a:rPr>
                          <m:t>(</m:t>
                        </m:r>
                        <m:r>
                          <a:rPr lang="en-US" sz="2800" b="0" i="1" smtClean="0">
                            <a:latin typeface="Cambria Math" panose="02040503050406030204" pitchFamily="18" charset="0"/>
                          </a:rPr>
                          <m:t>𝑇</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r>
                              <a:rPr lang="en-US" sz="2800" b="0" i="1" smtClean="0">
                                <a:latin typeface="Cambria Math" panose="02040503050406030204" pitchFamily="18" charset="0"/>
                              </a:rPr>
                              <m:t>,</m:t>
                            </m:r>
                            <m:r>
                              <a:rPr lang="en-US" sz="2800" b="0" i="1" smtClean="0">
                                <a:latin typeface="Cambria Math" panose="02040503050406030204" pitchFamily="18" charset="0"/>
                              </a:rPr>
                              <m:t>𝑗</m:t>
                            </m:r>
                          </m:e>
                        </m:d>
                        <m:r>
                          <a:rPr lang="en-US" sz="2800" b="0" i="1" smtClean="0">
                            <a:latin typeface="Cambria Math" panose="02040503050406030204" pitchFamily="18" charset="0"/>
                          </a:rPr>
                          <m:t>.</m:t>
                        </m:r>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e>
                    </m:nary>
                  </m:oMath>
                </a14:m>
                <a:endParaRPr lang="en-IN" sz="2800" dirty="0"/>
              </a:p>
              <a:p>
                <a:pPr lvl="1"/>
                <a:r>
                  <a:rPr lang="en-IN" sz="2800" b="1" i="1" dirty="0"/>
                  <a:t>N</a:t>
                </a:r>
                <a:r>
                  <a:rPr lang="en-IN" sz="2800" dirty="0"/>
                  <a:t> = total number of pages</a:t>
                </a:r>
              </a:p>
              <a:p>
                <a:pPr lvl="1"/>
                <a:r>
                  <a:rPr lang="el-GR" sz="2800" b="1" dirty="0"/>
                  <a:t>δ</a:t>
                </a:r>
                <a:r>
                  <a:rPr lang="en-US" sz="2800" b="1" dirty="0"/>
                  <a:t>=</a:t>
                </a:r>
                <a:r>
                  <a:rPr lang="en-IN" sz="2800" dirty="0"/>
                  <a:t> a constant usually set to </a:t>
                </a:r>
                <a:r>
                  <a:rPr lang="en-IN" sz="2800" b="1" dirty="0"/>
                  <a:t>0.15</a:t>
                </a:r>
              </a:p>
              <a:p>
                <a:pPr marL="0" indent="0">
                  <a:buNone/>
                </a:pPr>
                <a:br>
                  <a:rPr lang="pl-PL" sz="2800" dirty="0"/>
                </a:br>
                <a:endParaRPr lang="en-IN" sz="2800" dirty="0"/>
              </a:p>
            </p:txBody>
          </p:sp>
        </mc:Choice>
        <mc:Fallback xmlns="">
          <p:sp>
            <p:nvSpPr>
              <p:cNvPr id="3" name="Content Placeholder 2">
                <a:extLst>
                  <a:ext uri="{FF2B5EF4-FFF2-40B4-BE49-F238E27FC236}">
                    <a16:creationId xmlns:a16="http://schemas.microsoft.com/office/drawing/2014/main" id="{576987CA-78EE-4AFC-96B5-FAE059D1EC9B}"/>
                  </a:ext>
                </a:extLst>
              </p:cNvPr>
              <p:cNvSpPr>
                <a:spLocks noGrp="1" noRot="1" noChangeAspect="1" noMove="1" noResize="1" noEditPoints="1" noAdjustHandles="1" noChangeArrowheads="1" noChangeShapeType="1" noTextEdit="1"/>
              </p:cNvSpPr>
              <p:nvPr>
                <p:ph idx="1"/>
              </p:nvPr>
            </p:nvSpPr>
            <p:spPr>
              <a:xfrm>
                <a:off x="1" y="979069"/>
                <a:ext cx="8845550" cy="5761456"/>
              </a:xfrm>
              <a:blipFill>
                <a:blip r:embed="rId3"/>
                <a:stretch>
                  <a:fillRect l="-1447" t="-1270" r="-1999"/>
                </a:stretch>
              </a:blipFill>
            </p:spPr>
            <p:txBody>
              <a:bodyPr/>
              <a:lstStyle/>
              <a:p>
                <a:r>
                  <a:rPr lang="en-US">
                    <a:noFill/>
                  </a:rPr>
                  <a:t> </a:t>
                </a:r>
              </a:p>
            </p:txBody>
          </p:sp>
        </mc:Fallback>
      </mc:AlternateContent>
    </p:spTree>
    <p:extLst>
      <p:ext uri="{BB962C8B-B14F-4D97-AF65-F5344CB8AC3E}">
        <p14:creationId xmlns:p14="http://schemas.microsoft.com/office/powerpoint/2010/main" val="12953081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03FE-ECDC-4307-AE8C-0102C736433D}"/>
              </a:ext>
            </a:extLst>
          </p:cNvPr>
          <p:cNvSpPr>
            <a:spLocks noGrp="1"/>
          </p:cNvSpPr>
          <p:nvPr>
            <p:ph type="title"/>
          </p:nvPr>
        </p:nvSpPr>
        <p:spPr/>
        <p:txBody>
          <a:bodyPr/>
          <a:lstStyle/>
          <a:p>
            <a:r>
              <a:rPr lang="en-IN" dirty="0"/>
              <a:t>Ranking Using Hyperlinks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6987CA-78EE-4AFC-96B5-FAE059D1EC9B}"/>
                  </a:ext>
                </a:extLst>
              </p:cNvPr>
              <p:cNvSpPr>
                <a:spLocks noGrp="1"/>
              </p:cNvSpPr>
              <p:nvPr>
                <p:ph idx="1"/>
              </p:nvPr>
            </p:nvSpPr>
            <p:spPr>
              <a:xfrm>
                <a:off x="113016" y="981182"/>
                <a:ext cx="8732534" cy="5489287"/>
              </a:xfrm>
            </p:spPr>
            <p:txBody>
              <a:bodyPr/>
              <a:lstStyle/>
              <a:p>
                <a:r>
                  <a:rPr lang="en-IN" sz="3200" dirty="0"/>
                  <a:t>Definition of PageRank is circular, but can be solved as a set of </a:t>
                </a:r>
                <a:r>
                  <a:rPr lang="en-IN" sz="3200" b="1" dirty="0"/>
                  <a:t>linear equations</a:t>
                </a:r>
              </a:p>
              <a:p>
                <a:pPr lvl="1"/>
                <a:r>
                  <a:rPr lang="en-IN" sz="3200" dirty="0"/>
                  <a:t>Simple iterative technique works well</a:t>
                </a:r>
              </a:p>
              <a:p>
                <a:pPr lvl="1"/>
                <a:r>
                  <a:rPr lang="en-IN" sz="3200" dirty="0"/>
                  <a:t>Initialize all P[</a:t>
                </a:r>
                <a:r>
                  <a:rPr lang="en-IN" sz="3200" dirty="0" err="1"/>
                  <a:t>i</a:t>
                </a:r>
                <a:r>
                  <a:rPr lang="en-IN" sz="3200" dirty="0"/>
                  <a:t>] = 1/N</a:t>
                </a:r>
                <a:endParaRPr lang="pl-PL" sz="3200" dirty="0"/>
              </a:p>
              <a:p>
                <a:pPr lvl="1"/>
                <a:r>
                  <a:rPr lang="en-IN" sz="3200" dirty="0"/>
                  <a:t>In each iteration use equation</a:t>
                </a:r>
              </a:p>
              <a:p>
                <a:pPr lvl="1"/>
                <a14:m>
                  <m:oMath xmlns:m="http://schemas.openxmlformats.org/officeDocument/2006/math">
                    <m:r>
                      <a:rPr lang="en-US" sz="3200" b="0" i="1" smtClean="0">
                        <a:latin typeface="Cambria Math" panose="02040503050406030204" pitchFamily="18" charset="0"/>
                      </a:rPr>
                      <m:t>𝑃</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𝑗</m:t>
                        </m:r>
                      </m:e>
                    </m:d>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𝛿</m:t>
                        </m:r>
                      </m:num>
                      <m:den>
                        <m:r>
                          <a:rPr lang="en-US" sz="3200" b="0" i="1" smtClean="0">
                            <a:latin typeface="Cambria Math" panose="02040503050406030204" pitchFamily="18" charset="0"/>
                          </a:rPr>
                          <m:t>𝑁</m:t>
                        </m:r>
                      </m:den>
                    </m:f>
                    <m:r>
                      <a:rPr lang="en-US" sz="3200" b="0" i="1"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1</m:t>
                        </m:r>
                        <m:r>
                          <a:rPr lang="en-US" sz="3200" b="0" i="1" smtClean="0">
                            <a:latin typeface="Cambria Math" panose="02040503050406030204" pitchFamily="18" charset="0"/>
                          </a:rPr>
                          <m:t>−</m:t>
                        </m:r>
                        <m:r>
                          <a:rPr lang="en-US" sz="3200" b="0" i="1" smtClean="0">
                            <a:latin typeface="Cambria Math" panose="02040503050406030204" pitchFamily="18" charset="0"/>
                          </a:rPr>
                          <m:t>𝛿</m:t>
                        </m:r>
                      </m:e>
                    </m:d>
                    <m:r>
                      <a:rPr lang="en-US" sz="3200" b="0" i="1" smtClean="0">
                        <a:latin typeface="Cambria Math" panose="02040503050406030204" pitchFamily="18" charset="0"/>
                      </a:rPr>
                      <m:t>∗ </m:t>
                    </m:r>
                    <m:nary>
                      <m:naryPr>
                        <m:chr m:val="∑"/>
                        <m:ctrlPr>
                          <a:rPr lang="en-US" sz="3200" b="0" i="1" smtClean="0">
                            <a:latin typeface="Cambria Math" panose="02040503050406030204" pitchFamily="18" charset="0"/>
                          </a:rPr>
                        </m:ctrlPr>
                      </m:naryPr>
                      <m:sub>
                        <m:r>
                          <m:rPr>
                            <m:brk m:alnAt="23"/>
                          </m:rPr>
                          <a:rPr lang="en-US" sz="3200" b="0" i="1" smtClean="0">
                            <a:latin typeface="Cambria Math" panose="02040503050406030204" pitchFamily="18" charset="0"/>
                          </a:rPr>
                          <m:t>𝑖</m:t>
                        </m:r>
                        <m:r>
                          <a:rPr lang="en-US" sz="3200" b="0" i="1" smtClean="0">
                            <a:latin typeface="Cambria Math" panose="02040503050406030204" pitchFamily="18" charset="0"/>
                          </a:rPr>
                          <m:t>=</m:t>
                        </m:r>
                        <m:r>
                          <m:rPr>
                            <m:brk m:alnAt="23"/>
                          </m:rPr>
                          <a:rPr lang="en-US" sz="3200" b="0" i="1" smtClean="0">
                            <a:latin typeface="Cambria Math" panose="02040503050406030204" pitchFamily="18" charset="0"/>
                          </a:rPr>
                          <m:t>1</m:t>
                        </m:r>
                      </m:sub>
                      <m:sup>
                        <m:r>
                          <a:rPr lang="en-US" sz="3200" b="0" i="1" smtClean="0">
                            <a:latin typeface="Cambria Math" panose="02040503050406030204" pitchFamily="18" charset="0"/>
                          </a:rPr>
                          <m:t>𝑁</m:t>
                        </m:r>
                      </m:sup>
                      <m:e>
                        <m:r>
                          <a:rPr lang="en-US" sz="3200" b="0" i="1" smtClean="0">
                            <a:latin typeface="Cambria Math" panose="02040503050406030204" pitchFamily="18" charset="0"/>
                          </a:rPr>
                          <m:t>(</m:t>
                        </m:r>
                        <m:r>
                          <a:rPr lang="en-US" sz="3200" b="0" i="1" smtClean="0">
                            <a:latin typeface="Cambria Math" panose="02040503050406030204" pitchFamily="18" charset="0"/>
                          </a:rPr>
                          <m:t>𝑇</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𝑖</m:t>
                            </m:r>
                            <m:r>
                              <a:rPr lang="en-US" sz="3200" b="0" i="1" smtClean="0">
                                <a:latin typeface="Cambria Math" panose="02040503050406030204" pitchFamily="18" charset="0"/>
                              </a:rPr>
                              <m:t>,</m:t>
                            </m:r>
                            <m:r>
                              <a:rPr lang="en-US" sz="3200" b="0" i="1" smtClean="0">
                                <a:latin typeface="Cambria Math" panose="02040503050406030204" pitchFamily="18" charset="0"/>
                              </a:rPr>
                              <m:t>𝑗</m:t>
                            </m:r>
                          </m:e>
                        </m:d>
                        <m:r>
                          <a:rPr lang="en-US" sz="3200" b="0" i="1" smtClean="0">
                            <a:latin typeface="Cambria Math" panose="02040503050406030204" pitchFamily="18" charset="0"/>
                          </a:rPr>
                          <m:t>.</m:t>
                        </m:r>
                        <m:r>
                          <a:rPr lang="en-US" sz="3200" b="0" i="1" smtClean="0">
                            <a:latin typeface="Cambria Math" panose="02040503050406030204" pitchFamily="18" charset="0"/>
                          </a:rPr>
                          <m:t>𝑃</m:t>
                        </m:r>
                        <m:r>
                          <a:rPr lang="en-US" sz="3200" b="0" i="1" smtClean="0">
                            <a:latin typeface="Cambria Math" panose="02040503050406030204" pitchFamily="18" charset="0"/>
                          </a:rPr>
                          <m:t>[</m:t>
                        </m:r>
                        <m:r>
                          <a:rPr lang="en-US" sz="3200" b="0" i="1" smtClean="0">
                            <a:latin typeface="Cambria Math" panose="02040503050406030204" pitchFamily="18" charset="0"/>
                          </a:rPr>
                          <m:t>𝑖</m:t>
                        </m:r>
                        <m:r>
                          <a:rPr lang="en-US" sz="3200" b="0" i="1" smtClean="0">
                            <a:latin typeface="Cambria Math" panose="02040503050406030204" pitchFamily="18" charset="0"/>
                          </a:rPr>
                          <m:t>])</m:t>
                        </m:r>
                      </m:e>
                    </m:nary>
                  </m:oMath>
                </a14:m>
                <a:r>
                  <a:rPr lang="en-IN" sz="3200" dirty="0"/>
                  <a:t> to update </a:t>
                </a:r>
                <a:r>
                  <a:rPr lang="en-IN" sz="3200" i="1" dirty="0"/>
                  <a:t>P</a:t>
                </a:r>
                <a:r>
                  <a:rPr lang="en-IN" sz="3200" dirty="0"/>
                  <a:t> </a:t>
                </a:r>
              </a:p>
              <a:p>
                <a:pPr lvl="1"/>
                <a:r>
                  <a:rPr lang="en-IN" sz="3200" dirty="0"/>
                  <a:t>Stop iteration when changes are small, or some limit (say 30 iterations) is reached.</a:t>
                </a:r>
              </a:p>
            </p:txBody>
          </p:sp>
        </mc:Choice>
        <mc:Fallback xmlns="">
          <p:sp>
            <p:nvSpPr>
              <p:cNvPr id="3" name="Content Placeholder 2">
                <a:extLst>
                  <a:ext uri="{FF2B5EF4-FFF2-40B4-BE49-F238E27FC236}">
                    <a16:creationId xmlns:a16="http://schemas.microsoft.com/office/drawing/2014/main" id="{576987CA-78EE-4AFC-96B5-FAE059D1EC9B}"/>
                  </a:ext>
                </a:extLst>
              </p:cNvPr>
              <p:cNvSpPr>
                <a:spLocks noGrp="1" noRot="1" noChangeAspect="1" noMove="1" noResize="1" noEditPoints="1" noAdjustHandles="1" noChangeArrowheads="1" noChangeShapeType="1" noTextEdit="1"/>
              </p:cNvSpPr>
              <p:nvPr>
                <p:ph idx="1"/>
              </p:nvPr>
            </p:nvSpPr>
            <p:spPr>
              <a:xfrm>
                <a:off x="113016" y="981182"/>
                <a:ext cx="8732534" cy="5489287"/>
              </a:xfrm>
              <a:blipFill>
                <a:blip r:embed="rId3"/>
                <a:stretch>
                  <a:fillRect l="-1816" t="-1556" r="-1816" b="-6444"/>
                </a:stretch>
              </a:blipFill>
            </p:spPr>
            <p:txBody>
              <a:bodyPr/>
              <a:lstStyle/>
              <a:p>
                <a:r>
                  <a:rPr lang="en-US">
                    <a:noFill/>
                  </a:rPr>
                  <a:t> </a:t>
                </a:r>
              </a:p>
            </p:txBody>
          </p:sp>
        </mc:Fallback>
      </mc:AlternateContent>
    </p:spTree>
    <p:extLst>
      <p:ext uri="{BB962C8B-B14F-4D97-AF65-F5344CB8AC3E}">
        <p14:creationId xmlns:p14="http://schemas.microsoft.com/office/powerpoint/2010/main" val="20582679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019143-4B47-4E8A-85C4-B082489E9608}"/>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676C58-B857-4127-B9DA-0DC2DCF02061}"/>
                  </a:ext>
                </a:extLst>
              </p:cNvPr>
              <p:cNvSpPr>
                <a:spLocks noGrp="1"/>
              </p:cNvSpPr>
              <p:nvPr>
                <p:ph idx="1"/>
              </p:nvPr>
            </p:nvSpPr>
            <p:spPr>
              <a:xfrm>
                <a:off x="247650" y="1219200"/>
                <a:ext cx="8267700" cy="4957764"/>
              </a:xfrm>
            </p:spPr>
            <p:txBody>
              <a:bodyPr>
                <a:normAutofit/>
              </a:bodyPr>
              <a:lstStyle/>
              <a:p>
                <a:endParaRPr lang="en-US" dirty="0">
                  <a:solidFill>
                    <a:srgbClr val="0D0D0D"/>
                  </a:solidFill>
                  <a:latin typeface="Söhne"/>
                </a:endParaRPr>
              </a:p>
              <a:p>
                <a:endParaRPr lang="en-US" b="0" dirty="0">
                  <a:solidFill>
                    <a:srgbClr val="0D0D0D"/>
                  </a:solidFill>
                  <a:effectLst/>
                  <a:latin typeface="Söhne"/>
                </a:endParaRPr>
              </a:p>
              <a:p>
                <a:r>
                  <a:rPr lang="en-US" b="0" dirty="0">
                    <a:solidFill>
                      <a:srgbClr val="0D0D0D"/>
                    </a:solidFill>
                    <a:effectLst/>
                    <a:latin typeface="Söhne"/>
                  </a:rPr>
                  <a:t>an initial PageRank vector </a:t>
                </a:r>
                <a:r>
                  <a:rPr lang="en-US" b="0" dirty="0">
                    <a:solidFill>
                      <a:srgbClr val="0D0D0D"/>
                    </a:solidFill>
                    <a:effectLst/>
                    <a:latin typeface="KaTeX_Math"/>
                  </a:rPr>
                  <a:t>P</a:t>
                </a:r>
                <a:r>
                  <a:rPr lang="en-US" b="0" dirty="0">
                    <a:solidFill>
                      <a:srgbClr val="0D0D0D"/>
                    </a:solidFill>
                    <a:effectLst/>
                    <a:latin typeface="Söhne"/>
                  </a:rPr>
                  <a:t> where each page has an initial score of 0.25= 1/N=1/4, so:</a:t>
                </a:r>
              </a:p>
              <a:p>
                <a:pPr marL="0" indent="0">
                  <a:buNone/>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𝑃</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𝑗</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𝛿</m:t>
                          </m:r>
                        </m:num>
                        <m:den>
                          <m:r>
                            <a:rPr lang="en-US" sz="2400" b="0" i="1" smtClean="0">
                              <a:latin typeface="Cambria Math" panose="02040503050406030204" pitchFamily="18" charset="0"/>
                            </a:rPr>
                            <m:t>𝑁</m:t>
                          </m:r>
                        </m:den>
                      </m:f>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𝛿</m:t>
                          </m:r>
                        </m:e>
                      </m:d>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m:t>
                          </m:r>
                          <m:r>
                            <m:rPr>
                              <m:brk m:alnAt="23"/>
                            </m:rPr>
                            <a:rPr lang="en-US" sz="2400" b="0" i="1" smtClean="0">
                              <a:latin typeface="Cambria Math" panose="02040503050406030204" pitchFamily="18" charset="0"/>
                            </a:rPr>
                            <m:t>1</m:t>
                          </m:r>
                        </m:sub>
                        <m:sup>
                          <m:r>
                            <a:rPr lang="en-US" sz="2400" b="0" i="1" smtClean="0">
                              <a:latin typeface="Cambria Math" panose="02040503050406030204" pitchFamily="18" charset="0"/>
                            </a:rPr>
                            <m:t>𝑁</m:t>
                          </m:r>
                        </m:sup>
                        <m:e>
                          <m:r>
                            <a:rPr lang="en-US" sz="2400" b="0" i="1" smtClean="0">
                              <a:latin typeface="Cambria Math" panose="02040503050406030204" pitchFamily="18" charset="0"/>
                            </a:rPr>
                            <m:t>(</m:t>
                          </m:r>
                          <m:r>
                            <a:rPr lang="en-US" sz="2400" b="0" i="1" smtClean="0">
                              <a:latin typeface="Cambria Math" panose="02040503050406030204" pitchFamily="18" charset="0"/>
                            </a:rPr>
                            <m:t>𝑇</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e>
                          </m:d>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e>
                      </m:nary>
                    </m:oMath>
                  </m:oMathPara>
                </a14:m>
                <a:endParaRPr lang="en-US" sz="1400" b="0" dirty="0">
                  <a:solidFill>
                    <a:srgbClr val="0D0D0D"/>
                  </a:solidFill>
                  <a:effectLst/>
                  <a:latin typeface="Söhne"/>
                </a:endParaRPr>
              </a:p>
              <a:p>
                <a:pPr algn="l"/>
                <a:r>
                  <a:rPr lang="en-US" b="0" dirty="0">
                    <a:solidFill>
                      <a:srgbClr val="0D0D0D"/>
                    </a:solidFill>
                    <a:effectLst/>
                    <a:latin typeface="Söhne"/>
                  </a:rPr>
                  <a:t>Let's calculate </a:t>
                </a:r>
                <a:r>
                  <a:rPr lang="en-US" b="0" dirty="0">
                    <a:solidFill>
                      <a:srgbClr val="0D0D0D"/>
                    </a:solidFill>
                    <a:effectLst/>
                    <a:latin typeface="KaTeX_Math"/>
                  </a:rPr>
                  <a:t>P</a:t>
                </a:r>
                <a:r>
                  <a:rPr lang="en-US" b="0" dirty="0">
                    <a:solidFill>
                      <a:srgbClr val="0D0D0D"/>
                    </a:solidFill>
                    <a:effectLst/>
                    <a:latin typeface="KaTeX_Main"/>
                  </a:rPr>
                  <a:t>[</a:t>
                </a:r>
                <a:r>
                  <a:rPr lang="en-US" b="0" dirty="0">
                    <a:solidFill>
                      <a:srgbClr val="0D0D0D"/>
                    </a:solidFill>
                    <a:effectLst/>
                    <a:latin typeface="KaTeX_Math"/>
                  </a:rPr>
                  <a:t>j</a:t>
                </a:r>
                <a:r>
                  <a:rPr lang="en-US" b="0" dirty="0">
                    <a:solidFill>
                      <a:srgbClr val="0D0D0D"/>
                    </a:solidFill>
                    <a:effectLst/>
                    <a:latin typeface="KaTeX_Main"/>
                  </a:rPr>
                  <a:t>]</a:t>
                </a:r>
                <a:r>
                  <a:rPr lang="en-US" b="0" dirty="0">
                    <a:solidFill>
                      <a:srgbClr val="0D0D0D"/>
                    </a:solidFill>
                    <a:effectLst/>
                    <a:latin typeface="Söhne"/>
                  </a:rPr>
                  <a:t> for each page:</a:t>
                </a:r>
              </a:p>
              <a:p>
                <a:pPr lvl="1"/>
                <a:r>
                  <a:rPr lang="en-US" b="1" dirty="0">
                    <a:solidFill>
                      <a:srgbClr val="0D0D0D"/>
                    </a:solidFill>
                    <a:effectLst/>
                    <a:latin typeface="KaTeX_Math"/>
                  </a:rPr>
                  <a:t>P</a:t>
                </a:r>
                <a:r>
                  <a:rPr lang="en-US" b="1" dirty="0">
                    <a:solidFill>
                      <a:srgbClr val="0D0D0D"/>
                    </a:solidFill>
                    <a:effectLst/>
                    <a:latin typeface="KaTeX_Main"/>
                  </a:rPr>
                  <a:t>[</a:t>
                </a:r>
                <a:r>
                  <a:rPr lang="en-US" b="1" dirty="0">
                    <a:solidFill>
                      <a:srgbClr val="0D0D0D"/>
                    </a:solidFill>
                    <a:effectLst/>
                    <a:latin typeface="KaTeX_Math"/>
                  </a:rPr>
                  <a:t>A</a:t>
                </a:r>
                <a:r>
                  <a:rPr lang="en-US" b="1" dirty="0">
                    <a:solidFill>
                      <a:srgbClr val="0D0D0D"/>
                    </a:solidFill>
                    <a:effectLst/>
                    <a:latin typeface="KaTeX_Main"/>
                  </a:rPr>
                  <a:t>]=</a:t>
                </a:r>
                <a:r>
                  <a:rPr lang="en-US" b="0" dirty="0">
                    <a:solidFill>
                      <a:srgbClr val="0D0D0D"/>
                    </a:solidFill>
                    <a:effectLst/>
                    <a:latin typeface="KaTeX_Main"/>
                  </a:rPr>
                  <a:t>0.15/4​+(1−0.15)×[(0×0.25)+(0.5×0.25)+(0.5×0.25)+(0.5×0.25)]= 0.35625</a:t>
                </a:r>
              </a:p>
              <a:p>
                <a:pPr lvl="1"/>
                <a:r>
                  <a:rPr lang="en-US" dirty="0"/>
                  <a:t>After one iteration of the PageRank algorithm, the PageRank scores are approximately.</a:t>
                </a:r>
              </a:p>
              <a:p>
                <a:endParaRPr lang="en-US" b="0" dirty="0">
                  <a:solidFill>
                    <a:srgbClr val="0D0D0D"/>
                  </a:solidFill>
                  <a:effectLst/>
                  <a:latin typeface="Söhne"/>
                </a:endParaRPr>
              </a:p>
              <a:p>
                <a:pPr marL="0" indent="0" algn="l">
                  <a:buNone/>
                </a:pPr>
                <a:endParaRPr lang="en-US" b="0" dirty="0">
                  <a:solidFill>
                    <a:srgbClr val="0D0D0D"/>
                  </a:solidFill>
                  <a:effectLst/>
                  <a:latin typeface="Söhne"/>
                </a:endParaRPr>
              </a:p>
            </p:txBody>
          </p:sp>
        </mc:Choice>
        <mc:Fallback xmlns="">
          <p:sp>
            <p:nvSpPr>
              <p:cNvPr id="3" name="Content Placeholder 2">
                <a:extLst>
                  <a:ext uri="{FF2B5EF4-FFF2-40B4-BE49-F238E27FC236}">
                    <a16:creationId xmlns:a16="http://schemas.microsoft.com/office/drawing/2014/main" id="{B7676C58-B857-4127-B9DA-0DC2DCF02061}"/>
                  </a:ext>
                </a:extLst>
              </p:cNvPr>
              <p:cNvSpPr>
                <a:spLocks noGrp="1" noRot="1" noChangeAspect="1" noMove="1" noResize="1" noEditPoints="1" noAdjustHandles="1" noChangeArrowheads="1" noChangeShapeType="1" noTextEdit="1"/>
              </p:cNvSpPr>
              <p:nvPr>
                <p:ph idx="1"/>
              </p:nvPr>
            </p:nvSpPr>
            <p:spPr>
              <a:xfrm>
                <a:off x="247650" y="1219200"/>
                <a:ext cx="8267700" cy="4957764"/>
              </a:xfrm>
              <a:blipFill>
                <a:blip r:embed="rId3"/>
                <a:stretch>
                  <a:fillRect l="-132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66FC3180-97DA-408A-B1E2-5E0A334B9628}"/>
              </a:ext>
            </a:extLst>
          </p:cNvPr>
          <p:cNvPicPr>
            <a:picLocks noChangeAspect="1"/>
          </p:cNvPicPr>
          <p:nvPr/>
        </p:nvPicPr>
        <p:blipFill>
          <a:blip r:embed="rId4"/>
          <a:stretch>
            <a:fillRect/>
          </a:stretch>
        </p:blipFill>
        <p:spPr>
          <a:xfrm>
            <a:off x="5833226" y="723053"/>
            <a:ext cx="3182192" cy="1496060"/>
          </a:xfrm>
          <a:prstGeom prst="rect">
            <a:avLst/>
          </a:prstGeom>
        </p:spPr>
      </p:pic>
      <p:sp>
        <p:nvSpPr>
          <p:cNvPr id="8" name="TextBox 7">
            <a:extLst>
              <a:ext uri="{FF2B5EF4-FFF2-40B4-BE49-F238E27FC236}">
                <a16:creationId xmlns:a16="http://schemas.microsoft.com/office/drawing/2014/main" id="{3AC4E888-926D-46E8-8296-BA030B919349}"/>
              </a:ext>
            </a:extLst>
          </p:cNvPr>
          <p:cNvSpPr txBox="1"/>
          <p:nvPr/>
        </p:nvSpPr>
        <p:spPr>
          <a:xfrm>
            <a:off x="156492" y="1283683"/>
            <a:ext cx="6176802" cy="954107"/>
          </a:xfrm>
          <a:prstGeom prst="rect">
            <a:avLst/>
          </a:prstGeom>
          <a:noFill/>
        </p:spPr>
        <p:txBody>
          <a:bodyPr wrap="square">
            <a:spAutoFit/>
          </a:bodyPr>
          <a:lstStyle/>
          <a:p>
            <a:r>
              <a:rPr lang="en-US" sz="2800" dirty="0">
                <a:solidFill>
                  <a:srgbClr val="0D0D0D"/>
                </a:solidFill>
                <a:latin typeface="Söhne"/>
                <a:ea typeface="+mn-ea"/>
              </a:rPr>
              <a:t>a simple web network with four web pages: A, B, C, D</a:t>
            </a:r>
          </a:p>
        </p:txBody>
      </p:sp>
      <p:pic>
        <p:nvPicPr>
          <p:cNvPr id="10" name="Picture 9">
            <a:extLst>
              <a:ext uri="{FF2B5EF4-FFF2-40B4-BE49-F238E27FC236}">
                <a16:creationId xmlns:a16="http://schemas.microsoft.com/office/drawing/2014/main" id="{7933C58B-F4E2-4F6E-971B-5D2C388AE40E}"/>
              </a:ext>
            </a:extLst>
          </p:cNvPr>
          <p:cNvPicPr>
            <a:picLocks noChangeAspect="1"/>
          </p:cNvPicPr>
          <p:nvPr/>
        </p:nvPicPr>
        <p:blipFill>
          <a:blip r:embed="rId5"/>
          <a:stretch>
            <a:fillRect/>
          </a:stretch>
        </p:blipFill>
        <p:spPr>
          <a:xfrm>
            <a:off x="6009521" y="2699749"/>
            <a:ext cx="1797553" cy="1785071"/>
          </a:xfrm>
          <a:prstGeom prst="rect">
            <a:avLst/>
          </a:prstGeom>
        </p:spPr>
      </p:pic>
      <p:sp>
        <p:nvSpPr>
          <p:cNvPr id="9" name="TextBox 8">
            <a:extLst>
              <a:ext uri="{FF2B5EF4-FFF2-40B4-BE49-F238E27FC236}">
                <a16:creationId xmlns:a16="http://schemas.microsoft.com/office/drawing/2014/main" id="{3D5766B5-3930-47DB-A64B-5128E90B8A2C}"/>
              </a:ext>
            </a:extLst>
          </p:cNvPr>
          <p:cNvSpPr txBox="1"/>
          <p:nvPr/>
        </p:nvSpPr>
        <p:spPr>
          <a:xfrm>
            <a:off x="8419937" y="799253"/>
            <a:ext cx="595481" cy="40011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b="1" dirty="0">
                <a:solidFill>
                  <a:srgbClr val="0D0D0D"/>
                </a:solidFill>
                <a:effectLst/>
                <a:latin typeface="Söhne"/>
              </a:rPr>
              <a:t>0.5</a:t>
            </a:r>
            <a:endParaRPr lang="en-US" sz="2000" b="1" dirty="0"/>
          </a:p>
        </p:txBody>
      </p:sp>
    </p:spTree>
    <p:extLst>
      <p:ext uri="{BB962C8B-B14F-4D97-AF65-F5344CB8AC3E}">
        <p14:creationId xmlns:p14="http://schemas.microsoft.com/office/powerpoint/2010/main" val="1382188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5DE3-F1B1-4199-8E4B-738E5E105AAC}"/>
              </a:ext>
            </a:extLst>
          </p:cNvPr>
          <p:cNvSpPr>
            <a:spLocks noGrp="1"/>
          </p:cNvSpPr>
          <p:nvPr>
            <p:ph type="title"/>
          </p:nvPr>
        </p:nvSpPr>
        <p:spPr/>
        <p:txBody>
          <a:bodyPr/>
          <a:lstStyle/>
          <a:p>
            <a:r>
              <a:rPr lang="en-IN" dirty="0"/>
              <a:t>Retrieval Effectiveness</a:t>
            </a:r>
          </a:p>
        </p:txBody>
      </p:sp>
      <p:sp>
        <p:nvSpPr>
          <p:cNvPr id="3" name="Content Placeholder 2">
            <a:extLst>
              <a:ext uri="{FF2B5EF4-FFF2-40B4-BE49-F238E27FC236}">
                <a16:creationId xmlns:a16="http://schemas.microsoft.com/office/drawing/2014/main" id="{A5C369F0-E989-4F4E-9740-0E12922F33DE}"/>
              </a:ext>
            </a:extLst>
          </p:cNvPr>
          <p:cNvSpPr>
            <a:spLocks noGrp="1"/>
          </p:cNvSpPr>
          <p:nvPr>
            <p:ph idx="1"/>
          </p:nvPr>
        </p:nvSpPr>
        <p:spPr>
          <a:xfrm>
            <a:off x="55232" y="846894"/>
            <a:ext cx="8790318" cy="5623575"/>
          </a:xfrm>
        </p:spPr>
        <p:txBody>
          <a:bodyPr/>
          <a:lstStyle/>
          <a:p>
            <a:r>
              <a:rPr lang="en-IN" sz="3200" dirty="0"/>
              <a:t>Measures of effectiveness</a:t>
            </a:r>
          </a:p>
          <a:p>
            <a:pPr lvl="1"/>
            <a:r>
              <a:rPr lang="en-IN" sz="3200" b="1" dirty="0">
                <a:solidFill>
                  <a:srgbClr val="002060"/>
                </a:solidFill>
              </a:rPr>
              <a:t>Precision</a:t>
            </a:r>
            <a:r>
              <a:rPr lang="en-IN" sz="3200" dirty="0"/>
              <a:t>: what </a:t>
            </a:r>
            <a:r>
              <a:rPr lang="en-IN" sz="3200" b="1" dirty="0"/>
              <a:t>percentage</a:t>
            </a:r>
            <a:r>
              <a:rPr lang="en-IN" sz="3200" dirty="0"/>
              <a:t> of </a:t>
            </a:r>
            <a:r>
              <a:rPr lang="en-IN" sz="3200" b="1" dirty="0"/>
              <a:t>returned results</a:t>
            </a:r>
            <a:r>
              <a:rPr lang="en-IN" sz="3200" dirty="0"/>
              <a:t> are </a:t>
            </a:r>
            <a:r>
              <a:rPr lang="en-IN" sz="3200" b="1" dirty="0"/>
              <a:t>relevant</a:t>
            </a:r>
          </a:p>
          <a:p>
            <a:pPr lvl="1"/>
            <a:r>
              <a:rPr lang="en-IN" sz="3200" b="1" dirty="0">
                <a:solidFill>
                  <a:srgbClr val="002060"/>
                </a:solidFill>
              </a:rPr>
              <a:t>Recall</a:t>
            </a:r>
            <a:r>
              <a:rPr lang="en-IN" sz="3200" dirty="0"/>
              <a:t>: what </a:t>
            </a:r>
            <a:r>
              <a:rPr lang="en-IN" sz="3200" b="1" dirty="0"/>
              <a:t>percentage</a:t>
            </a:r>
            <a:r>
              <a:rPr lang="en-IN" sz="3200" dirty="0"/>
              <a:t> of </a:t>
            </a:r>
            <a:r>
              <a:rPr lang="en-IN" sz="3200" b="1" dirty="0"/>
              <a:t>relevant results</a:t>
            </a:r>
            <a:r>
              <a:rPr lang="en-IN" sz="3200" dirty="0"/>
              <a:t> were returned</a:t>
            </a:r>
          </a:p>
          <a:p>
            <a:pPr lvl="2"/>
            <a:r>
              <a:rPr lang="en-US" sz="3200" dirty="0"/>
              <a:t>since search engines find a very large number of answers, </a:t>
            </a:r>
            <a:r>
              <a:rPr lang="en-US" sz="3200" b="1" dirty="0"/>
              <a:t>precision and recall numbers are usually measured by </a:t>
            </a:r>
            <a:r>
              <a:rPr lang="en-US" sz="3200" dirty="0"/>
              <a:t>“@K”, where K is the number of answers viewed</a:t>
            </a:r>
            <a:endParaRPr lang="en-IN" sz="3200" dirty="0"/>
          </a:p>
        </p:txBody>
      </p:sp>
    </p:spTree>
    <p:extLst>
      <p:ext uri="{BB962C8B-B14F-4D97-AF65-F5344CB8AC3E}">
        <p14:creationId xmlns:p14="http://schemas.microsoft.com/office/powerpoint/2010/main" val="25288372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C369F0-E989-4F4E-9740-0E12922F33DE}"/>
              </a:ext>
            </a:extLst>
          </p:cNvPr>
          <p:cNvSpPr>
            <a:spLocks noGrp="1"/>
          </p:cNvSpPr>
          <p:nvPr>
            <p:ph idx="1"/>
          </p:nvPr>
        </p:nvSpPr>
        <p:spPr>
          <a:xfrm>
            <a:off x="2887018" y="2541153"/>
            <a:ext cx="3891734" cy="726303"/>
          </a:xfrm>
        </p:spPr>
        <p:txBody>
          <a:bodyPr/>
          <a:lstStyle/>
          <a:p>
            <a:pPr marL="0" indent="0">
              <a:buNone/>
            </a:pPr>
            <a:r>
              <a:rPr lang="en-IN" sz="3200" b="1" dirty="0">
                <a:solidFill>
                  <a:srgbClr val="002060"/>
                </a:solidFill>
                <a:effectLst>
                  <a:outerShdw blurRad="38100" dist="38100" dir="2700000" algn="tl">
                    <a:srgbClr val="DDDDDD"/>
                  </a:outerShdw>
                </a:effectLst>
                <a:latin typeface="+mj-lt"/>
              </a:rPr>
              <a:t>Spatial Data</a:t>
            </a:r>
          </a:p>
        </p:txBody>
      </p:sp>
    </p:spTree>
    <p:extLst>
      <p:ext uri="{BB962C8B-B14F-4D97-AF65-F5344CB8AC3E}">
        <p14:creationId xmlns:p14="http://schemas.microsoft.com/office/powerpoint/2010/main" val="8053801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dirty="0">
                <a:ea typeface="+mj-ea"/>
              </a:rPr>
              <a:t>Spatial Data</a:t>
            </a:r>
          </a:p>
        </p:txBody>
      </p:sp>
      <p:sp>
        <p:nvSpPr>
          <p:cNvPr id="11267" name="Rectangle 3"/>
          <p:cNvSpPr>
            <a:spLocks noGrp="1" noChangeArrowheads="1"/>
          </p:cNvSpPr>
          <p:nvPr>
            <p:ph idx="1"/>
          </p:nvPr>
        </p:nvSpPr>
        <p:spPr>
          <a:xfrm>
            <a:off x="0" y="938463"/>
            <a:ext cx="9045809" cy="5532006"/>
          </a:xfrm>
        </p:spPr>
        <p:txBody>
          <a:bodyPr/>
          <a:lstStyle/>
          <a:p>
            <a:r>
              <a:rPr lang="en-US" altLang="en-US" sz="2200" dirty="0"/>
              <a:t>Spatial databases store information related to spatial locations, and support efficient </a:t>
            </a:r>
            <a:r>
              <a:rPr lang="en-US" altLang="en-US" sz="2200" b="1" dirty="0"/>
              <a:t>storage</a:t>
            </a:r>
            <a:r>
              <a:rPr lang="en-US" altLang="en-US" sz="2200" dirty="0"/>
              <a:t>, </a:t>
            </a:r>
            <a:r>
              <a:rPr lang="en-US" altLang="en-US" sz="2200" b="1" dirty="0"/>
              <a:t>indexing</a:t>
            </a:r>
            <a:r>
              <a:rPr lang="en-US" altLang="en-US" sz="2200" dirty="0"/>
              <a:t> and </a:t>
            </a:r>
            <a:r>
              <a:rPr lang="en-US" altLang="en-US" sz="2200" b="1" dirty="0"/>
              <a:t>querying</a:t>
            </a:r>
            <a:r>
              <a:rPr lang="en-US" altLang="en-US" sz="2200" dirty="0"/>
              <a:t> of </a:t>
            </a:r>
            <a:r>
              <a:rPr lang="en-US" altLang="en-US" sz="2200" b="1" dirty="0"/>
              <a:t>spatial</a:t>
            </a:r>
            <a:r>
              <a:rPr lang="en-US" altLang="en-US" sz="2200" dirty="0"/>
              <a:t> data.</a:t>
            </a:r>
          </a:p>
          <a:p>
            <a:pPr lvl="1"/>
            <a:r>
              <a:rPr lang="en-US" altLang="en-US" sz="2200" b="1" dirty="0">
                <a:solidFill>
                  <a:srgbClr val="002060"/>
                </a:solidFill>
                <a:ea typeface="ＭＳ Ｐゴシック" panose="020B0600070205080204" pitchFamily="34" charset="-128"/>
              </a:rPr>
              <a:t>Geographic data </a:t>
            </a:r>
            <a:r>
              <a:rPr lang="en-US" altLang="en-US" sz="2200" dirty="0">
                <a:ea typeface="ＭＳ Ｐゴシック" panose="020B0600070205080204" pitchFamily="34" charset="-128"/>
              </a:rPr>
              <a:t>-- </a:t>
            </a:r>
            <a:r>
              <a:rPr lang="en-US" altLang="en-US" sz="2200" b="1" dirty="0">
                <a:ea typeface="ＭＳ Ｐゴシック" panose="020B0600070205080204" pitchFamily="34" charset="-128"/>
              </a:rPr>
              <a:t>road maps</a:t>
            </a:r>
            <a:r>
              <a:rPr lang="en-US" altLang="en-US" sz="2200" dirty="0">
                <a:ea typeface="ＭＳ Ｐゴシック" panose="020B0600070205080204" pitchFamily="34" charset="-128"/>
              </a:rPr>
              <a:t>, </a:t>
            </a:r>
            <a:r>
              <a:rPr lang="en-US" altLang="en-US" sz="2200" b="1" dirty="0">
                <a:ea typeface="ＭＳ Ｐゴシック" panose="020B0600070205080204" pitchFamily="34" charset="-128"/>
              </a:rPr>
              <a:t>land-usage maps</a:t>
            </a:r>
            <a:r>
              <a:rPr lang="en-US" altLang="en-US" sz="2200" dirty="0">
                <a:ea typeface="ＭＳ Ｐゴシック" panose="020B0600070205080204" pitchFamily="34" charset="-128"/>
              </a:rPr>
              <a:t>, </a:t>
            </a:r>
            <a:r>
              <a:rPr lang="en-US" altLang="en-US" sz="2200" b="1" dirty="0">
                <a:ea typeface="ＭＳ Ｐゴシック" panose="020B0600070205080204" pitchFamily="34" charset="-128"/>
              </a:rPr>
              <a:t>topographic</a:t>
            </a:r>
            <a:r>
              <a:rPr lang="en-US" altLang="en-US" sz="2200" dirty="0">
                <a:ea typeface="ＭＳ Ｐゴシック" panose="020B0600070205080204" pitchFamily="34" charset="-128"/>
              </a:rPr>
              <a:t> elevation maps, political maps showing boundaries, land-ownership maps, and so on.  </a:t>
            </a:r>
          </a:p>
          <a:p>
            <a:pPr lvl="2"/>
            <a:r>
              <a:rPr lang="en-US" altLang="en-US" sz="2200" b="1" dirty="0">
                <a:solidFill>
                  <a:srgbClr val="002060"/>
                </a:solidFill>
                <a:ea typeface="ＭＳ Ｐゴシック" panose="020B0600070205080204" pitchFamily="34" charset="-128"/>
              </a:rPr>
              <a:t>Geographic information systems </a:t>
            </a:r>
            <a:r>
              <a:rPr lang="en-US" altLang="en-US" sz="2200" dirty="0">
                <a:ea typeface="ＭＳ Ｐゴシック" panose="020B0600070205080204" pitchFamily="34" charset="-128"/>
              </a:rPr>
              <a:t>are special-purpose databases tailored for storing geographic data. </a:t>
            </a:r>
          </a:p>
          <a:p>
            <a:pPr lvl="2"/>
            <a:r>
              <a:rPr lang="en-US" altLang="en-US" sz="2200" dirty="0">
                <a:ea typeface="ＭＳ Ｐゴシック" panose="020B0600070205080204" pitchFamily="34" charset="-128"/>
              </a:rPr>
              <a:t>Round-earth coordinate system may be used</a:t>
            </a:r>
          </a:p>
          <a:p>
            <a:pPr lvl="3"/>
            <a:r>
              <a:rPr lang="en-US" altLang="en-US" sz="2200" dirty="0">
                <a:ea typeface="ＭＳ Ｐゴシック" panose="020B0600070205080204" pitchFamily="34" charset="-128"/>
              </a:rPr>
              <a:t>(Latitude, longitude, elevation)</a:t>
            </a:r>
          </a:p>
          <a:p>
            <a:pPr lvl="1"/>
            <a:r>
              <a:rPr lang="en-US" altLang="en-US" sz="2200" b="1" dirty="0">
                <a:solidFill>
                  <a:srgbClr val="002060"/>
                </a:solidFill>
                <a:ea typeface="ＭＳ Ｐゴシック" panose="020B0600070205080204" pitchFamily="34" charset="-128"/>
              </a:rPr>
              <a:t>Geometric data: </a:t>
            </a:r>
            <a:r>
              <a:rPr lang="en-US" altLang="en-US" sz="2200" dirty="0">
                <a:ea typeface="ＭＳ Ｐゴシック" panose="020B0600070205080204" pitchFamily="34" charset="-128"/>
              </a:rPr>
              <a:t>design information about </a:t>
            </a:r>
            <a:r>
              <a:rPr lang="en-US" altLang="en-US" sz="2200" b="1" dirty="0">
                <a:ea typeface="ＭＳ Ｐゴシック" panose="020B0600070205080204" pitchFamily="34" charset="-128"/>
              </a:rPr>
              <a:t>how objects are constructed </a:t>
            </a:r>
            <a:r>
              <a:rPr lang="en-US" altLang="en-US" sz="2200" dirty="0">
                <a:ea typeface="ＭＳ Ｐゴシック" panose="020B0600070205080204" pitchFamily="34" charset="-128"/>
              </a:rPr>
              <a:t>. For example</a:t>
            </a:r>
            <a:r>
              <a:rPr lang="en-US" altLang="en-US" sz="2200" b="1" dirty="0">
                <a:ea typeface="ＭＳ Ｐゴシック" panose="020B0600070205080204" pitchFamily="34" charset="-128"/>
              </a:rPr>
              <a:t>, designs of buildings</a:t>
            </a:r>
            <a:r>
              <a:rPr lang="en-US" altLang="en-US" sz="2200" dirty="0">
                <a:ea typeface="ＭＳ Ｐゴシック" panose="020B0600070205080204" pitchFamily="34" charset="-128"/>
              </a:rPr>
              <a:t>, aircraft, layouts of integrated-circuits.  </a:t>
            </a:r>
          </a:p>
          <a:p>
            <a:pPr lvl="2"/>
            <a:r>
              <a:rPr lang="en-US" altLang="en-US" sz="2200" dirty="0">
                <a:ea typeface="ＭＳ Ｐゴシック" panose="020B0600070205080204" pitchFamily="34" charset="-128"/>
              </a:rPr>
              <a:t>2 or 3 dimensional Euclidean space with (X, Y, Z) coordinates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a:t>Semi-Structured Data</a:t>
            </a:r>
          </a:p>
        </p:txBody>
      </p:sp>
      <p:sp>
        <p:nvSpPr>
          <p:cNvPr id="7171" name="Rectangle 3"/>
          <p:cNvSpPr>
            <a:spLocks noGrp="1" noChangeArrowheads="1"/>
          </p:cNvSpPr>
          <p:nvPr>
            <p:ph idx="1"/>
          </p:nvPr>
        </p:nvSpPr>
        <p:spPr>
          <a:xfrm>
            <a:off x="90435" y="890337"/>
            <a:ext cx="8922936" cy="5850188"/>
          </a:xfrm>
        </p:spPr>
        <p:txBody>
          <a:bodyPr/>
          <a:lstStyle/>
          <a:p>
            <a:r>
              <a:rPr lang="en-US" altLang="en-US" sz="2800" dirty="0"/>
              <a:t>Many applications require storage of complex data, whose schema changes often</a:t>
            </a:r>
          </a:p>
          <a:p>
            <a:r>
              <a:rPr lang="en-US" altLang="en-US" sz="2800" dirty="0"/>
              <a:t>The relational model’s requirement of atomic data types may be an overkill</a:t>
            </a:r>
          </a:p>
          <a:p>
            <a:pPr lvl="1"/>
            <a:r>
              <a:rPr lang="en-US" altLang="en-US" sz="2800" dirty="0"/>
              <a:t>E.g., storing set of interests as a set-valued attribute of a user profile may be simpler than normalizing it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nSpc>
                <a:spcPct val="80000"/>
              </a:lnSpc>
              <a:defRPr/>
            </a:pPr>
            <a:r>
              <a:rPr lang="en-US">
                <a:ea typeface="+mj-ea"/>
              </a:rPr>
              <a:t>Represented of Geometric Information</a:t>
            </a:r>
          </a:p>
        </p:txBody>
      </p:sp>
      <p:sp>
        <p:nvSpPr>
          <p:cNvPr id="12291" name="Rectangle 3"/>
          <p:cNvSpPr>
            <a:spLocks noGrp="1" noChangeArrowheads="1"/>
          </p:cNvSpPr>
          <p:nvPr>
            <p:ph idx="1"/>
          </p:nvPr>
        </p:nvSpPr>
        <p:spPr>
          <a:xfrm>
            <a:off x="190244" y="1000317"/>
            <a:ext cx="8655306" cy="5470152"/>
          </a:xfrm>
        </p:spPr>
        <p:txBody>
          <a:bodyPr/>
          <a:lstStyle/>
          <a:p>
            <a:pPr>
              <a:tabLst>
                <a:tab pos="971550" algn="l"/>
              </a:tabLst>
            </a:pPr>
            <a:r>
              <a:rPr lang="en-US" altLang="en-US" sz="2400" dirty="0"/>
              <a:t>Various geometric constructs can be represented in a database in a normalized fashion (see next slide)</a:t>
            </a:r>
          </a:p>
          <a:p>
            <a:pPr>
              <a:tabLst>
                <a:tab pos="971550" algn="l"/>
              </a:tabLst>
            </a:pPr>
            <a:r>
              <a:rPr lang="en-US" altLang="en-US" sz="2400" dirty="0"/>
              <a:t>A </a:t>
            </a:r>
            <a:r>
              <a:rPr lang="en-US" altLang="en-US" sz="2400" b="1" dirty="0">
                <a:solidFill>
                  <a:srgbClr val="002060"/>
                </a:solidFill>
              </a:rPr>
              <a:t>line segment </a:t>
            </a:r>
            <a:r>
              <a:rPr lang="en-US" altLang="en-US" sz="2400" dirty="0"/>
              <a:t>can be represented by the coordinates of its endpoints.</a:t>
            </a:r>
          </a:p>
          <a:p>
            <a:pPr>
              <a:tabLst>
                <a:tab pos="971550" algn="l"/>
              </a:tabLst>
            </a:pPr>
            <a:r>
              <a:rPr lang="en-US" altLang="en-US" sz="2400" dirty="0"/>
              <a:t>A </a:t>
            </a:r>
            <a:r>
              <a:rPr lang="en-US" altLang="en-US" sz="2400" b="1" dirty="0">
                <a:solidFill>
                  <a:srgbClr val="002060"/>
                </a:solidFill>
              </a:rPr>
              <a:t>polyline</a:t>
            </a:r>
            <a:r>
              <a:rPr lang="en-US" altLang="en-US" sz="2400" dirty="0"/>
              <a:t> or </a:t>
            </a:r>
            <a:r>
              <a:rPr lang="en-US" altLang="en-US" sz="2400" b="1" dirty="0" err="1">
                <a:solidFill>
                  <a:srgbClr val="002060"/>
                </a:solidFill>
              </a:rPr>
              <a:t>linestring</a:t>
            </a:r>
            <a:r>
              <a:rPr lang="en-US" altLang="en-US" sz="2400" dirty="0"/>
              <a:t> consists of a connected sequence of line segments and can be represented by a list containing the coordinates of the endpoints of the segments, in sequence.</a:t>
            </a:r>
          </a:p>
          <a:p>
            <a:pPr>
              <a:tabLst>
                <a:tab pos="971550" algn="l"/>
              </a:tabLst>
            </a:pPr>
            <a:r>
              <a:rPr lang="en-US" altLang="en-US" sz="2400" b="1" dirty="0">
                <a:solidFill>
                  <a:srgbClr val="002060"/>
                </a:solidFill>
              </a:rPr>
              <a:t>Polygons</a:t>
            </a:r>
            <a:r>
              <a:rPr lang="en-US" altLang="en-US" sz="2400" dirty="0">
                <a:solidFill>
                  <a:srgbClr val="002060"/>
                </a:solidFill>
              </a:rPr>
              <a:t> </a:t>
            </a:r>
            <a:r>
              <a:rPr lang="fa-IR" altLang="en-US" sz="2400" dirty="0"/>
              <a:t>are</a:t>
            </a:r>
            <a:r>
              <a:rPr lang="en-US" altLang="en-US" sz="2400" dirty="0"/>
              <a:t> represented by a list of vertices in order. </a:t>
            </a:r>
          </a:p>
          <a:p>
            <a:pPr lvl="1">
              <a:tabLst>
                <a:tab pos="971550" algn="l"/>
              </a:tabLst>
            </a:pPr>
            <a:r>
              <a:rPr lang="en-US" altLang="en-US" sz="2400" dirty="0">
                <a:ea typeface="ＭＳ Ｐゴシック" panose="020B0600070205080204" pitchFamily="34" charset="-128"/>
              </a:rPr>
              <a:t>The list of vertices specifies the boundary of a polygonal region.</a:t>
            </a:r>
          </a:p>
          <a:p>
            <a:pPr lvl="1">
              <a:tabLst>
                <a:tab pos="971550" algn="l"/>
              </a:tabLst>
            </a:pPr>
            <a:r>
              <a:rPr lang="en-US" altLang="en-US" sz="2400" dirty="0">
                <a:ea typeface="ＭＳ Ｐゴシック" panose="020B0600070205080204" pitchFamily="34" charset="-128"/>
              </a:rPr>
              <a:t>Can also be represented as a set of triangles (</a:t>
            </a:r>
            <a:r>
              <a:rPr lang="en-US" altLang="en-US" sz="2400" b="1" dirty="0">
                <a:solidFill>
                  <a:srgbClr val="002060"/>
                </a:solidFill>
                <a:ea typeface="ＭＳ Ｐゴシック" panose="020B0600070205080204" pitchFamily="34" charset="-128"/>
              </a:rPr>
              <a:t>triangulation</a:t>
            </a:r>
            <a:r>
              <a:rPr lang="en-US" altLang="en-US" sz="2400" dirty="0">
                <a:ea typeface="ＭＳ Ｐゴシック" panose="020B0600070205080204" pitchFamily="34" charset="-128"/>
              </a:rPr>
              <a:t>) </a:t>
            </a:r>
          </a:p>
          <a:p>
            <a:pPr>
              <a:tabLst>
                <a:tab pos="971550" algn="l"/>
              </a:tabLst>
            </a:pPr>
            <a:endParaRPr lang="en-US" altLang="en-US" sz="2400" b="1" dirty="0">
              <a:latin typeface="Georgia" panose="02040502050405020303"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793750" y="76200"/>
            <a:ext cx="8077200" cy="609600"/>
          </a:xfrm>
        </p:spPr>
        <p:txBody>
          <a:bodyPr/>
          <a:lstStyle/>
          <a:p>
            <a:pPr>
              <a:defRPr/>
            </a:pPr>
            <a:r>
              <a:rPr lang="en-US">
                <a:ea typeface="+mj-ea"/>
              </a:rPr>
              <a:t>Representation of Geometric Constructs</a:t>
            </a:r>
          </a:p>
        </p:txBody>
      </p:sp>
      <p:pic>
        <p:nvPicPr>
          <p:cNvPr id="133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976" y="1298553"/>
            <a:ext cx="4857686" cy="478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9C4D3-4854-4130-B314-C3701164C82D}"/>
              </a:ext>
            </a:extLst>
          </p:cNvPr>
          <p:cNvSpPr>
            <a:spLocks noGrp="1"/>
          </p:cNvSpPr>
          <p:nvPr>
            <p:ph type="title"/>
          </p:nvPr>
        </p:nvSpPr>
        <p:spPr/>
        <p:txBody>
          <a:bodyPr/>
          <a:lstStyle/>
          <a:p>
            <a:r>
              <a:rPr lang="en-US" dirty="0"/>
              <a:t>For example</a:t>
            </a:r>
          </a:p>
        </p:txBody>
      </p:sp>
      <p:sp>
        <p:nvSpPr>
          <p:cNvPr id="4" name="TextBox 3">
            <a:extLst>
              <a:ext uri="{FF2B5EF4-FFF2-40B4-BE49-F238E27FC236}">
                <a16:creationId xmlns:a16="http://schemas.microsoft.com/office/drawing/2014/main" id="{8FAE4A10-8E0C-4EE5-A6E5-58DD3575FC30}"/>
              </a:ext>
            </a:extLst>
          </p:cNvPr>
          <p:cNvSpPr txBox="1"/>
          <p:nvPr/>
        </p:nvSpPr>
        <p:spPr>
          <a:xfrm>
            <a:off x="96520" y="982176"/>
            <a:ext cx="8950960" cy="4893647"/>
          </a:xfrm>
          <a:prstGeom prst="rect">
            <a:avLst/>
          </a:prstGeom>
          <a:noFill/>
        </p:spPr>
        <p:txBody>
          <a:bodyPr wrap="square">
            <a:spAutoFit/>
          </a:bodyPr>
          <a:lstStyle/>
          <a:p>
            <a:pPr marL="285750" indent="-285750">
              <a:buFont typeface="Arial" panose="020B0604020202020204" pitchFamily="34" charset="0"/>
              <a:buChar char="•"/>
            </a:pPr>
            <a:r>
              <a:rPr lang="en-US" sz="2400" dirty="0"/>
              <a:t>SQL Server and </a:t>
            </a:r>
            <a:r>
              <a:rPr lang="en-US" sz="2400" dirty="0" err="1"/>
              <a:t>PostGIS</a:t>
            </a:r>
            <a:r>
              <a:rPr lang="en-US" sz="2400" dirty="0"/>
              <a:t> support the geometry and geography types</a:t>
            </a:r>
          </a:p>
          <a:p>
            <a:pPr marL="742950" lvl="1" indent="-285750">
              <a:buFont typeface="Arial" panose="020B0604020202020204" pitchFamily="34" charset="0"/>
              <a:buChar char="•"/>
            </a:pPr>
            <a:r>
              <a:rPr lang="en-US" sz="2400" b="1" dirty="0"/>
              <a:t>subtypes</a:t>
            </a:r>
            <a:r>
              <a:rPr lang="en-US" sz="2400" dirty="0"/>
              <a:t> such as </a:t>
            </a:r>
            <a:r>
              <a:rPr lang="en-US" sz="2400" b="1" dirty="0"/>
              <a:t>point</a:t>
            </a:r>
            <a:r>
              <a:rPr lang="en-US" sz="2400" dirty="0"/>
              <a:t>, </a:t>
            </a:r>
            <a:r>
              <a:rPr lang="en-US" sz="2400" b="1" dirty="0" err="1"/>
              <a:t>linestring</a:t>
            </a:r>
            <a:r>
              <a:rPr lang="en-US" sz="2400" dirty="0"/>
              <a:t>, </a:t>
            </a:r>
            <a:r>
              <a:rPr lang="en-US" sz="2400" b="1" dirty="0"/>
              <a:t>curve</a:t>
            </a:r>
            <a:r>
              <a:rPr lang="en-US" sz="2400" dirty="0"/>
              <a:t>, </a:t>
            </a:r>
            <a:r>
              <a:rPr lang="en-US" sz="2400" b="1" dirty="0"/>
              <a:t>polygon</a:t>
            </a:r>
            <a:r>
              <a:rPr lang="en-US" sz="2400" dirty="0"/>
              <a:t>, as collections of these types called multipoint, </a:t>
            </a:r>
            <a:r>
              <a:rPr lang="en-US" sz="2400" dirty="0" err="1"/>
              <a:t>multilinestring</a:t>
            </a:r>
            <a:r>
              <a:rPr lang="en-US" sz="2400" dirty="0"/>
              <a:t>, multicurve and </a:t>
            </a:r>
            <a:r>
              <a:rPr lang="en-US" sz="2400" dirty="0" err="1"/>
              <a:t>multipolygon</a:t>
            </a:r>
            <a:r>
              <a:rPr lang="en-US" sz="2400" dirty="0"/>
              <a:t>. </a:t>
            </a:r>
          </a:p>
          <a:p>
            <a:pPr marL="285750" indent="-285750">
              <a:buFont typeface="Arial" panose="020B0604020202020204" pitchFamily="34" charset="0"/>
              <a:buChar char="•"/>
            </a:pPr>
            <a:r>
              <a:rPr lang="en-US" sz="2400" dirty="0"/>
              <a:t>Textual representations of these types are defined by the OGC standards, and can be converted to internal representations using conversion functions. </a:t>
            </a:r>
          </a:p>
          <a:p>
            <a:pPr marL="742950" lvl="1" indent="-285750">
              <a:buFont typeface="Arial" panose="020B0604020202020204" pitchFamily="34" charset="0"/>
              <a:buChar char="•"/>
            </a:pPr>
            <a:r>
              <a:rPr lang="en-US" sz="2400" dirty="0"/>
              <a:t>For example, </a:t>
            </a:r>
          </a:p>
          <a:p>
            <a:pPr marL="1200150" lvl="2" indent="-285750">
              <a:buFont typeface="Arial" panose="020B0604020202020204" pitchFamily="34" charset="0"/>
              <a:buChar char="•"/>
            </a:pPr>
            <a:r>
              <a:rPr lang="en-US" sz="2400" b="1" dirty="0"/>
              <a:t>LINESTRING</a:t>
            </a:r>
            <a:r>
              <a:rPr lang="en-US" sz="2400" dirty="0"/>
              <a:t>(1 1, 2 3, 4 4) defines a line that connects points (1, 1), (2, 3) and (4, 4), </a:t>
            </a:r>
          </a:p>
          <a:p>
            <a:pPr marL="1200150" lvl="2" indent="-285750">
              <a:buFont typeface="Arial" panose="020B0604020202020204" pitchFamily="34" charset="0"/>
              <a:buChar char="•"/>
            </a:pPr>
            <a:r>
              <a:rPr lang="en-US" sz="2400" b="1" dirty="0"/>
              <a:t>POLYGON</a:t>
            </a:r>
            <a:r>
              <a:rPr lang="en-US" sz="2400" dirty="0"/>
              <a:t>((1 1, 2 3, 4 4, 1 1)) defines a triangle defined by these points. </a:t>
            </a:r>
          </a:p>
        </p:txBody>
      </p:sp>
    </p:spTree>
    <p:extLst>
      <p:ext uri="{BB962C8B-B14F-4D97-AF65-F5344CB8AC3E}">
        <p14:creationId xmlns:p14="http://schemas.microsoft.com/office/powerpoint/2010/main" val="28027441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defRPr/>
            </a:pPr>
            <a:r>
              <a:rPr lang="en-US" dirty="0">
                <a:ea typeface="+mj-ea"/>
              </a:rPr>
              <a:t>To Design Databases</a:t>
            </a:r>
          </a:p>
        </p:txBody>
      </p:sp>
      <p:sp>
        <p:nvSpPr>
          <p:cNvPr id="15363" name="Rectangle 3"/>
          <p:cNvSpPr>
            <a:spLocks noGrp="1" noChangeArrowheads="1"/>
          </p:cNvSpPr>
          <p:nvPr>
            <p:ph idx="1"/>
          </p:nvPr>
        </p:nvSpPr>
        <p:spPr>
          <a:xfrm>
            <a:off x="148281" y="815546"/>
            <a:ext cx="8294383" cy="5654923"/>
          </a:xfrm>
        </p:spPr>
        <p:txBody>
          <a:bodyPr/>
          <a:lstStyle/>
          <a:p>
            <a:r>
              <a:rPr lang="en-US" altLang="en-US" sz="2400" dirty="0"/>
              <a:t>Represent design components as objects (generally geometric objects); the </a:t>
            </a:r>
            <a:r>
              <a:rPr lang="en-US" altLang="en-US" sz="2400" b="1" dirty="0"/>
              <a:t>connections</a:t>
            </a:r>
            <a:r>
              <a:rPr lang="en-US" altLang="en-US" sz="2400" dirty="0"/>
              <a:t> between the </a:t>
            </a:r>
            <a:r>
              <a:rPr lang="en-US" altLang="en-US" sz="2400" b="1" dirty="0"/>
              <a:t>objects</a:t>
            </a:r>
            <a:r>
              <a:rPr lang="en-US" altLang="en-US" sz="2400" dirty="0"/>
              <a:t> indicate how </a:t>
            </a:r>
            <a:r>
              <a:rPr lang="en-US" altLang="en-US" sz="2400" b="1" dirty="0"/>
              <a:t>the design is structured</a:t>
            </a:r>
            <a:r>
              <a:rPr lang="en-US" altLang="en-US" sz="2400" dirty="0"/>
              <a:t>.</a:t>
            </a:r>
          </a:p>
          <a:p>
            <a:r>
              <a:rPr lang="en-US" altLang="en-US" sz="2400" dirty="0"/>
              <a:t>Simple </a:t>
            </a:r>
            <a:r>
              <a:rPr lang="en-US" altLang="en-US" sz="2400" b="1" dirty="0"/>
              <a:t>two-dimensional </a:t>
            </a:r>
            <a:r>
              <a:rPr lang="en-US" altLang="en-US" sz="2400" dirty="0"/>
              <a:t>objects: </a:t>
            </a:r>
            <a:r>
              <a:rPr lang="en-US" altLang="en-US" sz="2400" b="1" dirty="0"/>
              <a:t>points</a:t>
            </a:r>
            <a:r>
              <a:rPr lang="en-US" altLang="en-US" sz="2400" dirty="0"/>
              <a:t>, </a:t>
            </a:r>
            <a:r>
              <a:rPr lang="en-US" altLang="en-US" sz="2400" b="1" dirty="0"/>
              <a:t>lines</a:t>
            </a:r>
            <a:r>
              <a:rPr lang="en-US" altLang="en-US" sz="2400" dirty="0"/>
              <a:t>, </a:t>
            </a:r>
            <a:r>
              <a:rPr lang="en-US" altLang="en-US" sz="2400" b="1" dirty="0"/>
              <a:t>triangles</a:t>
            </a:r>
            <a:r>
              <a:rPr lang="en-US" altLang="en-US" sz="2400" dirty="0"/>
              <a:t>, </a:t>
            </a:r>
            <a:r>
              <a:rPr lang="en-US" altLang="en-US" sz="2400" b="1" dirty="0"/>
              <a:t>rectangles</a:t>
            </a:r>
            <a:r>
              <a:rPr lang="en-US" altLang="en-US" sz="2400" dirty="0"/>
              <a:t>, </a:t>
            </a:r>
            <a:r>
              <a:rPr lang="en-US" altLang="en-US" sz="2400" b="1" dirty="0"/>
              <a:t>polygons</a:t>
            </a:r>
            <a:r>
              <a:rPr lang="en-US" altLang="en-US" sz="2400" dirty="0"/>
              <a:t>.</a:t>
            </a:r>
          </a:p>
          <a:p>
            <a:r>
              <a:rPr lang="en-US" altLang="en-US" sz="2400" b="1" dirty="0"/>
              <a:t>Complex two-dimensional objects</a:t>
            </a:r>
            <a:r>
              <a:rPr lang="en-US" altLang="en-US" sz="2400" dirty="0"/>
              <a:t>: formed from simple objects via </a:t>
            </a:r>
            <a:r>
              <a:rPr lang="en-US" altLang="en-US" sz="2400" b="1" dirty="0"/>
              <a:t>union</a:t>
            </a:r>
            <a:r>
              <a:rPr lang="en-US" altLang="en-US" sz="2400" dirty="0"/>
              <a:t>, </a:t>
            </a:r>
            <a:r>
              <a:rPr lang="en-US" altLang="en-US" sz="2400" b="1" dirty="0"/>
              <a:t>intersection</a:t>
            </a:r>
            <a:r>
              <a:rPr lang="en-US" altLang="en-US" sz="2400" dirty="0"/>
              <a:t>, and </a:t>
            </a:r>
            <a:r>
              <a:rPr lang="en-US" altLang="en-US" sz="2400" b="1" dirty="0"/>
              <a:t>difference</a:t>
            </a:r>
            <a:r>
              <a:rPr lang="en-US" altLang="en-US" sz="2400" dirty="0"/>
              <a:t> </a:t>
            </a:r>
            <a:r>
              <a:rPr lang="en-US" altLang="en-US" sz="2400" b="1" dirty="0"/>
              <a:t>operations</a:t>
            </a:r>
            <a:r>
              <a:rPr lang="en-US" altLang="en-US" sz="2400" dirty="0"/>
              <a:t>.</a:t>
            </a:r>
          </a:p>
          <a:p>
            <a:r>
              <a:rPr lang="en-US" altLang="en-US" sz="2400" dirty="0"/>
              <a:t>Complex </a:t>
            </a:r>
            <a:r>
              <a:rPr lang="en-US" altLang="en-US" sz="2400" b="1" dirty="0"/>
              <a:t>three-dimensiona</a:t>
            </a:r>
            <a:r>
              <a:rPr lang="en-US" altLang="en-US" sz="2400" dirty="0"/>
              <a:t>l objects: formed from simpler objects such as </a:t>
            </a:r>
            <a:r>
              <a:rPr lang="en-US" altLang="en-US" sz="2400" b="1" dirty="0"/>
              <a:t>spheres</a:t>
            </a:r>
            <a:r>
              <a:rPr lang="en-US" altLang="en-US" sz="2400" dirty="0"/>
              <a:t>, </a:t>
            </a:r>
            <a:r>
              <a:rPr lang="en-US" altLang="en-US" sz="2400" b="1" dirty="0"/>
              <a:t>cylinders</a:t>
            </a:r>
            <a:r>
              <a:rPr lang="en-US" altLang="en-US" sz="2400" dirty="0"/>
              <a:t>, and </a:t>
            </a:r>
            <a:r>
              <a:rPr lang="en-US" altLang="en-US" sz="2400" b="1" dirty="0"/>
              <a:t>cuboids</a:t>
            </a:r>
            <a:r>
              <a:rPr lang="en-US" altLang="en-US" sz="2400" dirty="0"/>
              <a:t>, by </a:t>
            </a:r>
            <a:r>
              <a:rPr lang="en-US" altLang="en-US" sz="2400" b="1" dirty="0"/>
              <a:t>union</a:t>
            </a:r>
            <a:r>
              <a:rPr lang="en-US" altLang="en-US" sz="2400" dirty="0"/>
              <a:t>, </a:t>
            </a:r>
            <a:r>
              <a:rPr lang="en-US" altLang="en-US" sz="2400" b="1" dirty="0"/>
              <a:t>intersection</a:t>
            </a:r>
            <a:r>
              <a:rPr lang="en-US" altLang="en-US" sz="2400" dirty="0"/>
              <a:t>, and </a:t>
            </a:r>
            <a:r>
              <a:rPr lang="en-US" altLang="en-US" sz="2400" b="1" dirty="0"/>
              <a:t>difference</a:t>
            </a:r>
            <a:r>
              <a:rPr lang="en-US" altLang="en-US" sz="2400" dirty="0"/>
              <a:t> operations.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nSpc>
                <a:spcPct val="70000"/>
              </a:lnSpc>
              <a:defRPr/>
            </a:pPr>
            <a:r>
              <a:rPr lang="en-US">
                <a:ea typeface="+mj-ea"/>
              </a:rPr>
              <a:t>Representation of Geometric Constructs</a:t>
            </a:r>
          </a:p>
        </p:txBody>
      </p:sp>
      <p:sp>
        <p:nvSpPr>
          <p:cNvPr id="16387" name="Rectangle 3"/>
          <p:cNvSpPr>
            <a:spLocks noGrp="1" noChangeArrowheads="1"/>
          </p:cNvSpPr>
          <p:nvPr>
            <p:ph idx="1"/>
          </p:nvPr>
        </p:nvSpPr>
        <p:spPr>
          <a:xfrm>
            <a:off x="132348" y="1094874"/>
            <a:ext cx="8443482" cy="5375595"/>
          </a:xfrm>
        </p:spPr>
        <p:txBody>
          <a:bodyPr/>
          <a:lstStyle/>
          <a:p>
            <a:pPr>
              <a:lnSpc>
                <a:spcPct val="90000"/>
              </a:lnSpc>
            </a:pPr>
            <a:r>
              <a:rPr lang="en-US" altLang="en-US" sz="2400" dirty="0"/>
              <a:t>Design databases also store </a:t>
            </a:r>
            <a:r>
              <a:rPr lang="en-US" altLang="en-US" sz="2400" b="1" dirty="0"/>
              <a:t>non-spatial</a:t>
            </a:r>
            <a:r>
              <a:rPr lang="en-US" altLang="en-US" sz="2400" dirty="0"/>
              <a:t> information about objects (e.g., </a:t>
            </a:r>
            <a:r>
              <a:rPr lang="en-US" altLang="en-US" sz="2400" b="1" dirty="0"/>
              <a:t>construction</a:t>
            </a:r>
            <a:r>
              <a:rPr lang="en-US" altLang="en-US" sz="2400" dirty="0"/>
              <a:t> </a:t>
            </a:r>
            <a:r>
              <a:rPr lang="en-US" altLang="en-US" sz="2400" b="1" dirty="0"/>
              <a:t>material</a:t>
            </a:r>
            <a:r>
              <a:rPr lang="en-US" altLang="en-US" sz="2400" dirty="0"/>
              <a:t>, color, etc.)</a:t>
            </a:r>
          </a:p>
          <a:p>
            <a:pPr>
              <a:lnSpc>
                <a:spcPct val="90000"/>
              </a:lnSpc>
            </a:pPr>
            <a:r>
              <a:rPr lang="en-US" altLang="en-US" sz="2400" b="1" dirty="0"/>
              <a:t>Spatial</a:t>
            </a:r>
            <a:r>
              <a:rPr lang="en-US" altLang="en-US" sz="2400" dirty="0"/>
              <a:t> </a:t>
            </a:r>
            <a:r>
              <a:rPr lang="en-US" altLang="en-US" sz="2400" b="1" dirty="0"/>
              <a:t>integrity</a:t>
            </a:r>
            <a:r>
              <a:rPr lang="en-US" altLang="en-US" sz="2400" dirty="0"/>
              <a:t> constraints</a:t>
            </a:r>
            <a:r>
              <a:rPr lang="fa-IR" altLang="en-US" sz="2400" dirty="0"/>
              <a:t> </a:t>
            </a:r>
            <a:r>
              <a:rPr lang="en-US" altLang="en-US" sz="2400" dirty="0"/>
              <a:t>are important.</a:t>
            </a:r>
          </a:p>
          <a:p>
            <a:pPr lvl="1">
              <a:lnSpc>
                <a:spcPct val="90000"/>
              </a:lnSpc>
            </a:pPr>
            <a:r>
              <a:rPr lang="en-US" altLang="en-US" sz="2400" dirty="0">
                <a:ea typeface="ＭＳ Ｐゴシック" panose="020B0600070205080204" pitchFamily="34" charset="-128"/>
              </a:rPr>
              <a:t>E.g., pipes should not intersect, wires should not be too close to each other, etc.</a:t>
            </a:r>
          </a:p>
        </p:txBody>
      </p:sp>
      <p:pic>
        <p:nvPicPr>
          <p:cNvPr id="16388" name="Picture 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502" y="3786483"/>
            <a:ext cx="5865772" cy="259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defRPr/>
            </a:pPr>
            <a:r>
              <a:rPr lang="en-US">
                <a:ea typeface="+mj-ea"/>
              </a:rPr>
              <a:t>Geographic Data</a:t>
            </a:r>
          </a:p>
        </p:txBody>
      </p:sp>
      <p:sp>
        <p:nvSpPr>
          <p:cNvPr id="17411" name="Rectangle 3"/>
          <p:cNvSpPr>
            <a:spLocks noGrp="1" noChangeArrowheads="1"/>
          </p:cNvSpPr>
          <p:nvPr>
            <p:ph idx="1"/>
          </p:nvPr>
        </p:nvSpPr>
        <p:spPr>
          <a:xfrm>
            <a:off x="108285" y="1010653"/>
            <a:ext cx="8227848" cy="5459816"/>
          </a:xfrm>
        </p:spPr>
        <p:txBody>
          <a:bodyPr/>
          <a:lstStyle/>
          <a:p>
            <a:r>
              <a:rPr lang="en-US" altLang="en-US" sz="2400" b="1" dirty="0">
                <a:solidFill>
                  <a:srgbClr val="002060"/>
                </a:solidFill>
              </a:rPr>
              <a:t>Raster data</a:t>
            </a:r>
            <a:r>
              <a:rPr lang="en-US" altLang="en-US" sz="2400" dirty="0">
                <a:solidFill>
                  <a:srgbClr val="002060"/>
                </a:solidFill>
              </a:rPr>
              <a:t> </a:t>
            </a:r>
            <a:r>
              <a:rPr lang="en-US" altLang="en-US" sz="2400" dirty="0"/>
              <a:t>consist of bit maps or </a:t>
            </a:r>
            <a:r>
              <a:rPr lang="en-US" altLang="en-US" sz="2400" b="1" dirty="0"/>
              <a:t>pixel maps</a:t>
            </a:r>
            <a:r>
              <a:rPr lang="en-US" altLang="en-US" sz="2400" dirty="0"/>
              <a:t>, in two or more dimensions.</a:t>
            </a:r>
          </a:p>
          <a:p>
            <a:pPr lvl="1"/>
            <a:r>
              <a:rPr lang="en-US" altLang="en-US" sz="2400" dirty="0">
                <a:ea typeface="ＭＳ Ｐゴシック" panose="020B0600070205080204" pitchFamily="34" charset="-128"/>
              </a:rPr>
              <a:t>Example 2-D raster image: </a:t>
            </a:r>
            <a:r>
              <a:rPr lang="en-US" altLang="en-US" sz="2400" b="1" dirty="0">
                <a:ea typeface="ＭＳ Ｐゴシック" panose="020B0600070205080204" pitchFamily="34" charset="-128"/>
              </a:rPr>
              <a:t>satellite</a:t>
            </a:r>
            <a:r>
              <a:rPr lang="en-US" altLang="en-US" sz="2400" dirty="0">
                <a:ea typeface="ＭＳ Ｐゴシック" panose="020B0600070205080204" pitchFamily="34" charset="-128"/>
              </a:rPr>
              <a:t> </a:t>
            </a:r>
            <a:r>
              <a:rPr lang="en-US" altLang="en-US" sz="2400" b="1" dirty="0">
                <a:ea typeface="ＭＳ Ｐゴシック" panose="020B0600070205080204" pitchFamily="34" charset="-128"/>
              </a:rPr>
              <a:t>image</a:t>
            </a:r>
            <a:r>
              <a:rPr lang="en-US" altLang="en-US" sz="2400" dirty="0">
                <a:ea typeface="ＭＳ Ｐゴシック" panose="020B0600070205080204" pitchFamily="34" charset="-128"/>
              </a:rPr>
              <a:t> of </a:t>
            </a:r>
            <a:r>
              <a:rPr lang="en-US" altLang="en-US" sz="2400" b="1" dirty="0">
                <a:ea typeface="ＭＳ Ｐゴシック" panose="020B0600070205080204" pitchFamily="34" charset="-128"/>
              </a:rPr>
              <a:t>cloud</a:t>
            </a:r>
            <a:r>
              <a:rPr lang="en-US" altLang="en-US" sz="2400" dirty="0">
                <a:ea typeface="ＭＳ Ｐゴシック" panose="020B0600070205080204" pitchFamily="34" charset="-128"/>
              </a:rPr>
              <a:t> </a:t>
            </a:r>
            <a:r>
              <a:rPr lang="en-US" altLang="en-US" sz="2400" b="1" dirty="0">
                <a:ea typeface="ＭＳ Ｐゴシック" panose="020B0600070205080204" pitchFamily="34" charset="-128"/>
              </a:rPr>
              <a:t>cover</a:t>
            </a:r>
            <a:r>
              <a:rPr lang="en-US" altLang="en-US" sz="2400" dirty="0">
                <a:ea typeface="ＭＳ Ｐゴシック" panose="020B0600070205080204" pitchFamily="34" charset="-128"/>
              </a:rPr>
              <a:t>, where </a:t>
            </a:r>
            <a:r>
              <a:rPr lang="en-US" altLang="en-US" sz="2400" b="1" dirty="0">
                <a:ea typeface="ＭＳ Ｐゴシック" panose="020B0600070205080204" pitchFamily="34" charset="-128"/>
              </a:rPr>
              <a:t>each</a:t>
            </a:r>
            <a:r>
              <a:rPr lang="en-US" altLang="en-US" sz="2400" dirty="0">
                <a:ea typeface="ＭＳ Ｐゴシック" panose="020B0600070205080204" pitchFamily="34" charset="-128"/>
              </a:rPr>
              <a:t> pixel stores the </a:t>
            </a:r>
            <a:r>
              <a:rPr lang="en-US" altLang="en-US" sz="2400" b="1" dirty="0">
                <a:ea typeface="ＭＳ Ｐゴシック" panose="020B0600070205080204" pitchFamily="34" charset="-128"/>
              </a:rPr>
              <a:t>cloud</a:t>
            </a:r>
            <a:r>
              <a:rPr lang="en-US" altLang="en-US" sz="2400" dirty="0">
                <a:ea typeface="ＭＳ Ｐゴシック" panose="020B0600070205080204" pitchFamily="34" charset="-128"/>
              </a:rPr>
              <a:t> </a:t>
            </a:r>
            <a:r>
              <a:rPr lang="en-US" altLang="en-US" sz="2400" b="1" dirty="0">
                <a:ea typeface="ＭＳ Ｐゴシック" panose="020B0600070205080204" pitchFamily="34" charset="-128"/>
              </a:rPr>
              <a:t>visibility</a:t>
            </a:r>
            <a:r>
              <a:rPr lang="en-US" altLang="en-US" sz="2400" dirty="0">
                <a:ea typeface="ＭＳ Ｐゴシック" panose="020B0600070205080204" pitchFamily="34" charset="-128"/>
              </a:rPr>
              <a:t> in a particular area.</a:t>
            </a:r>
          </a:p>
          <a:p>
            <a:pPr lvl="1"/>
            <a:r>
              <a:rPr lang="en-US" altLang="en-US" sz="2400" dirty="0">
                <a:ea typeface="ＭＳ Ｐゴシック" panose="020B0600070205080204" pitchFamily="34" charset="-128"/>
              </a:rPr>
              <a:t>Additional dimensions might include the temperature at different altitudes at different regions, or measurements taken at different points in time.</a:t>
            </a:r>
          </a:p>
          <a:p>
            <a:r>
              <a:rPr lang="en-US" altLang="en-US" sz="2400" dirty="0"/>
              <a:t>Design databases generally do not store raster data.</a:t>
            </a:r>
            <a:endParaRPr lang="en-US" altLang="en-US" sz="2400" b="1" dirty="0">
              <a:latin typeface="Georgia" panose="02040502050405020303"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defRPr/>
            </a:pPr>
            <a:r>
              <a:rPr lang="en-US">
                <a:ea typeface="+mj-ea"/>
              </a:rPr>
              <a:t>Geographic Data (Cont.)</a:t>
            </a:r>
          </a:p>
        </p:txBody>
      </p:sp>
      <p:sp>
        <p:nvSpPr>
          <p:cNvPr id="18435" name="Rectangle 3"/>
          <p:cNvSpPr>
            <a:spLocks noGrp="1" noChangeArrowheads="1"/>
          </p:cNvSpPr>
          <p:nvPr>
            <p:ph idx="1"/>
          </p:nvPr>
        </p:nvSpPr>
        <p:spPr>
          <a:xfrm>
            <a:off x="132346" y="974558"/>
            <a:ext cx="8542421" cy="5495911"/>
          </a:xfrm>
        </p:spPr>
        <p:txBody>
          <a:bodyPr/>
          <a:lstStyle/>
          <a:p>
            <a:r>
              <a:rPr lang="en-US" altLang="en-US" sz="2400" b="1" dirty="0">
                <a:solidFill>
                  <a:srgbClr val="002060"/>
                </a:solidFill>
              </a:rPr>
              <a:t>Vector data</a:t>
            </a:r>
            <a:r>
              <a:rPr lang="en-US" altLang="en-US" sz="2400" dirty="0">
                <a:solidFill>
                  <a:srgbClr val="002060"/>
                </a:solidFill>
              </a:rPr>
              <a:t> </a:t>
            </a:r>
            <a:r>
              <a:rPr lang="en-US" altLang="en-US" sz="2400" dirty="0"/>
              <a:t>are constructed from basic geometric objects:  </a:t>
            </a:r>
            <a:r>
              <a:rPr lang="en-US" altLang="en-US" sz="2400" b="1" dirty="0"/>
              <a:t>points</a:t>
            </a:r>
            <a:r>
              <a:rPr lang="en-US" altLang="en-US" sz="2400" dirty="0"/>
              <a:t>, </a:t>
            </a:r>
            <a:r>
              <a:rPr lang="en-US" altLang="en-US" sz="2400" b="1" dirty="0"/>
              <a:t>line</a:t>
            </a:r>
            <a:r>
              <a:rPr lang="en-US" altLang="en-US" sz="2400" dirty="0"/>
              <a:t> </a:t>
            </a:r>
            <a:r>
              <a:rPr lang="en-US" altLang="en-US" sz="2400" b="1" dirty="0"/>
              <a:t>segments</a:t>
            </a:r>
            <a:r>
              <a:rPr lang="en-US" altLang="en-US" sz="2400" dirty="0"/>
              <a:t>, </a:t>
            </a:r>
            <a:r>
              <a:rPr lang="en-US" altLang="en-US" sz="2400" b="1" dirty="0"/>
              <a:t>triangles</a:t>
            </a:r>
            <a:r>
              <a:rPr lang="en-US" altLang="en-US" sz="2400" dirty="0"/>
              <a:t>, and </a:t>
            </a:r>
            <a:r>
              <a:rPr lang="en-US" altLang="en-US" sz="2400" b="1" dirty="0"/>
              <a:t>other polygons </a:t>
            </a:r>
            <a:r>
              <a:rPr lang="en-US" altLang="en-US" sz="2400" dirty="0"/>
              <a:t>in two dimensions, and </a:t>
            </a:r>
            <a:r>
              <a:rPr lang="en-US" altLang="en-US" sz="2400" b="1" dirty="0"/>
              <a:t>cylinders</a:t>
            </a:r>
            <a:r>
              <a:rPr lang="en-US" altLang="en-US" sz="2400" dirty="0"/>
              <a:t>, </a:t>
            </a:r>
            <a:r>
              <a:rPr lang="en-US" altLang="en-US" sz="2400" b="1" dirty="0"/>
              <a:t>spheres</a:t>
            </a:r>
            <a:r>
              <a:rPr lang="en-US" altLang="en-US" sz="2400" dirty="0"/>
              <a:t>, </a:t>
            </a:r>
            <a:r>
              <a:rPr lang="en-US" altLang="en-US" sz="2400" b="1" dirty="0"/>
              <a:t>cuboids</a:t>
            </a:r>
            <a:r>
              <a:rPr lang="en-US" altLang="en-US" sz="2400" dirty="0"/>
              <a:t>, and other </a:t>
            </a:r>
            <a:r>
              <a:rPr lang="en-US" altLang="en-US" sz="2400" b="1" dirty="0"/>
              <a:t>polyhedrons</a:t>
            </a:r>
            <a:r>
              <a:rPr lang="en-US" altLang="en-US" sz="2400" dirty="0"/>
              <a:t> in three dimensions.</a:t>
            </a:r>
          </a:p>
          <a:p>
            <a:r>
              <a:rPr lang="en-US" altLang="en-US" sz="2400" dirty="0"/>
              <a:t>Vector format often used to represent map data.</a:t>
            </a:r>
          </a:p>
          <a:p>
            <a:pPr lvl="1"/>
            <a:r>
              <a:rPr lang="en-US" altLang="en-US" sz="2400" b="1" dirty="0">
                <a:ea typeface="ＭＳ Ｐゴシック" panose="020B0600070205080204" pitchFamily="34" charset="-128"/>
              </a:rPr>
              <a:t>Roads</a:t>
            </a:r>
            <a:r>
              <a:rPr lang="en-US" altLang="en-US" sz="2400" dirty="0">
                <a:ea typeface="ＭＳ Ｐゴシック" panose="020B0600070205080204" pitchFamily="34" charset="-128"/>
              </a:rPr>
              <a:t> can be considered as </a:t>
            </a:r>
            <a:r>
              <a:rPr lang="en-US" altLang="en-US" sz="2400" b="1" dirty="0">
                <a:ea typeface="ＭＳ Ｐゴシック" panose="020B0600070205080204" pitchFamily="34" charset="-128"/>
              </a:rPr>
              <a:t>two-dimensional </a:t>
            </a:r>
            <a:r>
              <a:rPr lang="en-US" altLang="en-US" sz="2400" dirty="0">
                <a:ea typeface="ＭＳ Ｐゴシック" panose="020B0600070205080204" pitchFamily="34" charset="-128"/>
              </a:rPr>
              <a:t>and represented </a:t>
            </a:r>
            <a:r>
              <a:rPr lang="en-US" altLang="en-US" sz="2400" b="1" dirty="0">
                <a:ea typeface="ＭＳ Ｐゴシック" panose="020B0600070205080204" pitchFamily="34" charset="-128"/>
              </a:rPr>
              <a:t>by lines and curves.</a:t>
            </a:r>
          </a:p>
          <a:p>
            <a:pPr lvl="1"/>
            <a:r>
              <a:rPr lang="en-US" altLang="en-US" sz="2400" dirty="0">
                <a:ea typeface="ＭＳ Ｐゴシック" panose="020B0600070205080204" pitchFamily="34" charset="-128"/>
              </a:rPr>
              <a:t>Some features, </a:t>
            </a:r>
            <a:r>
              <a:rPr lang="en-US" altLang="en-US" sz="2400" b="1" dirty="0">
                <a:ea typeface="ＭＳ Ｐゴシック" panose="020B0600070205080204" pitchFamily="34" charset="-128"/>
              </a:rPr>
              <a:t>such as rivers, may be represented either as complex curves </a:t>
            </a:r>
            <a:r>
              <a:rPr lang="en-US" altLang="en-US" sz="2400" dirty="0">
                <a:ea typeface="ＭＳ Ｐゴシック" panose="020B0600070205080204" pitchFamily="34" charset="-128"/>
              </a:rPr>
              <a:t>or as </a:t>
            </a:r>
            <a:r>
              <a:rPr lang="en-US" altLang="en-US" sz="2400" b="1" dirty="0">
                <a:ea typeface="ＭＳ Ｐゴシック" panose="020B0600070205080204" pitchFamily="34" charset="-128"/>
              </a:rPr>
              <a:t>complex polygons</a:t>
            </a:r>
            <a:r>
              <a:rPr lang="en-US" altLang="en-US" sz="2400" dirty="0">
                <a:ea typeface="ＭＳ Ｐゴシック" panose="020B0600070205080204" pitchFamily="34" charset="-128"/>
              </a:rPr>
              <a:t>, depending on whether their width is relevant.</a:t>
            </a:r>
          </a:p>
          <a:p>
            <a:pPr lvl="1"/>
            <a:r>
              <a:rPr lang="en-US" altLang="en-US" sz="2400" dirty="0">
                <a:ea typeface="ＭＳ Ｐゴシック" panose="020B0600070205080204" pitchFamily="34" charset="-128"/>
              </a:rPr>
              <a:t>Features such as regions and lakes can be depicted as polygons.</a:t>
            </a:r>
            <a:endParaRPr lang="en-US" altLang="en-US" sz="2400" b="1" dirty="0">
              <a:latin typeface="Georgia" panose="02040502050405020303" pitchFamily="18" charset="0"/>
              <a:ea typeface="ＭＳ Ｐゴシック" panose="020B0600070205080204" pitchFamily="34" charset="-128"/>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a:ea typeface="+mj-ea"/>
              </a:rPr>
              <a:t>Spatial Queries</a:t>
            </a:r>
          </a:p>
        </p:txBody>
      </p:sp>
      <p:sp>
        <p:nvSpPr>
          <p:cNvPr id="20483" name="Rectangle 3"/>
          <p:cNvSpPr>
            <a:spLocks noGrp="1" noChangeArrowheads="1"/>
          </p:cNvSpPr>
          <p:nvPr>
            <p:ph idx="1"/>
          </p:nvPr>
        </p:nvSpPr>
        <p:spPr>
          <a:xfrm>
            <a:off x="36094" y="512602"/>
            <a:ext cx="9071811" cy="5832796"/>
          </a:xfrm>
          <a:solidFill>
            <a:schemeClr val="accent1"/>
          </a:solidFill>
        </p:spPr>
        <p:txBody>
          <a:bodyPr/>
          <a:lstStyle/>
          <a:p>
            <a:r>
              <a:rPr lang="en-US" altLang="en-US" sz="2400" b="1" dirty="0">
                <a:solidFill>
                  <a:srgbClr val="002060"/>
                </a:solidFill>
              </a:rPr>
              <a:t>Region queries</a:t>
            </a:r>
            <a:r>
              <a:rPr lang="en-US" altLang="en-US" sz="2400" dirty="0">
                <a:solidFill>
                  <a:srgbClr val="002060"/>
                </a:solidFill>
              </a:rPr>
              <a:t> </a:t>
            </a:r>
            <a:r>
              <a:rPr lang="en-US" altLang="en-US" sz="2400" dirty="0"/>
              <a:t>deal with spatial regions. e.g., ask for objects that lie partially or fully inside a specified region</a:t>
            </a:r>
          </a:p>
          <a:p>
            <a:pPr lvl="1"/>
            <a:r>
              <a:rPr lang="en-US" altLang="en-US" sz="2400" dirty="0"/>
              <a:t>E.g., </a:t>
            </a:r>
            <a:r>
              <a:rPr lang="en-US" altLang="en-US" sz="2400" dirty="0" err="1"/>
              <a:t>PostGIS</a:t>
            </a:r>
            <a:r>
              <a:rPr lang="en-US" altLang="en-US" sz="2400" dirty="0"/>
              <a:t>  </a:t>
            </a:r>
            <a:r>
              <a:rPr lang="en-US" altLang="en-US" sz="2400" i="1" dirty="0" err="1"/>
              <a:t>ST_Contains</a:t>
            </a:r>
            <a:r>
              <a:rPr lang="en-US" altLang="en-US" sz="2400" dirty="0"/>
              <a:t>()</a:t>
            </a:r>
            <a:r>
              <a:rPr lang="en-US" altLang="en-US" sz="2400" i="1" dirty="0"/>
              <a:t>, </a:t>
            </a:r>
            <a:r>
              <a:rPr lang="en-US" altLang="en-US" sz="2400" i="1" dirty="0" err="1"/>
              <a:t>ST_Overlaps</a:t>
            </a:r>
            <a:r>
              <a:rPr lang="en-US" altLang="en-US" sz="2400" dirty="0"/>
              <a:t>()</a:t>
            </a:r>
            <a:r>
              <a:rPr lang="en-US" altLang="en-US" sz="2400" i="1" dirty="0"/>
              <a:t>, </a:t>
            </a:r>
            <a:r>
              <a:rPr lang="en-US" altLang="en-US" sz="2400" dirty="0"/>
              <a:t>…</a:t>
            </a:r>
          </a:p>
          <a:p>
            <a:r>
              <a:rPr lang="en-US" altLang="en-US" sz="2400" b="1" dirty="0">
                <a:solidFill>
                  <a:srgbClr val="002060"/>
                </a:solidFill>
              </a:rPr>
              <a:t>Nearness queries</a:t>
            </a:r>
            <a:r>
              <a:rPr lang="en-US" altLang="en-US" sz="2400" dirty="0">
                <a:solidFill>
                  <a:srgbClr val="002060"/>
                </a:solidFill>
              </a:rPr>
              <a:t> </a:t>
            </a:r>
            <a:r>
              <a:rPr lang="en-US" altLang="en-US" sz="2400" dirty="0"/>
              <a:t>request objects that lie near a specified location.</a:t>
            </a:r>
          </a:p>
          <a:p>
            <a:r>
              <a:rPr lang="en-US" altLang="en-US" sz="2400" b="1" dirty="0">
                <a:solidFill>
                  <a:srgbClr val="002060"/>
                </a:solidFill>
              </a:rPr>
              <a:t>Nearest neighbor queries</a:t>
            </a:r>
            <a:r>
              <a:rPr lang="en-US" altLang="en-US" sz="2400" dirty="0"/>
              <a:t>, given a </a:t>
            </a:r>
            <a:r>
              <a:rPr lang="en-US" altLang="en-US" sz="2400" b="1" dirty="0"/>
              <a:t>point</a:t>
            </a:r>
            <a:r>
              <a:rPr lang="en-US" altLang="en-US" sz="2400" dirty="0"/>
              <a:t> or an </a:t>
            </a:r>
            <a:r>
              <a:rPr lang="en-US" altLang="en-US" sz="2400" b="1" dirty="0"/>
              <a:t>object</a:t>
            </a:r>
            <a:r>
              <a:rPr lang="en-US" altLang="en-US" sz="2400" dirty="0"/>
              <a:t>, </a:t>
            </a:r>
            <a:r>
              <a:rPr lang="en-US" altLang="en-US" sz="2400" b="1" dirty="0"/>
              <a:t>find</a:t>
            </a:r>
            <a:r>
              <a:rPr lang="en-US" altLang="en-US" sz="2400" dirty="0"/>
              <a:t> the </a:t>
            </a:r>
            <a:r>
              <a:rPr lang="en-US" altLang="en-US" sz="2400" b="1" dirty="0"/>
              <a:t>nearest</a:t>
            </a:r>
            <a:r>
              <a:rPr lang="en-US" altLang="en-US" sz="2400" dirty="0"/>
              <a:t> </a:t>
            </a:r>
            <a:r>
              <a:rPr lang="en-US" altLang="en-US" sz="2400" b="1" dirty="0"/>
              <a:t>object</a:t>
            </a:r>
            <a:r>
              <a:rPr lang="en-US" altLang="en-US" sz="2400" dirty="0"/>
              <a:t> that satisfies given conditions.</a:t>
            </a:r>
          </a:p>
          <a:p>
            <a:r>
              <a:rPr lang="en-US" sz="2400" b="1" dirty="0">
                <a:solidFill>
                  <a:srgbClr val="002060"/>
                </a:solidFill>
              </a:rPr>
              <a:t>Spatial graph queries </a:t>
            </a:r>
            <a:r>
              <a:rPr lang="en-US" sz="2400" dirty="0"/>
              <a:t>request information based on spatial graphs</a:t>
            </a:r>
          </a:p>
          <a:p>
            <a:pPr lvl="1"/>
            <a:r>
              <a:rPr lang="en-US" sz="2400" dirty="0"/>
              <a:t>E.g., </a:t>
            </a:r>
            <a:r>
              <a:rPr lang="en-US" sz="2400" b="1" dirty="0"/>
              <a:t>shortest</a:t>
            </a:r>
            <a:r>
              <a:rPr lang="en-US" sz="2400" dirty="0"/>
              <a:t> </a:t>
            </a:r>
            <a:r>
              <a:rPr lang="en-US" sz="2400" b="1" dirty="0"/>
              <a:t>path</a:t>
            </a:r>
            <a:r>
              <a:rPr lang="en-US" sz="2400" dirty="0"/>
              <a:t> between </a:t>
            </a:r>
            <a:r>
              <a:rPr lang="en-US" sz="2400" b="1" dirty="0"/>
              <a:t>two points </a:t>
            </a:r>
            <a:r>
              <a:rPr lang="en-US" sz="2400" dirty="0"/>
              <a:t>via a road </a:t>
            </a:r>
            <a:r>
              <a:rPr lang="en-US" sz="2400" b="1" dirty="0"/>
              <a:t>network</a:t>
            </a:r>
            <a:r>
              <a:rPr lang="en-US" sz="2400" dirty="0"/>
              <a:t> </a:t>
            </a:r>
          </a:p>
          <a:p>
            <a:r>
              <a:rPr lang="en-US" altLang="en-US" sz="2400" b="1" dirty="0">
                <a:solidFill>
                  <a:srgbClr val="002060"/>
                </a:solidFill>
              </a:rPr>
              <a:t>Spatial join</a:t>
            </a:r>
            <a:r>
              <a:rPr lang="en-US" altLang="en-US" sz="2400" dirty="0">
                <a:solidFill>
                  <a:srgbClr val="002060"/>
                </a:solidFill>
              </a:rPr>
              <a:t> </a:t>
            </a:r>
            <a:r>
              <a:rPr lang="en-US" altLang="en-US" sz="2400" dirty="0"/>
              <a:t>of two </a:t>
            </a:r>
            <a:r>
              <a:rPr lang="en-US" altLang="en-US" sz="2400" b="1" dirty="0"/>
              <a:t>spatial relations </a:t>
            </a:r>
            <a:r>
              <a:rPr lang="en-US" altLang="en-US" sz="2400" dirty="0"/>
              <a:t>with the </a:t>
            </a:r>
            <a:r>
              <a:rPr lang="en-US" altLang="en-US" sz="2400" b="1" dirty="0"/>
              <a:t>location</a:t>
            </a:r>
            <a:r>
              <a:rPr lang="en-US" altLang="en-US" sz="2400" dirty="0"/>
              <a:t> playing the role of join attribute.</a:t>
            </a:r>
          </a:p>
          <a:p>
            <a:pPr lvl="1"/>
            <a:r>
              <a:rPr lang="en-US" altLang="en-US" sz="2400" dirty="0"/>
              <a:t>Queries that </a:t>
            </a:r>
            <a:r>
              <a:rPr lang="en-US" altLang="en-US" sz="2400" b="1" dirty="0"/>
              <a:t>compute</a:t>
            </a:r>
            <a:r>
              <a:rPr lang="en-US" altLang="en-US" sz="2400" dirty="0"/>
              <a:t> </a:t>
            </a:r>
            <a:r>
              <a:rPr lang="en-US" altLang="en-US" sz="2400" b="1" dirty="0"/>
              <a:t>intersections</a:t>
            </a:r>
            <a:r>
              <a:rPr lang="en-US" altLang="en-US" sz="2400" dirty="0"/>
              <a:t> or </a:t>
            </a:r>
            <a:r>
              <a:rPr lang="en-US" altLang="en-US" sz="2400" b="1" dirty="0">
                <a:solidFill>
                  <a:srgbClr val="002060"/>
                </a:solidFill>
              </a:rPr>
              <a:t>unions</a:t>
            </a:r>
            <a:r>
              <a:rPr lang="en-US" altLang="en-US" sz="2400" dirty="0"/>
              <a:t> of </a:t>
            </a:r>
            <a:r>
              <a:rPr lang="en-US" altLang="en-US" sz="2400" b="1" dirty="0"/>
              <a:t>regions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C369F0-E989-4F4E-9740-0E12922F33DE}"/>
              </a:ext>
            </a:extLst>
          </p:cNvPr>
          <p:cNvSpPr>
            <a:spLocks noGrp="1"/>
          </p:cNvSpPr>
          <p:nvPr>
            <p:ph idx="1"/>
          </p:nvPr>
        </p:nvSpPr>
        <p:spPr>
          <a:xfrm>
            <a:off x="2887018" y="2784993"/>
            <a:ext cx="3891734" cy="726303"/>
          </a:xfrm>
        </p:spPr>
        <p:txBody>
          <a:bodyPr/>
          <a:lstStyle/>
          <a:p>
            <a:pPr marL="0" indent="0">
              <a:buNone/>
            </a:pPr>
            <a:r>
              <a:rPr lang="en-US" altLang="en-US" sz="3200" b="1" dirty="0">
                <a:solidFill>
                  <a:srgbClr val="002060"/>
                </a:solidFill>
                <a:effectLst>
                  <a:outerShdw blurRad="38100" dist="38100" dir="2700000" algn="tl">
                    <a:srgbClr val="DDDDDD"/>
                  </a:outerShdw>
                </a:effectLst>
                <a:latin typeface="+mj-lt"/>
              </a:rPr>
              <a:t>End of Lecture 1</a:t>
            </a:r>
          </a:p>
        </p:txBody>
      </p:sp>
    </p:spTree>
    <p:extLst>
      <p:ext uri="{BB962C8B-B14F-4D97-AF65-F5344CB8AC3E}">
        <p14:creationId xmlns:p14="http://schemas.microsoft.com/office/powerpoint/2010/main" val="3572048865"/>
      </p:ext>
    </p:extLst>
  </p:cSld>
  <p:clrMapOvr>
    <a:masterClrMapping/>
  </p:clrMapOvr>
</p:sld>
</file>

<file path=ppt/theme/theme1.xml><?xml version="1.0" encoding="utf-8"?>
<a:theme xmlns:a="http://schemas.openxmlformats.org/drawingml/2006/main" name="db">
  <a:themeElements>
    <a:clrScheme name="">
      <a:dk1>
        <a:srgbClr val="000000"/>
      </a:dk1>
      <a:lt1>
        <a:srgbClr val="CCECFF"/>
      </a:lt1>
      <a:dk2>
        <a:srgbClr val="CC3300"/>
      </a:dk2>
      <a:lt2>
        <a:srgbClr val="666699"/>
      </a:lt2>
      <a:accent1>
        <a:srgbClr val="FFFFFF"/>
      </a:accent1>
      <a:accent2>
        <a:srgbClr val="CCCC00"/>
      </a:accent2>
      <a:accent3>
        <a:srgbClr val="E2F4FF"/>
      </a:accent3>
      <a:accent4>
        <a:srgbClr val="000000"/>
      </a:accent4>
      <a:accent5>
        <a:srgbClr val="FFFFFF"/>
      </a:accent5>
      <a:accent6>
        <a:srgbClr val="B9B900"/>
      </a:accent6>
      <a:hlink>
        <a:srgbClr val="FF9900"/>
      </a:hlink>
      <a:folHlink>
        <a:srgbClr val="FF9933"/>
      </a:folHlink>
    </a:clrScheme>
    <a:fontScheme name="1_db-5-gre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lnDef>
  </a:objectDefaults>
  <a:extraClrSchemeLst>
    <a:extraClrScheme>
      <a:clrScheme name="1_db-5-grey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db-5-grey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db-5-grey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b" id="{854B61EF-CFBF-4F4D-90C6-BAB015E35D01}" vid="{BC3EFCCA-7EC7-446B-8189-3ECEF79E3264}"/>
    </a:ext>
  </a:extLst>
</a:theme>
</file>

<file path=ppt/theme/theme2.xml><?xml version="1.0" encoding="utf-8"?>
<a:theme xmlns:a="http://schemas.openxmlformats.org/drawingml/2006/main" name="Custom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Template>
  <TotalTime>52894</TotalTime>
  <Words>18999</Words>
  <Application>Microsoft Office PowerPoint</Application>
  <PresentationFormat>On-screen Show (4:3)</PresentationFormat>
  <Paragraphs>1293</Paragraphs>
  <Slides>98</Slides>
  <Notes>85</Notes>
  <HiddenSlides>0</HiddenSlides>
  <MMClips>0</MMClips>
  <ScaleCrop>false</ScaleCrop>
  <HeadingPairs>
    <vt:vector size="10" baseType="variant">
      <vt:variant>
        <vt:lpstr>Fonts Used</vt:lpstr>
      </vt:variant>
      <vt:variant>
        <vt:i4>30</vt:i4>
      </vt:variant>
      <vt:variant>
        <vt:lpstr>Theme</vt:lpstr>
      </vt:variant>
      <vt:variant>
        <vt:i4>2</vt:i4>
      </vt:variant>
      <vt:variant>
        <vt:lpstr>Embedded OLE Servers</vt:lpstr>
      </vt:variant>
      <vt:variant>
        <vt:i4>1</vt:i4>
      </vt:variant>
      <vt:variant>
        <vt:lpstr>Slide Titles</vt:lpstr>
      </vt:variant>
      <vt:variant>
        <vt:i4>98</vt:i4>
      </vt:variant>
      <vt:variant>
        <vt:lpstr>Custom Shows</vt:lpstr>
      </vt:variant>
      <vt:variant>
        <vt:i4>1</vt:i4>
      </vt:variant>
    </vt:vector>
  </HeadingPairs>
  <TitlesOfParts>
    <vt:vector size="132" baseType="lpstr">
      <vt:lpstr>Lingoes Unicode</vt:lpstr>
      <vt:lpstr>__fkGroteskNeue_532e43</vt:lpstr>
      <vt:lpstr>-apple-system</vt:lpstr>
      <vt:lpstr>Arial</vt:lpstr>
      <vt:lpstr>BIZ UDPGothic</vt:lpstr>
      <vt:lpstr>Calibri</vt:lpstr>
      <vt:lpstr>Calibri Light</vt:lpstr>
      <vt:lpstr>Cambria Math</vt:lpstr>
      <vt:lpstr>Comic Sans MS</vt:lpstr>
      <vt:lpstr>Consolas</vt:lpstr>
      <vt:lpstr>Georgia</vt:lpstr>
      <vt:lpstr>Google Sans</vt:lpstr>
      <vt:lpstr>Google Sans Mono</vt:lpstr>
      <vt:lpstr>Helvetica</vt:lpstr>
      <vt:lpstr>Helvetica Neue</vt:lpstr>
      <vt:lpstr>Inter</vt:lpstr>
      <vt:lpstr>IRANYekan</vt:lpstr>
      <vt:lpstr>KaTeX_Main</vt:lpstr>
      <vt:lpstr>KaTeX_Math</vt:lpstr>
      <vt:lpstr>Monotype Sorts</vt:lpstr>
      <vt:lpstr>Noto Sans JP</vt:lpstr>
      <vt:lpstr>Nunito Light</vt:lpstr>
      <vt:lpstr>Public Sans</vt:lpstr>
      <vt:lpstr>Söhne</vt:lpstr>
      <vt:lpstr>Tahoma</vt:lpstr>
      <vt:lpstr>Tahoma</vt:lpstr>
      <vt:lpstr>Times New Roman</vt:lpstr>
      <vt:lpstr>var(--font-berkeley-mono)</vt:lpstr>
      <vt:lpstr>Webdings</vt:lpstr>
      <vt:lpstr>Wingdings</vt:lpstr>
      <vt:lpstr>db</vt:lpstr>
      <vt:lpstr>Custom Design</vt:lpstr>
      <vt:lpstr>Clip</vt:lpstr>
      <vt:lpstr>Advance Database -Lecture 1</vt:lpstr>
      <vt:lpstr>About This Course</vt:lpstr>
      <vt:lpstr>Projects include:</vt:lpstr>
      <vt:lpstr>Outlines of this course</vt:lpstr>
      <vt:lpstr>Chapter 8: Complex Data Types</vt:lpstr>
      <vt:lpstr>Outline</vt:lpstr>
      <vt:lpstr>Relational Model and Non-Atomic Data Types</vt:lpstr>
      <vt:lpstr> limitations of the relational model</vt:lpstr>
      <vt:lpstr>Semi-Structured Data</vt:lpstr>
      <vt:lpstr>Structured data example</vt:lpstr>
      <vt:lpstr>Semi-structured data </vt:lpstr>
      <vt:lpstr>Semi-Structured Data</vt:lpstr>
      <vt:lpstr>Features of Semi-Structured Data Models</vt:lpstr>
      <vt:lpstr>Features of Semi-Structured Data Models</vt:lpstr>
      <vt:lpstr>(Cont.)Features of Semi-Structured Data Models</vt:lpstr>
      <vt:lpstr>(Cont.)Features of Semi-Structured Data Models</vt:lpstr>
      <vt:lpstr>(Cont.) Features of Semi-Structured Data Models</vt:lpstr>
      <vt:lpstr>Nested Data Types</vt:lpstr>
      <vt:lpstr>JSON</vt:lpstr>
      <vt:lpstr>JSON</vt:lpstr>
      <vt:lpstr>XML</vt:lpstr>
      <vt:lpstr>Example of Data in XML</vt:lpstr>
      <vt:lpstr>XML Cont.</vt:lpstr>
      <vt:lpstr>Knowledge Representation</vt:lpstr>
      <vt:lpstr>Knowledge Representation</vt:lpstr>
      <vt:lpstr>Knowledge Representation-Applications</vt:lpstr>
      <vt:lpstr>An example of a triple</vt:lpstr>
      <vt:lpstr>Triple View of RDF Data</vt:lpstr>
      <vt:lpstr>Graph View of RDF Data</vt:lpstr>
      <vt:lpstr>Knowledge Representation</vt:lpstr>
      <vt:lpstr>Knowledge graph</vt:lpstr>
      <vt:lpstr>PowerPoint Presentation</vt:lpstr>
      <vt:lpstr>Data Integration</vt:lpstr>
      <vt:lpstr>Data Integration</vt:lpstr>
      <vt:lpstr>Knowledge graph: Natural Language Processing</vt:lpstr>
      <vt:lpstr>Knowledge graph in Object detection </vt:lpstr>
      <vt:lpstr>WIKIDATA.ORG-&gt; KNOWLEDGE GRAPH</vt:lpstr>
      <vt:lpstr>Querying RDF: SPARQL</vt:lpstr>
      <vt:lpstr>University Database</vt:lpstr>
      <vt:lpstr>Querying RDF: SPARQL</vt:lpstr>
      <vt:lpstr>PowerPoint Presentation</vt:lpstr>
      <vt:lpstr>Graph View of RDF Data</vt:lpstr>
      <vt:lpstr>Querying RDF: SPARQL</vt:lpstr>
      <vt:lpstr>Graph View of RDF Data</vt:lpstr>
      <vt:lpstr>PowerPoint Presentation</vt:lpstr>
      <vt:lpstr>PowerPoint Presentation</vt:lpstr>
      <vt:lpstr>PowerPoint Presentation</vt:lpstr>
      <vt:lpstr>PowerPoint Presentation</vt:lpstr>
      <vt:lpstr>PowerPoint Presentation</vt:lpstr>
      <vt:lpstr>RDF Representation (Cont.)</vt:lpstr>
      <vt:lpstr>RDF DATA STORES:</vt:lpstr>
      <vt:lpstr>Object Orientation</vt:lpstr>
      <vt:lpstr>Object Orientation</vt:lpstr>
      <vt:lpstr>Object-Oriented Programming and Databases</vt:lpstr>
      <vt:lpstr>Object-Relational Database Systems</vt:lpstr>
      <vt:lpstr>Object-Relational Database Systems</vt:lpstr>
      <vt:lpstr>Type and Table Inheritance</vt:lpstr>
      <vt:lpstr>Type and Table Inheritance</vt:lpstr>
      <vt:lpstr>Reference Types</vt:lpstr>
      <vt:lpstr>Reference Types</vt:lpstr>
      <vt:lpstr>Object-Relational Mapping</vt:lpstr>
      <vt:lpstr>ORM benefits </vt:lpstr>
      <vt:lpstr>ORM EXAMPLE</vt:lpstr>
      <vt:lpstr>Performance issue of ORM</vt:lpstr>
      <vt:lpstr>Textual Data</vt:lpstr>
      <vt:lpstr>Textual Data (Cont.)</vt:lpstr>
      <vt:lpstr>Textual Data</vt:lpstr>
      <vt:lpstr>Keyword Search and Information Retrieval</vt:lpstr>
      <vt:lpstr>Keyword Search and Information Retrieval</vt:lpstr>
      <vt:lpstr>Relevance Ranking</vt:lpstr>
      <vt:lpstr>Ranking using TF-IDF</vt:lpstr>
      <vt:lpstr>Query and Keyword Relevance</vt:lpstr>
      <vt:lpstr>Query and Keyword Relevance</vt:lpstr>
      <vt:lpstr>Ranking using TF-IDF</vt:lpstr>
      <vt:lpstr>Example for Inverse Document Frequency (IDF)</vt:lpstr>
      <vt:lpstr>Example for IDF (Cont.)</vt:lpstr>
      <vt:lpstr>Example of document relevance calculation</vt:lpstr>
      <vt:lpstr>Example of document relevance calculation (Cont.)</vt:lpstr>
      <vt:lpstr>Example of document relevance calculation (Cont.)</vt:lpstr>
      <vt:lpstr>Example of document relevance calculation (Cont.)</vt:lpstr>
      <vt:lpstr>Stop Words in Information Retrieval</vt:lpstr>
      <vt:lpstr>Proximity of Terms</vt:lpstr>
      <vt:lpstr>Ranking Using Hyperlinks</vt:lpstr>
      <vt:lpstr>Ranking Using Hyperlinks</vt:lpstr>
      <vt:lpstr>Ranking Using Hyperlinks</vt:lpstr>
      <vt:lpstr>Example</vt:lpstr>
      <vt:lpstr>Retrieval Effectiveness</vt:lpstr>
      <vt:lpstr>PowerPoint Presentation</vt:lpstr>
      <vt:lpstr>Spatial Data</vt:lpstr>
      <vt:lpstr>Represented of Geometric Information</vt:lpstr>
      <vt:lpstr>Representation of Geometric Constructs</vt:lpstr>
      <vt:lpstr>For example</vt:lpstr>
      <vt:lpstr>To Design Databases</vt:lpstr>
      <vt:lpstr>Representation of Geometric Constructs</vt:lpstr>
      <vt:lpstr>Geographic Data</vt:lpstr>
      <vt:lpstr>Geographic Data (Cont.)</vt:lpstr>
      <vt:lpstr>Spatial Queries</vt:lpstr>
      <vt:lpstr>PowerPoint Presentation</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Complex Data Types</dc:title>
  <dc:creator>Silberschatz, Korth and Sudarshan</dc:creator>
  <cp:lastModifiedBy>Ahmad</cp:lastModifiedBy>
  <cp:revision>748</cp:revision>
  <cp:lastPrinted>2005-01-10T21:51:57Z</cp:lastPrinted>
  <dcterms:created xsi:type="dcterms:W3CDTF">2009-12-23T00:01:06Z</dcterms:created>
  <dcterms:modified xsi:type="dcterms:W3CDTF">2025-03-02T20:26:38Z</dcterms:modified>
</cp:coreProperties>
</file>